
<file path=[Content_Types].xml><?xml version="1.0" encoding="utf-8"?>
<Types xmlns="http://schemas.openxmlformats.org/package/2006/content-types">
  <Override PartName="/ppt/slideMasters/slideMaster3.xml" ContentType="application/vnd.openxmlformats-officedocument.presentationml.slideMaster+xml"/>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theme/theme5.xml" ContentType="application/vnd.openxmlformats-officedocument.theme+xml"/>
  <Override PartName="/ppt/notesSlides/notesSlide2.xml" ContentType="application/vnd.openxmlformats-officedocument.presentationml.notesSlide+xml"/>
  <Override PartName="/ppt/slides/slide36.xml" ContentType="application/vnd.openxmlformats-officedocument.presentationml.slide+xml"/>
  <Override PartName="/ppt/slides/slide83.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tableStyles.xml" ContentType="application/vnd.openxmlformats-officedocument.presentationml.tableStyles+xml"/>
  <Override PartName="/ppt/slides/slide147.xml" ContentType="application/vnd.openxmlformats-officedocument.presentationml.slide+xml"/>
  <Override PartName="/ppt/slides/slide158.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Layouts/slideLayout21.xml" ContentType="application/vnd.openxmlformats-officedocument.presentationml.slideLayout+xml"/>
  <Override PartName="/ppt/slides/slide119.xml" ContentType="application/vnd.openxmlformats-officedocument.presentationml.slide+xml"/>
  <Override PartName="/ppt/slides/slide148.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notesSlides/notesSlide9.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Override PartName="/ppt/slideLayouts/slideLayout16.xml" ContentType="application/vnd.openxmlformats-officedocument.presentationml.slideLayout+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30.xml" ContentType="application/vnd.openxmlformats-officedocument.presentationml.slideLayout+xml"/>
  <Override PartName="/ppt/slides/slide139.xml" ContentType="application/vnd.openxmlformats-officedocument.presentationml.slide+xml"/>
  <Override PartName="/ppt/slides/slide157.xml" ContentType="application/vnd.openxmlformats-officedocument.presentationml.slide+xml"/>
  <Override PartName="/ppt/notesSlides/notesSlide11.xml" ContentType="application/vnd.openxmlformats-officedocument.presentationml.notes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s/slide12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 id="2147483900" r:id="rId2"/>
    <p:sldMasterId id="2147483960" r:id="rId3"/>
  </p:sldMasterIdLst>
  <p:notesMasterIdLst>
    <p:notesMasterId r:id="rId165"/>
  </p:notesMasterIdLst>
  <p:handoutMasterIdLst>
    <p:handoutMasterId r:id="rId166"/>
  </p:handoutMasterIdLst>
  <p:sldIdLst>
    <p:sldId id="269" r:id="rId4"/>
    <p:sldId id="435" r:id="rId5"/>
    <p:sldId id="437" r:id="rId6"/>
    <p:sldId id="436" r:id="rId7"/>
    <p:sldId id="257" r:id="rId8"/>
    <p:sldId id="328" r:id="rId9"/>
    <p:sldId id="329" r:id="rId10"/>
    <p:sldId id="330" r:id="rId11"/>
    <p:sldId id="331" r:id="rId12"/>
    <p:sldId id="332" r:id="rId13"/>
    <p:sldId id="333" r:id="rId14"/>
    <p:sldId id="334" r:id="rId15"/>
    <p:sldId id="335" r:id="rId16"/>
    <p:sldId id="336" r:id="rId17"/>
    <p:sldId id="337" r:id="rId18"/>
    <p:sldId id="338" r:id="rId19"/>
    <p:sldId id="480" r:id="rId20"/>
    <p:sldId id="481" r:id="rId21"/>
    <p:sldId id="482" r:id="rId22"/>
    <p:sldId id="340" r:id="rId23"/>
    <p:sldId id="341" r:id="rId24"/>
    <p:sldId id="342" r:id="rId25"/>
    <p:sldId id="343" r:id="rId26"/>
    <p:sldId id="344" r:id="rId27"/>
    <p:sldId id="441" r:id="rId28"/>
    <p:sldId id="442" r:id="rId29"/>
    <p:sldId id="443" r:id="rId30"/>
    <p:sldId id="483" r:id="rId31"/>
    <p:sldId id="484" r:id="rId32"/>
    <p:sldId id="485" r:id="rId33"/>
    <p:sldId id="486" r:id="rId34"/>
    <p:sldId id="356" r:id="rId35"/>
    <p:sldId id="357" r:id="rId36"/>
    <p:sldId id="262" r:id="rId37"/>
    <p:sldId id="348" r:id="rId38"/>
    <p:sldId id="349" r:id="rId39"/>
    <p:sldId id="466" r:id="rId40"/>
    <p:sldId id="467" r:id="rId41"/>
    <p:sldId id="403" r:id="rId42"/>
    <p:sldId id="404" r:id="rId43"/>
    <p:sldId id="405" r:id="rId44"/>
    <p:sldId id="406" r:id="rId45"/>
    <p:sldId id="407" r:id="rId46"/>
    <p:sldId id="408" r:id="rId47"/>
    <p:sldId id="409" r:id="rId48"/>
    <p:sldId id="410" r:id="rId49"/>
    <p:sldId id="417" r:id="rId50"/>
    <p:sldId id="488" r:id="rId51"/>
    <p:sldId id="489" r:id="rId52"/>
    <p:sldId id="490" r:id="rId53"/>
    <p:sldId id="411" r:id="rId54"/>
    <p:sldId id="468" r:id="rId55"/>
    <p:sldId id="359" r:id="rId56"/>
    <p:sldId id="360" r:id="rId57"/>
    <p:sldId id="361" r:id="rId58"/>
    <p:sldId id="362" r:id="rId59"/>
    <p:sldId id="363" r:id="rId60"/>
    <p:sldId id="364" r:id="rId61"/>
    <p:sldId id="365" r:id="rId62"/>
    <p:sldId id="469" r:id="rId63"/>
    <p:sldId id="470" r:id="rId64"/>
    <p:sldId id="471" r:id="rId65"/>
    <p:sldId id="472" r:id="rId66"/>
    <p:sldId id="473" r:id="rId67"/>
    <p:sldId id="491" r:id="rId68"/>
    <p:sldId id="474" r:id="rId69"/>
    <p:sldId id="475" r:id="rId70"/>
    <p:sldId id="476" r:id="rId71"/>
    <p:sldId id="477" r:id="rId72"/>
    <p:sldId id="478" r:id="rId73"/>
    <p:sldId id="479" r:id="rId74"/>
    <p:sldId id="293" r:id="rId75"/>
    <p:sldId id="418" r:id="rId76"/>
    <p:sldId id="438" r:id="rId77"/>
    <p:sldId id="294" r:id="rId78"/>
    <p:sldId id="295" r:id="rId79"/>
    <p:sldId id="366" r:id="rId80"/>
    <p:sldId id="402" r:id="rId81"/>
    <p:sldId id="487" r:id="rId82"/>
    <p:sldId id="297" r:id="rId83"/>
    <p:sldId id="298" r:id="rId84"/>
    <p:sldId id="323" r:id="rId85"/>
    <p:sldId id="299" r:id="rId86"/>
    <p:sldId id="300" r:id="rId87"/>
    <p:sldId id="301" r:id="rId88"/>
    <p:sldId id="492" r:id="rId89"/>
    <p:sldId id="303" r:id="rId90"/>
    <p:sldId id="304" r:id="rId91"/>
    <p:sldId id="419" r:id="rId92"/>
    <p:sldId id="494" r:id="rId93"/>
    <p:sldId id="434" r:id="rId94"/>
    <p:sldId id="367" r:id="rId95"/>
    <p:sldId id="368" r:id="rId96"/>
    <p:sldId id="369" r:id="rId97"/>
    <p:sldId id="370" r:id="rId98"/>
    <p:sldId id="371" r:id="rId99"/>
    <p:sldId id="372" r:id="rId100"/>
    <p:sldId id="373" r:id="rId101"/>
    <p:sldId id="374" r:id="rId102"/>
    <p:sldId id="375" r:id="rId103"/>
    <p:sldId id="376" r:id="rId104"/>
    <p:sldId id="377" r:id="rId105"/>
    <p:sldId id="378" r:id="rId106"/>
    <p:sldId id="379" r:id="rId107"/>
    <p:sldId id="380" r:id="rId108"/>
    <p:sldId id="381" r:id="rId109"/>
    <p:sldId id="382" r:id="rId110"/>
    <p:sldId id="389" r:id="rId111"/>
    <p:sldId id="383" r:id="rId112"/>
    <p:sldId id="390" r:id="rId113"/>
    <p:sldId id="445" r:id="rId114"/>
    <p:sldId id="396" r:id="rId115"/>
    <p:sldId id="400" r:id="rId116"/>
    <p:sldId id="398" r:id="rId117"/>
    <p:sldId id="399" r:id="rId118"/>
    <p:sldId id="384" r:id="rId119"/>
    <p:sldId id="385" r:id="rId120"/>
    <p:sldId id="392" r:id="rId121"/>
    <p:sldId id="393" r:id="rId122"/>
    <p:sldId id="394" r:id="rId123"/>
    <p:sldId id="395" r:id="rId124"/>
    <p:sldId id="462" r:id="rId125"/>
    <p:sldId id="463" r:id="rId126"/>
    <p:sldId id="464" r:id="rId127"/>
    <p:sldId id="465" r:id="rId128"/>
    <p:sldId id="493" r:id="rId129"/>
    <p:sldId id="425" r:id="rId130"/>
    <p:sldId id="424" r:id="rId131"/>
    <p:sldId id="426" r:id="rId132"/>
    <p:sldId id="427" r:id="rId133"/>
    <p:sldId id="428" r:id="rId134"/>
    <p:sldId id="429" r:id="rId135"/>
    <p:sldId id="430" r:id="rId136"/>
    <p:sldId id="431" r:id="rId137"/>
    <p:sldId id="432" r:id="rId138"/>
    <p:sldId id="433" r:id="rId139"/>
    <p:sldId id="446" r:id="rId140"/>
    <p:sldId id="447" r:id="rId141"/>
    <p:sldId id="451" r:id="rId142"/>
    <p:sldId id="452" r:id="rId143"/>
    <p:sldId id="450" r:id="rId144"/>
    <p:sldId id="448" r:id="rId145"/>
    <p:sldId id="453" r:id="rId146"/>
    <p:sldId id="457" r:id="rId147"/>
    <p:sldId id="454" r:id="rId148"/>
    <p:sldId id="455" r:id="rId149"/>
    <p:sldId id="456" r:id="rId150"/>
    <p:sldId id="458" r:id="rId151"/>
    <p:sldId id="459" r:id="rId152"/>
    <p:sldId id="460" r:id="rId153"/>
    <p:sldId id="461" r:id="rId154"/>
    <p:sldId id="420" r:id="rId155"/>
    <p:sldId id="412" r:id="rId156"/>
    <p:sldId id="413" r:id="rId157"/>
    <p:sldId id="414" r:id="rId158"/>
    <p:sldId id="415" r:id="rId159"/>
    <p:sldId id="416" r:id="rId160"/>
    <p:sldId id="421" r:id="rId161"/>
    <p:sldId id="422" r:id="rId162"/>
    <p:sldId id="423" r:id="rId163"/>
    <p:sldId id="444" r:id="rId164"/>
  </p:sldIdLst>
  <p:sldSz cx="9180513" cy="7021513"/>
  <p:notesSz cx="6858000" cy="99456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0066"/>
    <a:srgbClr val="0000CC"/>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380" y="-48"/>
      </p:cViewPr>
      <p:guideLst>
        <p:guide orient="horz" pos="2212"/>
        <p:guide pos="2892"/>
      </p:guideLst>
    </p:cSldViewPr>
  </p:slideViewPr>
  <p:notesTextViewPr>
    <p:cViewPr>
      <p:scale>
        <a:sx n="100" d="100"/>
        <a:sy n="100" d="100"/>
      </p:scale>
      <p:origin x="0" y="0"/>
    </p:cViewPr>
  </p:notesTextViewPr>
  <p:sorterViewPr>
    <p:cViewPr>
      <p:scale>
        <a:sx n="100" d="100"/>
        <a:sy n="100" d="100"/>
      </p:scale>
      <p:origin x="0" y="33984"/>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117" Type="http://schemas.openxmlformats.org/officeDocument/2006/relationships/slide" Target="slides/slide114.xml"/><Relationship Id="rId21" Type="http://schemas.openxmlformats.org/officeDocument/2006/relationships/slide" Target="slides/slide18.xml"/><Relationship Id="rId42" Type="http://schemas.openxmlformats.org/officeDocument/2006/relationships/slide" Target="slides/slide39.xml"/><Relationship Id="rId47" Type="http://schemas.openxmlformats.org/officeDocument/2006/relationships/slide" Target="slides/slide44.xml"/><Relationship Id="rId63" Type="http://schemas.openxmlformats.org/officeDocument/2006/relationships/slide" Target="slides/slide60.xml"/><Relationship Id="rId68" Type="http://schemas.openxmlformats.org/officeDocument/2006/relationships/slide" Target="slides/slide65.xml"/><Relationship Id="rId84" Type="http://schemas.openxmlformats.org/officeDocument/2006/relationships/slide" Target="slides/slide81.xml"/><Relationship Id="rId89" Type="http://schemas.openxmlformats.org/officeDocument/2006/relationships/slide" Target="slides/slide86.xml"/><Relationship Id="rId112" Type="http://schemas.openxmlformats.org/officeDocument/2006/relationships/slide" Target="slides/slide109.xml"/><Relationship Id="rId133" Type="http://schemas.openxmlformats.org/officeDocument/2006/relationships/slide" Target="slides/slide130.xml"/><Relationship Id="rId138" Type="http://schemas.openxmlformats.org/officeDocument/2006/relationships/slide" Target="slides/slide135.xml"/><Relationship Id="rId154" Type="http://schemas.openxmlformats.org/officeDocument/2006/relationships/slide" Target="slides/slide151.xml"/><Relationship Id="rId159" Type="http://schemas.openxmlformats.org/officeDocument/2006/relationships/slide" Target="slides/slide156.xml"/><Relationship Id="rId170" Type="http://schemas.openxmlformats.org/officeDocument/2006/relationships/tableStyles" Target="tableStyles.xml"/><Relationship Id="rId16" Type="http://schemas.openxmlformats.org/officeDocument/2006/relationships/slide" Target="slides/slide13.xml"/><Relationship Id="rId107" Type="http://schemas.openxmlformats.org/officeDocument/2006/relationships/slide" Target="slides/slide104.xml"/><Relationship Id="rId11" Type="http://schemas.openxmlformats.org/officeDocument/2006/relationships/slide" Target="slides/slide8.xml"/><Relationship Id="rId32" Type="http://schemas.openxmlformats.org/officeDocument/2006/relationships/slide" Target="slides/slide29.xml"/><Relationship Id="rId37" Type="http://schemas.openxmlformats.org/officeDocument/2006/relationships/slide" Target="slides/slide34.xml"/><Relationship Id="rId53" Type="http://schemas.openxmlformats.org/officeDocument/2006/relationships/slide" Target="slides/slide50.xml"/><Relationship Id="rId58" Type="http://schemas.openxmlformats.org/officeDocument/2006/relationships/slide" Target="slides/slide55.xml"/><Relationship Id="rId74" Type="http://schemas.openxmlformats.org/officeDocument/2006/relationships/slide" Target="slides/slide71.xml"/><Relationship Id="rId79" Type="http://schemas.openxmlformats.org/officeDocument/2006/relationships/slide" Target="slides/slide76.xml"/><Relationship Id="rId102" Type="http://schemas.openxmlformats.org/officeDocument/2006/relationships/slide" Target="slides/slide99.xml"/><Relationship Id="rId123" Type="http://schemas.openxmlformats.org/officeDocument/2006/relationships/slide" Target="slides/slide120.xml"/><Relationship Id="rId128" Type="http://schemas.openxmlformats.org/officeDocument/2006/relationships/slide" Target="slides/slide125.xml"/><Relationship Id="rId144" Type="http://schemas.openxmlformats.org/officeDocument/2006/relationships/slide" Target="slides/slide141.xml"/><Relationship Id="rId149" Type="http://schemas.openxmlformats.org/officeDocument/2006/relationships/slide" Target="slides/slide146.xml"/><Relationship Id="rId5" Type="http://schemas.openxmlformats.org/officeDocument/2006/relationships/slide" Target="slides/slide2.xml"/><Relationship Id="rId90" Type="http://schemas.openxmlformats.org/officeDocument/2006/relationships/slide" Target="slides/slide87.xml"/><Relationship Id="rId95" Type="http://schemas.openxmlformats.org/officeDocument/2006/relationships/slide" Target="slides/slide92.xml"/><Relationship Id="rId160" Type="http://schemas.openxmlformats.org/officeDocument/2006/relationships/slide" Target="slides/slide157.xml"/><Relationship Id="rId165" Type="http://schemas.openxmlformats.org/officeDocument/2006/relationships/notesMaster" Target="notesMasters/notesMaster1.xml"/><Relationship Id="rId22" Type="http://schemas.openxmlformats.org/officeDocument/2006/relationships/slide" Target="slides/slide19.xml"/><Relationship Id="rId27" Type="http://schemas.openxmlformats.org/officeDocument/2006/relationships/slide" Target="slides/slide24.xml"/><Relationship Id="rId43" Type="http://schemas.openxmlformats.org/officeDocument/2006/relationships/slide" Target="slides/slide40.xml"/><Relationship Id="rId48" Type="http://schemas.openxmlformats.org/officeDocument/2006/relationships/slide" Target="slides/slide45.xml"/><Relationship Id="rId64" Type="http://schemas.openxmlformats.org/officeDocument/2006/relationships/slide" Target="slides/slide61.xml"/><Relationship Id="rId69" Type="http://schemas.openxmlformats.org/officeDocument/2006/relationships/slide" Target="slides/slide66.xml"/><Relationship Id="rId113" Type="http://schemas.openxmlformats.org/officeDocument/2006/relationships/slide" Target="slides/slide110.xml"/><Relationship Id="rId118" Type="http://schemas.openxmlformats.org/officeDocument/2006/relationships/slide" Target="slides/slide115.xml"/><Relationship Id="rId134" Type="http://schemas.openxmlformats.org/officeDocument/2006/relationships/slide" Target="slides/slide131.xml"/><Relationship Id="rId139" Type="http://schemas.openxmlformats.org/officeDocument/2006/relationships/slide" Target="slides/slide136.xml"/><Relationship Id="rId80" Type="http://schemas.openxmlformats.org/officeDocument/2006/relationships/slide" Target="slides/slide77.xml"/><Relationship Id="rId85" Type="http://schemas.openxmlformats.org/officeDocument/2006/relationships/slide" Target="slides/slide82.xml"/><Relationship Id="rId150" Type="http://schemas.openxmlformats.org/officeDocument/2006/relationships/slide" Target="slides/slide147.xml"/><Relationship Id="rId155" Type="http://schemas.openxmlformats.org/officeDocument/2006/relationships/slide" Target="slides/slide152.xml"/><Relationship Id="rId12" Type="http://schemas.openxmlformats.org/officeDocument/2006/relationships/slide" Target="slides/slide9.xml"/><Relationship Id="rId17" Type="http://schemas.openxmlformats.org/officeDocument/2006/relationships/slide" Target="slides/slide14.xml"/><Relationship Id="rId33" Type="http://schemas.openxmlformats.org/officeDocument/2006/relationships/slide" Target="slides/slide30.xml"/><Relationship Id="rId38" Type="http://schemas.openxmlformats.org/officeDocument/2006/relationships/slide" Target="slides/slide35.xml"/><Relationship Id="rId59" Type="http://schemas.openxmlformats.org/officeDocument/2006/relationships/slide" Target="slides/slide56.xml"/><Relationship Id="rId103" Type="http://schemas.openxmlformats.org/officeDocument/2006/relationships/slide" Target="slides/slide100.xml"/><Relationship Id="rId108" Type="http://schemas.openxmlformats.org/officeDocument/2006/relationships/slide" Target="slides/slide105.xml"/><Relationship Id="rId124" Type="http://schemas.openxmlformats.org/officeDocument/2006/relationships/slide" Target="slides/slide121.xml"/><Relationship Id="rId129" Type="http://schemas.openxmlformats.org/officeDocument/2006/relationships/slide" Target="slides/slide126.xml"/><Relationship Id="rId54" Type="http://schemas.openxmlformats.org/officeDocument/2006/relationships/slide" Target="slides/slide51.xml"/><Relationship Id="rId70" Type="http://schemas.openxmlformats.org/officeDocument/2006/relationships/slide" Target="slides/slide67.xml"/><Relationship Id="rId75" Type="http://schemas.openxmlformats.org/officeDocument/2006/relationships/slide" Target="slides/slide72.xml"/><Relationship Id="rId91" Type="http://schemas.openxmlformats.org/officeDocument/2006/relationships/slide" Target="slides/slide88.xml"/><Relationship Id="rId96" Type="http://schemas.openxmlformats.org/officeDocument/2006/relationships/slide" Target="slides/slide93.xml"/><Relationship Id="rId140" Type="http://schemas.openxmlformats.org/officeDocument/2006/relationships/slide" Target="slides/slide137.xml"/><Relationship Id="rId145" Type="http://schemas.openxmlformats.org/officeDocument/2006/relationships/slide" Target="slides/slide142.xml"/><Relationship Id="rId161" Type="http://schemas.openxmlformats.org/officeDocument/2006/relationships/slide" Target="slides/slide158.xml"/><Relationship Id="rId166"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6" Type="http://schemas.openxmlformats.org/officeDocument/2006/relationships/slide" Target="slides/slide103.xml"/><Relationship Id="rId114" Type="http://schemas.openxmlformats.org/officeDocument/2006/relationships/slide" Target="slides/slide111.xml"/><Relationship Id="rId119" Type="http://schemas.openxmlformats.org/officeDocument/2006/relationships/slide" Target="slides/slide116.xml"/><Relationship Id="rId127" Type="http://schemas.openxmlformats.org/officeDocument/2006/relationships/slide" Target="slides/slide12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slide" Target="slides/slide62.xml"/><Relationship Id="rId73" Type="http://schemas.openxmlformats.org/officeDocument/2006/relationships/slide" Target="slides/slide70.xml"/><Relationship Id="rId78" Type="http://schemas.openxmlformats.org/officeDocument/2006/relationships/slide" Target="slides/slide75.xml"/><Relationship Id="rId81" Type="http://schemas.openxmlformats.org/officeDocument/2006/relationships/slide" Target="slides/slide78.xml"/><Relationship Id="rId86" Type="http://schemas.openxmlformats.org/officeDocument/2006/relationships/slide" Target="slides/slide83.xml"/><Relationship Id="rId94" Type="http://schemas.openxmlformats.org/officeDocument/2006/relationships/slide" Target="slides/slide91.xml"/><Relationship Id="rId99" Type="http://schemas.openxmlformats.org/officeDocument/2006/relationships/slide" Target="slides/slide96.xml"/><Relationship Id="rId101" Type="http://schemas.openxmlformats.org/officeDocument/2006/relationships/slide" Target="slides/slide98.xml"/><Relationship Id="rId122" Type="http://schemas.openxmlformats.org/officeDocument/2006/relationships/slide" Target="slides/slide119.xml"/><Relationship Id="rId130" Type="http://schemas.openxmlformats.org/officeDocument/2006/relationships/slide" Target="slides/slide127.xml"/><Relationship Id="rId135" Type="http://schemas.openxmlformats.org/officeDocument/2006/relationships/slide" Target="slides/slide132.xml"/><Relationship Id="rId143" Type="http://schemas.openxmlformats.org/officeDocument/2006/relationships/slide" Target="slides/slide140.xml"/><Relationship Id="rId148" Type="http://schemas.openxmlformats.org/officeDocument/2006/relationships/slide" Target="slides/slide145.xml"/><Relationship Id="rId151" Type="http://schemas.openxmlformats.org/officeDocument/2006/relationships/slide" Target="slides/slide148.xml"/><Relationship Id="rId156" Type="http://schemas.openxmlformats.org/officeDocument/2006/relationships/slide" Target="slides/slide153.xml"/><Relationship Id="rId164" Type="http://schemas.openxmlformats.org/officeDocument/2006/relationships/slide" Target="slides/slide161.xml"/><Relationship Id="rId16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 Id="rId109" Type="http://schemas.openxmlformats.org/officeDocument/2006/relationships/slide" Target="slides/slide106.xml"/><Relationship Id="rId34" Type="http://schemas.openxmlformats.org/officeDocument/2006/relationships/slide" Target="slides/slide31.xml"/><Relationship Id="rId50" Type="http://schemas.openxmlformats.org/officeDocument/2006/relationships/slide" Target="slides/slide47.xml"/><Relationship Id="rId55" Type="http://schemas.openxmlformats.org/officeDocument/2006/relationships/slide" Target="slides/slide52.xml"/><Relationship Id="rId76" Type="http://schemas.openxmlformats.org/officeDocument/2006/relationships/slide" Target="slides/slide73.xml"/><Relationship Id="rId97" Type="http://schemas.openxmlformats.org/officeDocument/2006/relationships/slide" Target="slides/slide94.xml"/><Relationship Id="rId104" Type="http://schemas.openxmlformats.org/officeDocument/2006/relationships/slide" Target="slides/slide101.xml"/><Relationship Id="rId120" Type="http://schemas.openxmlformats.org/officeDocument/2006/relationships/slide" Target="slides/slide117.xml"/><Relationship Id="rId125" Type="http://schemas.openxmlformats.org/officeDocument/2006/relationships/slide" Target="slides/slide122.xml"/><Relationship Id="rId141" Type="http://schemas.openxmlformats.org/officeDocument/2006/relationships/slide" Target="slides/slide138.xml"/><Relationship Id="rId146" Type="http://schemas.openxmlformats.org/officeDocument/2006/relationships/slide" Target="slides/slide143.xml"/><Relationship Id="rId167" Type="http://schemas.openxmlformats.org/officeDocument/2006/relationships/presProps" Target="presProps.xml"/><Relationship Id="rId7" Type="http://schemas.openxmlformats.org/officeDocument/2006/relationships/slide" Target="slides/slide4.xml"/><Relationship Id="rId71" Type="http://schemas.openxmlformats.org/officeDocument/2006/relationships/slide" Target="slides/slide68.xml"/><Relationship Id="rId92" Type="http://schemas.openxmlformats.org/officeDocument/2006/relationships/slide" Target="slides/slide89.xml"/><Relationship Id="rId162" Type="http://schemas.openxmlformats.org/officeDocument/2006/relationships/slide" Target="slides/slide159.xml"/><Relationship Id="rId2" Type="http://schemas.openxmlformats.org/officeDocument/2006/relationships/slideMaster" Target="slideMasters/slideMaster2.xml"/><Relationship Id="rId29" Type="http://schemas.openxmlformats.org/officeDocument/2006/relationships/slide" Target="slides/slide26.xml"/><Relationship Id="rId24" Type="http://schemas.openxmlformats.org/officeDocument/2006/relationships/slide" Target="slides/slide21.xml"/><Relationship Id="rId40" Type="http://schemas.openxmlformats.org/officeDocument/2006/relationships/slide" Target="slides/slide37.xml"/><Relationship Id="rId45" Type="http://schemas.openxmlformats.org/officeDocument/2006/relationships/slide" Target="slides/slide42.xml"/><Relationship Id="rId66" Type="http://schemas.openxmlformats.org/officeDocument/2006/relationships/slide" Target="slides/slide63.xml"/><Relationship Id="rId87" Type="http://schemas.openxmlformats.org/officeDocument/2006/relationships/slide" Target="slides/slide84.xml"/><Relationship Id="rId110" Type="http://schemas.openxmlformats.org/officeDocument/2006/relationships/slide" Target="slides/slide107.xml"/><Relationship Id="rId115" Type="http://schemas.openxmlformats.org/officeDocument/2006/relationships/slide" Target="slides/slide112.xml"/><Relationship Id="rId131" Type="http://schemas.openxmlformats.org/officeDocument/2006/relationships/slide" Target="slides/slide128.xml"/><Relationship Id="rId136" Type="http://schemas.openxmlformats.org/officeDocument/2006/relationships/slide" Target="slides/slide133.xml"/><Relationship Id="rId157" Type="http://schemas.openxmlformats.org/officeDocument/2006/relationships/slide" Target="slides/slide154.xml"/><Relationship Id="rId61" Type="http://schemas.openxmlformats.org/officeDocument/2006/relationships/slide" Target="slides/slide58.xml"/><Relationship Id="rId82" Type="http://schemas.openxmlformats.org/officeDocument/2006/relationships/slide" Target="slides/slide79.xml"/><Relationship Id="rId152" Type="http://schemas.openxmlformats.org/officeDocument/2006/relationships/slide" Target="slides/slide149.xml"/><Relationship Id="rId19" Type="http://schemas.openxmlformats.org/officeDocument/2006/relationships/slide" Target="slides/slide16.xml"/><Relationship Id="rId14" Type="http://schemas.openxmlformats.org/officeDocument/2006/relationships/slide" Target="slides/slide11.xml"/><Relationship Id="rId30" Type="http://schemas.openxmlformats.org/officeDocument/2006/relationships/slide" Target="slides/slide27.xml"/><Relationship Id="rId35" Type="http://schemas.openxmlformats.org/officeDocument/2006/relationships/slide" Target="slides/slide32.xml"/><Relationship Id="rId56" Type="http://schemas.openxmlformats.org/officeDocument/2006/relationships/slide" Target="slides/slide53.xml"/><Relationship Id="rId77" Type="http://schemas.openxmlformats.org/officeDocument/2006/relationships/slide" Target="slides/slide74.xml"/><Relationship Id="rId100" Type="http://schemas.openxmlformats.org/officeDocument/2006/relationships/slide" Target="slides/slide97.xml"/><Relationship Id="rId105" Type="http://schemas.openxmlformats.org/officeDocument/2006/relationships/slide" Target="slides/slide102.xml"/><Relationship Id="rId126" Type="http://schemas.openxmlformats.org/officeDocument/2006/relationships/slide" Target="slides/slide123.xml"/><Relationship Id="rId147" Type="http://schemas.openxmlformats.org/officeDocument/2006/relationships/slide" Target="slides/slide144.xml"/><Relationship Id="rId168"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slide" Target="slides/slide48.xml"/><Relationship Id="rId72" Type="http://schemas.openxmlformats.org/officeDocument/2006/relationships/slide" Target="slides/slide69.xml"/><Relationship Id="rId93" Type="http://schemas.openxmlformats.org/officeDocument/2006/relationships/slide" Target="slides/slide90.xml"/><Relationship Id="rId98" Type="http://schemas.openxmlformats.org/officeDocument/2006/relationships/slide" Target="slides/slide95.xml"/><Relationship Id="rId121" Type="http://schemas.openxmlformats.org/officeDocument/2006/relationships/slide" Target="slides/slide118.xml"/><Relationship Id="rId142" Type="http://schemas.openxmlformats.org/officeDocument/2006/relationships/slide" Target="slides/slide139.xml"/><Relationship Id="rId163" Type="http://schemas.openxmlformats.org/officeDocument/2006/relationships/slide" Target="slides/slide160.xml"/><Relationship Id="rId3" Type="http://schemas.openxmlformats.org/officeDocument/2006/relationships/slideMaster" Target="slideMasters/slideMaster3.xml"/><Relationship Id="rId25" Type="http://schemas.openxmlformats.org/officeDocument/2006/relationships/slide" Target="slides/slide22.xml"/><Relationship Id="rId46" Type="http://schemas.openxmlformats.org/officeDocument/2006/relationships/slide" Target="slides/slide43.xml"/><Relationship Id="rId67" Type="http://schemas.openxmlformats.org/officeDocument/2006/relationships/slide" Target="slides/slide64.xml"/><Relationship Id="rId116" Type="http://schemas.openxmlformats.org/officeDocument/2006/relationships/slide" Target="slides/slide113.xml"/><Relationship Id="rId137" Type="http://schemas.openxmlformats.org/officeDocument/2006/relationships/slide" Target="slides/slide134.xml"/><Relationship Id="rId158" Type="http://schemas.openxmlformats.org/officeDocument/2006/relationships/slide" Target="slides/slide155.xml"/><Relationship Id="rId20" Type="http://schemas.openxmlformats.org/officeDocument/2006/relationships/slide" Target="slides/slide17.xml"/><Relationship Id="rId41" Type="http://schemas.openxmlformats.org/officeDocument/2006/relationships/slide" Target="slides/slide38.xml"/><Relationship Id="rId62" Type="http://schemas.openxmlformats.org/officeDocument/2006/relationships/slide" Target="slides/slide59.xml"/><Relationship Id="rId83" Type="http://schemas.openxmlformats.org/officeDocument/2006/relationships/slide" Target="slides/slide80.xml"/><Relationship Id="rId88" Type="http://schemas.openxmlformats.org/officeDocument/2006/relationships/slide" Target="slides/slide85.xml"/><Relationship Id="rId111" Type="http://schemas.openxmlformats.org/officeDocument/2006/relationships/slide" Target="slides/slide108.xml"/><Relationship Id="rId132" Type="http://schemas.openxmlformats.org/officeDocument/2006/relationships/slide" Target="slides/slide129.xml"/><Relationship Id="rId153" Type="http://schemas.openxmlformats.org/officeDocument/2006/relationships/slide" Target="slides/slide15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2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97284"/>
          </a:xfrm>
          <a:prstGeom prst="rect">
            <a:avLst/>
          </a:prstGeom>
        </p:spPr>
        <p:txBody>
          <a:bodyPr vert="horz" lIns="91440" tIns="45720" rIns="91440" bIns="45720" rtlCol="0"/>
          <a:lstStyle>
            <a:lvl1pPr algn="r">
              <a:defRPr sz="1200"/>
            </a:lvl1pPr>
          </a:lstStyle>
          <a:p>
            <a:fld id="{0C393239-DB06-481E-A9B1-59E05711B759}" type="datetimeFigureOut">
              <a:rPr lang="en-US" smtClean="0"/>
              <a:pPr/>
              <a:t>12/7/2017</a:t>
            </a:fld>
            <a:endParaRPr lang="en-US"/>
          </a:p>
        </p:txBody>
      </p:sp>
      <p:sp>
        <p:nvSpPr>
          <p:cNvPr id="4" name="Footer Placeholder 3"/>
          <p:cNvSpPr>
            <a:spLocks noGrp="1"/>
          </p:cNvSpPr>
          <p:nvPr>
            <p:ph type="ftr" sz="quarter" idx="2"/>
          </p:nvPr>
        </p:nvSpPr>
        <p:spPr>
          <a:xfrm>
            <a:off x="0" y="9446678"/>
            <a:ext cx="2971800" cy="49728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9446678"/>
            <a:ext cx="2971800" cy="497284"/>
          </a:xfrm>
          <a:prstGeom prst="rect">
            <a:avLst/>
          </a:prstGeom>
        </p:spPr>
        <p:txBody>
          <a:bodyPr vert="horz" lIns="91440" tIns="45720" rIns="91440" bIns="45720" rtlCol="0" anchor="b"/>
          <a:lstStyle>
            <a:lvl1pPr algn="r">
              <a:defRPr sz="1200"/>
            </a:lvl1pPr>
          </a:lstStyle>
          <a:p>
            <a:fld id="{C2A46B0A-4481-4EC0-BD22-858B49D7EDE9}"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2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7284"/>
          </a:xfrm>
          <a:prstGeom prst="rect">
            <a:avLst/>
          </a:prstGeom>
        </p:spPr>
        <p:txBody>
          <a:bodyPr vert="horz" lIns="91440" tIns="45720" rIns="91440" bIns="45720" rtlCol="0"/>
          <a:lstStyle>
            <a:lvl1pPr algn="r">
              <a:defRPr sz="1200"/>
            </a:lvl1pPr>
          </a:lstStyle>
          <a:p>
            <a:fld id="{29952F75-5BF4-40AC-B7FE-EF758FEDA144}" type="datetimeFigureOut">
              <a:rPr lang="en-US" smtClean="0"/>
              <a:pPr/>
              <a:t>12/7/2017</a:t>
            </a:fld>
            <a:endParaRPr lang="en-US"/>
          </a:p>
        </p:txBody>
      </p:sp>
      <p:sp>
        <p:nvSpPr>
          <p:cNvPr id="4" name="Slide Image Placeholder 3"/>
          <p:cNvSpPr>
            <a:spLocks noGrp="1" noRot="1" noChangeAspect="1"/>
          </p:cNvSpPr>
          <p:nvPr>
            <p:ph type="sldImg" idx="2"/>
          </p:nvPr>
        </p:nvSpPr>
        <p:spPr>
          <a:xfrm>
            <a:off x="992188" y="746125"/>
            <a:ext cx="4873625" cy="37290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24202"/>
            <a:ext cx="5486400" cy="447556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46678"/>
            <a:ext cx="2971800" cy="49728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6678"/>
            <a:ext cx="2971800" cy="497284"/>
          </a:xfrm>
          <a:prstGeom prst="rect">
            <a:avLst/>
          </a:prstGeom>
        </p:spPr>
        <p:txBody>
          <a:bodyPr vert="horz" lIns="91440" tIns="45720" rIns="91440" bIns="45720" rtlCol="0" anchor="b"/>
          <a:lstStyle>
            <a:lvl1pPr algn="r">
              <a:defRPr sz="1200"/>
            </a:lvl1pPr>
          </a:lstStyle>
          <a:p>
            <a:fld id="{FF5FD4E3-F98F-4AC8-AF05-053B7406EBB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46125"/>
            <a:ext cx="4873625" cy="3729038"/>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5FD4E3-F98F-4AC8-AF05-053B7406EBB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5FD4E3-F98F-4AC8-AF05-053B7406EBBA}" type="slidenum">
              <a:rPr lang="en-US" smtClean="0"/>
              <a:pPr/>
              <a:t>155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46125"/>
            <a:ext cx="4873625" cy="3729038"/>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5FD4E3-F98F-4AC8-AF05-053B7406EBBA}" type="slidenum">
              <a:rPr lang="en-US" smtClean="0"/>
              <a:pPr/>
              <a:t>160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46125"/>
            <a:ext cx="4873625" cy="3729038"/>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5FD4E3-F98F-4AC8-AF05-053B7406EBBA}"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46125"/>
            <a:ext cx="4873625" cy="3729038"/>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5FD4E3-F98F-4AC8-AF05-053B7406EBBA}" type="slidenum">
              <a:rPr lang="en-US" smtClean="0"/>
              <a:pPr/>
              <a:t>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46125"/>
            <a:ext cx="4873625" cy="3729038"/>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5FD4E3-F98F-4AC8-AF05-053B7406EBBA}" type="slidenum">
              <a:rPr lang="en-US" smtClean="0"/>
              <a:pPr/>
              <a:t>17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46125"/>
            <a:ext cx="4873625" cy="3729038"/>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5FD4E3-F98F-4AC8-AF05-053B7406EBBA}" type="slidenum">
              <a:rPr lang="en-US" smtClean="0"/>
              <a:pPr/>
              <a:t>35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46125"/>
            <a:ext cx="4873625" cy="3729038"/>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5FD4E3-F98F-4AC8-AF05-053B7406EBBA}" type="slidenum">
              <a:rPr lang="en-US" smtClean="0"/>
              <a:pPr/>
              <a:t>46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5FD4E3-F98F-4AC8-AF05-053B7406EBBA}" type="slidenum">
              <a:rPr lang="en-US" smtClean="0"/>
              <a:pPr/>
              <a:t>107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5FD4E3-F98F-4AC8-AF05-053B7406EBBA}" type="slidenum">
              <a:rPr lang="en-US" smtClean="0"/>
              <a:pPr/>
              <a:t>118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2188" y="746125"/>
            <a:ext cx="4873625" cy="3729038"/>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F5FD4E3-F98F-4AC8-AF05-053B7406EBBA}" type="slidenum">
              <a:rPr lang="en-US" smtClean="0"/>
              <a:pPr/>
              <a:t>152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8547" y="2181233"/>
            <a:ext cx="7803437" cy="1505074"/>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7086" y="3978869"/>
            <a:ext cx="6426359" cy="1794387"/>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8BB4621-A777-4156-AC17-F2E39AED18C7}" type="datetimeFigureOut">
              <a:rPr lang="en-US" smtClean="0"/>
              <a:pPr/>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BB4621-A777-4156-AC17-F2E39AED18C7}" type="datetimeFigureOut">
              <a:rPr lang="en-US" smtClean="0"/>
              <a:pPr/>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76646" y="221049"/>
            <a:ext cx="2196311" cy="471839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87719" y="221049"/>
            <a:ext cx="6435922" cy="471839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BB4621-A777-4156-AC17-F2E39AED18C7}" type="datetimeFigureOut">
              <a:rPr lang="en-US" smtClean="0"/>
              <a:pPr/>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95129" y="3198690"/>
            <a:ext cx="6196847" cy="1939528"/>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95129" y="5122615"/>
            <a:ext cx="6196847" cy="1404303"/>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72939" y="1205874"/>
            <a:ext cx="2340504" cy="382521"/>
          </a:xfrm>
        </p:spPr>
        <p:txBody>
          <a:bodyPr/>
          <a:lstStyle/>
          <a:p>
            <a:fld id="{F8BB4621-A777-4156-AC17-F2E39AED18C7}" type="datetimeFigureOut">
              <a:rPr lang="en-US" smtClean="0"/>
              <a:pPr/>
              <a:t>12/7/2017</a:t>
            </a:fld>
            <a:endParaRPr lang="en-US"/>
          </a:p>
        </p:txBody>
      </p:sp>
      <p:sp>
        <p:nvSpPr>
          <p:cNvPr id="17" name="Footer Placeholder 16"/>
          <p:cNvSpPr>
            <a:spLocks noGrp="1"/>
          </p:cNvSpPr>
          <p:nvPr>
            <p:ph type="ftr" sz="quarter" idx="11"/>
          </p:nvPr>
        </p:nvSpPr>
        <p:spPr bwMode="auto">
          <a:xfrm rot="5400000">
            <a:off x="7069229" y="4285182"/>
            <a:ext cx="3744807" cy="385582"/>
          </a:xfrm>
        </p:spPr>
        <p:txBody>
          <a:bodyPr/>
          <a:lstStyle/>
          <a:p>
            <a:endParaRPr lang="en-US"/>
          </a:p>
        </p:txBody>
      </p:sp>
      <p:sp>
        <p:nvSpPr>
          <p:cNvPr id="10" name="Rectangle 9"/>
          <p:cNvSpPr/>
          <p:nvPr/>
        </p:nvSpPr>
        <p:spPr bwMode="auto">
          <a:xfrm>
            <a:off x="382522" y="1"/>
            <a:ext cx="612034" cy="7021513"/>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7439" y="1"/>
            <a:ext cx="105082" cy="7021513"/>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4557" y="1"/>
            <a:ext cx="182598" cy="7021513"/>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5878" y="1"/>
            <a:ext cx="231199" cy="7021513"/>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768" y="1"/>
            <a:ext cx="0" cy="7021513"/>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8051" y="1"/>
            <a:ext cx="0" cy="7021513"/>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7522" y="1"/>
            <a:ext cx="0" cy="7021513"/>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33535" y="1"/>
            <a:ext cx="0" cy="7021513"/>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71060" y="1"/>
            <a:ext cx="0" cy="7021513"/>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50249" y="1"/>
            <a:ext cx="0" cy="7021513"/>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24069" y="1"/>
            <a:ext cx="76504" cy="7021513"/>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12035" y="3510756"/>
            <a:ext cx="1300573" cy="1326286"/>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14863" y="4982789"/>
            <a:ext cx="643985" cy="656716"/>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5437" y="5631781"/>
            <a:ext cx="137708" cy="140431"/>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70853" y="5926158"/>
            <a:ext cx="275416" cy="280861"/>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12607" y="4602992"/>
            <a:ext cx="367221" cy="374481"/>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30837" y="5046216"/>
            <a:ext cx="612034" cy="529863"/>
          </a:xfrm>
        </p:spPr>
        <p:txBody>
          <a:bodyPr/>
          <a:lstStyle/>
          <a:p>
            <a:fld id="{E5E6F9C8-DF5D-4378-A9AD-7CA3C90C2D9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9027" y="1638353"/>
            <a:ext cx="7497419" cy="4989956"/>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F8BB4621-A777-4156-AC17-F2E39AED18C7}" type="datetimeFigureOut">
              <a:rPr lang="en-US" smtClean="0"/>
              <a:pPr/>
              <a:t>12/7/2017</a:t>
            </a:fld>
            <a:endParaRPr lang="en-US"/>
          </a:p>
        </p:txBody>
      </p:sp>
      <p:sp>
        <p:nvSpPr>
          <p:cNvPr id="9" name="Slide Number Placeholder 8"/>
          <p:cNvSpPr>
            <a:spLocks noGrp="1"/>
          </p:cNvSpPr>
          <p:nvPr>
            <p:ph type="sldNum" sz="quarter" idx="15"/>
          </p:nvPr>
        </p:nvSpPr>
        <p:spPr/>
        <p:txBody>
          <a:bodyPr rtlCol="0"/>
          <a:lstStyle/>
          <a:p>
            <a:fld id="{E5E6F9C8-DF5D-4378-A9AD-7CA3C90C2D99}"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95129" y="2964639"/>
            <a:ext cx="6196847" cy="2102553"/>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95129" y="5129605"/>
            <a:ext cx="6196847" cy="1404303"/>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71568" y="1202120"/>
            <a:ext cx="2340504" cy="382521"/>
          </a:xfrm>
        </p:spPr>
        <p:txBody>
          <a:bodyPr/>
          <a:lstStyle/>
          <a:p>
            <a:fld id="{F8BB4621-A777-4156-AC17-F2E39AED18C7}" type="datetimeFigureOut">
              <a:rPr lang="en-US" smtClean="0"/>
              <a:pPr/>
              <a:t>12/7/2017</a:t>
            </a:fld>
            <a:endParaRPr lang="en-US"/>
          </a:p>
        </p:txBody>
      </p:sp>
      <p:sp>
        <p:nvSpPr>
          <p:cNvPr id="5" name="Footer Placeholder 4"/>
          <p:cNvSpPr>
            <a:spLocks noGrp="1"/>
          </p:cNvSpPr>
          <p:nvPr>
            <p:ph type="ftr" sz="quarter" idx="11"/>
          </p:nvPr>
        </p:nvSpPr>
        <p:spPr bwMode="auto">
          <a:xfrm rot="5400000">
            <a:off x="7069417" y="4282253"/>
            <a:ext cx="3744807" cy="385582"/>
          </a:xfrm>
        </p:spPr>
        <p:txBody>
          <a:bodyPr/>
          <a:lstStyle/>
          <a:p>
            <a:endParaRPr lang="en-US"/>
          </a:p>
        </p:txBody>
      </p:sp>
      <p:sp>
        <p:nvSpPr>
          <p:cNvPr id="9" name="Rectangle 8"/>
          <p:cNvSpPr/>
          <p:nvPr/>
        </p:nvSpPr>
        <p:spPr bwMode="auto">
          <a:xfrm>
            <a:off x="382522" y="1"/>
            <a:ext cx="612034" cy="7021513"/>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7439" y="1"/>
            <a:ext cx="105082" cy="7021513"/>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4557" y="1"/>
            <a:ext cx="182598" cy="7021513"/>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5878" y="1"/>
            <a:ext cx="231199" cy="7021513"/>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768" y="1"/>
            <a:ext cx="0" cy="7021513"/>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8051" y="1"/>
            <a:ext cx="0" cy="7021513"/>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7522" y="1"/>
            <a:ext cx="0" cy="7021513"/>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33535" y="1"/>
            <a:ext cx="0" cy="7021513"/>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71060" y="1"/>
            <a:ext cx="0" cy="7021513"/>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24069" y="1"/>
            <a:ext cx="76504" cy="7021513"/>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12035" y="3510756"/>
            <a:ext cx="1300573" cy="1326286"/>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9995" y="4982789"/>
            <a:ext cx="643985" cy="656716"/>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5437" y="5631781"/>
            <a:ext cx="137708" cy="140431"/>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70853" y="5929278"/>
            <a:ext cx="275416" cy="280861"/>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86544" y="4586701"/>
            <a:ext cx="367221" cy="374481"/>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134274" y="1"/>
            <a:ext cx="0" cy="7021513"/>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5970" y="5046216"/>
            <a:ext cx="612034" cy="529863"/>
          </a:xfrm>
        </p:spPr>
        <p:txBody>
          <a:bodyPr/>
          <a:lstStyle/>
          <a:p>
            <a:fld id="{E5E6F9C8-DF5D-4378-A9AD-7CA3C90C2D9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8BB4621-A777-4156-AC17-F2E39AED18C7}" type="datetimeFigureOut">
              <a:rPr lang="en-US" smtClean="0"/>
              <a:pPr/>
              <a:t>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E6F9C8-DF5D-4378-A9AD-7CA3C90C2D99}" type="slidenum">
              <a:rPr lang="en-US" smtClean="0"/>
              <a:pPr/>
              <a:t>‹#›</a:t>
            </a:fld>
            <a:endParaRPr lang="en-US"/>
          </a:p>
        </p:txBody>
      </p:sp>
      <p:sp>
        <p:nvSpPr>
          <p:cNvPr id="9" name="Content Placeholder 8"/>
          <p:cNvSpPr>
            <a:spLocks noGrp="1"/>
          </p:cNvSpPr>
          <p:nvPr>
            <p:ph sz="quarter" idx="1"/>
          </p:nvPr>
        </p:nvSpPr>
        <p:spPr>
          <a:xfrm>
            <a:off x="459027" y="1638354"/>
            <a:ext cx="3672205" cy="4681009"/>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87301" y="1638354"/>
            <a:ext cx="3672205" cy="4681009"/>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9027" y="279561"/>
            <a:ext cx="7573923" cy="1170253"/>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F8BB4621-A777-4156-AC17-F2E39AED18C7}" type="datetimeFigureOut">
              <a:rPr lang="en-US" smtClean="0"/>
              <a:pPr/>
              <a:t>12/7/2017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E6F9C8-DF5D-4378-A9AD-7CA3C90C2D99}" type="slidenum">
              <a:rPr lang="en-US" smtClean="0"/>
              <a:pPr/>
              <a:t>‹#›</a:t>
            </a:fld>
            <a:endParaRPr lang="en-US"/>
          </a:p>
        </p:txBody>
      </p:sp>
      <p:sp>
        <p:nvSpPr>
          <p:cNvPr id="11" name="Content Placeholder 10"/>
          <p:cNvSpPr>
            <a:spLocks noGrp="1"/>
          </p:cNvSpPr>
          <p:nvPr>
            <p:ph sz="quarter" idx="2"/>
          </p:nvPr>
        </p:nvSpPr>
        <p:spPr>
          <a:xfrm>
            <a:off x="459027" y="2418522"/>
            <a:ext cx="3672205" cy="397885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89434" y="2418522"/>
            <a:ext cx="3672205" cy="397885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9027" y="1607146"/>
            <a:ext cx="3672205" cy="674066"/>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60745" y="1607146"/>
            <a:ext cx="3672205" cy="674066"/>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F8BB4621-A777-4156-AC17-F2E39AED18C7}" type="datetimeFigureOut">
              <a:rPr lang="en-US" smtClean="0"/>
              <a:pPr/>
              <a:t>12/7/2017</a:t>
            </a:fld>
            <a:endParaRPr lang="en-US"/>
          </a:p>
        </p:txBody>
      </p:sp>
      <p:sp>
        <p:nvSpPr>
          <p:cNvPr id="7" name="Slide Number Placeholder 6"/>
          <p:cNvSpPr>
            <a:spLocks noGrp="1"/>
          </p:cNvSpPr>
          <p:nvPr>
            <p:ph type="sldNum" sz="quarter" idx="11"/>
          </p:nvPr>
        </p:nvSpPr>
        <p:spPr/>
        <p:txBody>
          <a:bodyPr rtlCol="0"/>
          <a:lstStyle/>
          <a:p>
            <a:fld id="{E5E6F9C8-DF5D-4378-A9AD-7CA3C90C2D99}"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BB4621-A777-4156-AC17-F2E39AED18C7}" type="datetimeFigureOut">
              <a:rPr lang="en-US" smtClean="0"/>
              <a:pPr/>
              <a:t>12/7/2017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97992" y="1"/>
            <a:ext cx="0" cy="7021513"/>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22696" y="3281245"/>
            <a:ext cx="6459792" cy="459026"/>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39482" y="280861"/>
            <a:ext cx="1533146" cy="5102301"/>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73350" y="1"/>
            <a:ext cx="0" cy="7021513"/>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217023" y="1"/>
            <a:ext cx="0" cy="7021513"/>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9027504" y="1"/>
            <a:ext cx="0" cy="7021513"/>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74497" y="1"/>
            <a:ext cx="306017" cy="7021513"/>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51000" y="1"/>
            <a:ext cx="0" cy="7021513"/>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89019" y="5851262"/>
            <a:ext cx="550831" cy="561721"/>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6019" y="280861"/>
            <a:ext cx="5661317" cy="6478517"/>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F8BB4621-A777-4156-AC17-F2E39AED18C7}" type="datetimeFigureOut">
              <a:rPr lang="en-US" smtClean="0"/>
              <a:pPr/>
              <a:t>12/7/2017</a:t>
            </a:fld>
            <a:endParaRPr lang="en-US"/>
          </a:p>
        </p:txBody>
      </p:sp>
      <p:sp>
        <p:nvSpPr>
          <p:cNvPr id="22" name="Slide Number Placeholder 21"/>
          <p:cNvSpPr>
            <a:spLocks noGrp="1"/>
          </p:cNvSpPr>
          <p:nvPr>
            <p:ph type="sldNum" sz="quarter" idx="15"/>
          </p:nvPr>
        </p:nvSpPr>
        <p:spPr/>
        <p:txBody>
          <a:bodyPr rtlCol="0"/>
          <a:lstStyle/>
          <a:p>
            <a:fld id="{E5E6F9C8-DF5D-4378-A9AD-7CA3C90C2D99}"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BB4621-A777-4156-AC17-F2E39AED18C7}" type="datetimeFigureOut">
              <a:rPr lang="en-US" smtClean="0"/>
              <a:pPr/>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97992" y="1"/>
            <a:ext cx="0" cy="7021513"/>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89019" y="5851262"/>
            <a:ext cx="550831" cy="561721"/>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00893" y="3281245"/>
            <a:ext cx="6459792" cy="459026"/>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 y="1"/>
            <a:ext cx="6196847" cy="7021513"/>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92816" y="271109"/>
            <a:ext cx="1530085" cy="5074214"/>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9027504" y="1"/>
            <a:ext cx="0" cy="7021513"/>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74497" y="1"/>
            <a:ext cx="306017" cy="7021513"/>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51000" y="1"/>
            <a:ext cx="0" cy="7021513"/>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73350" y="1"/>
            <a:ext cx="0" cy="7021513"/>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217023" y="1"/>
            <a:ext cx="0" cy="7021513"/>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F8BB4621-A777-4156-AC17-F2E39AED18C7}" type="datetimeFigureOut">
              <a:rPr lang="en-US" smtClean="0"/>
              <a:pPr/>
              <a:t>12/7/2017</a:t>
            </a:fld>
            <a:endParaRPr lang="en-US"/>
          </a:p>
        </p:txBody>
      </p:sp>
      <p:sp>
        <p:nvSpPr>
          <p:cNvPr id="18" name="Slide Number Placeholder 17"/>
          <p:cNvSpPr>
            <a:spLocks noGrp="1"/>
          </p:cNvSpPr>
          <p:nvPr>
            <p:ph type="sldNum" sz="quarter" idx="11"/>
          </p:nvPr>
        </p:nvSpPr>
        <p:spPr/>
        <p:txBody>
          <a:bodyPr rtlCol="0"/>
          <a:lstStyle/>
          <a:p>
            <a:fld id="{E5E6F9C8-DF5D-4378-A9AD-7CA3C90C2D99}"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BB4621-A777-4156-AC17-F2E39AED18C7}" type="datetimeFigureOut">
              <a:rPr lang="en-US" smtClean="0"/>
              <a:pPr/>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5872" y="281189"/>
            <a:ext cx="1683094" cy="599104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9025" y="281187"/>
            <a:ext cx="6043838" cy="599104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8BB4621-A777-4156-AC17-F2E39AED18C7}" type="datetimeFigureOut">
              <a:rPr lang="en-US" smtClean="0"/>
              <a:pPr/>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8539" y="2181223"/>
            <a:ext cx="7803436" cy="1505074"/>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7077" y="3978857"/>
            <a:ext cx="6426359" cy="1794387"/>
          </a:xfrm>
        </p:spPr>
        <p:txBody>
          <a:bodyPr/>
          <a:lstStyle>
            <a:lvl1pPr marL="0" indent="0" algn="ctr">
              <a:buNone/>
              <a:defRPr>
                <a:solidFill>
                  <a:schemeClr val="tx1">
                    <a:tint val="75000"/>
                  </a:schemeClr>
                </a:solidFill>
              </a:defRPr>
            </a:lvl1pPr>
            <a:lvl2pPr marL="462864" indent="0" algn="ctr">
              <a:buNone/>
              <a:defRPr>
                <a:solidFill>
                  <a:schemeClr val="tx1">
                    <a:tint val="75000"/>
                  </a:schemeClr>
                </a:solidFill>
              </a:defRPr>
            </a:lvl2pPr>
            <a:lvl3pPr marL="925728" indent="0" algn="ctr">
              <a:buNone/>
              <a:defRPr>
                <a:solidFill>
                  <a:schemeClr val="tx1">
                    <a:tint val="75000"/>
                  </a:schemeClr>
                </a:solidFill>
              </a:defRPr>
            </a:lvl3pPr>
            <a:lvl4pPr marL="1388593" indent="0" algn="ctr">
              <a:buNone/>
              <a:defRPr>
                <a:solidFill>
                  <a:schemeClr val="tx1">
                    <a:tint val="75000"/>
                  </a:schemeClr>
                </a:solidFill>
              </a:defRPr>
            </a:lvl4pPr>
            <a:lvl5pPr marL="1851456" indent="0" algn="ctr">
              <a:buNone/>
              <a:defRPr>
                <a:solidFill>
                  <a:schemeClr val="tx1">
                    <a:tint val="75000"/>
                  </a:schemeClr>
                </a:solidFill>
              </a:defRPr>
            </a:lvl5pPr>
            <a:lvl6pPr marL="2314320" indent="0" algn="ctr">
              <a:buNone/>
              <a:defRPr>
                <a:solidFill>
                  <a:schemeClr val="tx1">
                    <a:tint val="75000"/>
                  </a:schemeClr>
                </a:solidFill>
              </a:defRPr>
            </a:lvl6pPr>
            <a:lvl7pPr marL="2777184" indent="0" algn="ctr">
              <a:buNone/>
              <a:defRPr>
                <a:solidFill>
                  <a:schemeClr val="tx1">
                    <a:tint val="75000"/>
                  </a:schemeClr>
                </a:solidFill>
              </a:defRPr>
            </a:lvl7pPr>
            <a:lvl8pPr marL="3240049" indent="0" algn="ctr">
              <a:buNone/>
              <a:defRPr>
                <a:solidFill>
                  <a:schemeClr val="tx1">
                    <a:tint val="75000"/>
                  </a:schemeClr>
                </a:solidFill>
              </a:defRPr>
            </a:lvl8pPr>
            <a:lvl9pPr marL="370291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8BB4621-A777-4156-AC17-F2E39AED18C7}" type="datetimeFigureOut">
              <a:rPr lang="en-US" smtClean="0"/>
              <a:pPr/>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BB4621-A777-4156-AC17-F2E39AED18C7}" type="datetimeFigureOut">
              <a:rPr lang="en-US" smtClean="0"/>
              <a:pPr/>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5197" y="4511973"/>
            <a:ext cx="7803436" cy="1394550"/>
          </a:xfrm>
        </p:spPr>
        <p:txBody>
          <a:bodyPr anchor="t"/>
          <a:lstStyle>
            <a:lvl1pPr algn="l">
              <a:defRPr sz="4100" b="1" cap="all"/>
            </a:lvl1pPr>
          </a:lstStyle>
          <a:p>
            <a:r>
              <a:rPr lang="en-US" smtClean="0"/>
              <a:t>Click to edit Master title style</a:t>
            </a:r>
            <a:endParaRPr lang="en-US"/>
          </a:p>
        </p:txBody>
      </p:sp>
      <p:sp>
        <p:nvSpPr>
          <p:cNvPr id="3" name="Text Placeholder 2"/>
          <p:cNvSpPr>
            <a:spLocks noGrp="1"/>
          </p:cNvSpPr>
          <p:nvPr>
            <p:ph type="body" idx="1"/>
          </p:nvPr>
        </p:nvSpPr>
        <p:spPr>
          <a:xfrm>
            <a:off x="725197" y="2976020"/>
            <a:ext cx="7803436" cy="1535955"/>
          </a:xfrm>
        </p:spPr>
        <p:txBody>
          <a:bodyPr anchor="b"/>
          <a:lstStyle>
            <a:lvl1pPr marL="0" indent="0">
              <a:buNone/>
              <a:defRPr sz="2000">
                <a:solidFill>
                  <a:schemeClr val="tx1">
                    <a:tint val="75000"/>
                  </a:schemeClr>
                </a:solidFill>
              </a:defRPr>
            </a:lvl1pPr>
            <a:lvl2pPr marL="462864" indent="0">
              <a:buNone/>
              <a:defRPr sz="1800">
                <a:solidFill>
                  <a:schemeClr val="tx1">
                    <a:tint val="75000"/>
                  </a:schemeClr>
                </a:solidFill>
              </a:defRPr>
            </a:lvl2pPr>
            <a:lvl3pPr marL="925728" indent="0">
              <a:buNone/>
              <a:defRPr sz="1600">
                <a:solidFill>
                  <a:schemeClr val="tx1">
                    <a:tint val="75000"/>
                  </a:schemeClr>
                </a:solidFill>
              </a:defRPr>
            </a:lvl3pPr>
            <a:lvl4pPr marL="1388593" indent="0">
              <a:buNone/>
              <a:defRPr sz="1400">
                <a:solidFill>
                  <a:schemeClr val="tx1">
                    <a:tint val="75000"/>
                  </a:schemeClr>
                </a:solidFill>
              </a:defRPr>
            </a:lvl4pPr>
            <a:lvl5pPr marL="1851456" indent="0">
              <a:buNone/>
              <a:defRPr sz="1400">
                <a:solidFill>
                  <a:schemeClr val="tx1">
                    <a:tint val="75000"/>
                  </a:schemeClr>
                </a:solidFill>
              </a:defRPr>
            </a:lvl5pPr>
            <a:lvl6pPr marL="2314320" indent="0">
              <a:buNone/>
              <a:defRPr sz="1400">
                <a:solidFill>
                  <a:schemeClr val="tx1">
                    <a:tint val="75000"/>
                  </a:schemeClr>
                </a:solidFill>
              </a:defRPr>
            </a:lvl6pPr>
            <a:lvl7pPr marL="2777184" indent="0">
              <a:buNone/>
              <a:defRPr sz="1400">
                <a:solidFill>
                  <a:schemeClr val="tx1">
                    <a:tint val="75000"/>
                  </a:schemeClr>
                </a:solidFill>
              </a:defRPr>
            </a:lvl7pPr>
            <a:lvl8pPr marL="3240049" indent="0">
              <a:buNone/>
              <a:defRPr sz="1400">
                <a:solidFill>
                  <a:schemeClr val="tx1">
                    <a:tint val="75000"/>
                  </a:schemeClr>
                </a:solidFill>
              </a:defRPr>
            </a:lvl8pPr>
            <a:lvl9pPr marL="3702912"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BB4621-A777-4156-AC17-F2E39AED18C7}" type="datetimeFigureOut">
              <a:rPr lang="en-US" smtClean="0"/>
              <a:pPr/>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60622" y="1677364"/>
            <a:ext cx="4070665" cy="474439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4294" y="1677364"/>
            <a:ext cx="4072258" cy="474439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BB4621-A777-4156-AC17-F2E39AED18C7}" type="datetimeFigureOut">
              <a:rPr lang="en-US" smtClean="0"/>
              <a:pPr/>
              <a:t>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9026" y="281186"/>
            <a:ext cx="8262462" cy="1170252"/>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9028" y="1571714"/>
            <a:ext cx="4056321" cy="655016"/>
          </a:xfrm>
        </p:spPr>
        <p:txBody>
          <a:bodyPr anchor="b"/>
          <a:lstStyle>
            <a:lvl1pPr marL="0" indent="0">
              <a:buNone/>
              <a:defRPr sz="2400" b="1"/>
            </a:lvl1pPr>
            <a:lvl2pPr marL="462864" indent="0">
              <a:buNone/>
              <a:defRPr sz="2000" b="1"/>
            </a:lvl2pPr>
            <a:lvl3pPr marL="925728" indent="0">
              <a:buNone/>
              <a:defRPr sz="1800" b="1"/>
            </a:lvl3pPr>
            <a:lvl4pPr marL="1388593" indent="0">
              <a:buNone/>
              <a:defRPr sz="1600" b="1"/>
            </a:lvl4pPr>
            <a:lvl5pPr marL="1851456" indent="0">
              <a:buNone/>
              <a:defRPr sz="1600" b="1"/>
            </a:lvl5pPr>
            <a:lvl6pPr marL="2314320" indent="0">
              <a:buNone/>
              <a:defRPr sz="1600" b="1"/>
            </a:lvl6pPr>
            <a:lvl7pPr marL="2777184" indent="0">
              <a:buNone/>
              <a:defRPr sz="1600" b="1"/>
            </a:lvl7pPr>
            <a:lvl8pPr marL="3240049" indent="0">
              <a:buNone/>
              <a:defRPr sz="1600" b="1"/>
            </a:lvl8pPr>
            <a:lvl9pPr marL="3702912"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9028" y="2226732"/>
            <a:ext cx="4056321" cy="40454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576" y="1571714"/>
            <a:ext cx="4057914" cy="655016"/>
          </a:xfrm>
        </p:spPr>
        <p:txBody>
          <a:bodyPr anchor="b"/>
          <a:lstStyle>
            <a:lvl1pPr marL="0" indent="0">
              <a:buNone/>
              <a:defRPr sz="2400" b="1"/>
            </a:lvl1pPr>
            <a:lvl2pPr marL="462864" indent="0">
              <a:buNone/>
              <a:defRPr sz="2000" b="1"/>
            </a:lvl2pPr>
            <a:lvl3pPr marL="925728" indent="0">
              <a:buNone/>
              <a:defRPr sz="1800" b="1"/>
            </a:lvl3pPr>
            <a:lvl4pPr marL="1388593" indent="0">
              <a:buNone/>
              <a:defRPr sz="1600" b="1"/>
            </a:lvl4pPr>
            <a:lvl5pPr marL="1851456" indent="0">
              <a:buNone/>
              <a:defRPr sz="1600" b="1"/>
            </a:lvl5pPr>
            <a:lvl6pPr marL="2314320" indent="0">
              <a:buNone/>
              <a:defRPr sz="1600" b="1"/>
            </a:lvl6pPr>
            <a:lvl7pPr marL="2777184" indent="0">
              <a:buNone/>
              <a:defRPr sz="1600" b="1"/>
            </a:lvl7pPr>
            <a:lvl8pPr marL="3240049" indent="0">
              <a:buNone/>
              <a:defRPr sz="1600" b="1"/>
            </a:lvl8pPr>
            <a:lvl9pPr marL="3702912"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576" y="2226732"/>
            <a:ext cx="4057914" cy="40454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8BB4621-A777-4156-AC17-F2E39AED18C7}" type="datetimeFigureOut">
              <a:rPr lang="en-US" smtClean="0"/>
              <a:pPr/>
              <a:t>12/7/2017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8BB4621-A777-4156-AC17-F2E39AED18C7}" type="datetimeFigureOut">
              <a:rPr lang="en-US" smtClean="0"/>
              <a:pPr/>
              <a:t>12/7/2017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BB4621-A777-4156-AC17-F2E39AED18C7}" type="datetimeFigureOut">
              <a:rPr lang="en-US" smtClean="0"/>
              <a:pPr/>
              <a:t>12/7/2017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5199" y="4511973"/>
            <a:ext cx="7803437" cy="1394551"/>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5199" y="2976030"/>
            <a:ext cx="7803437" cy="153595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8BB4621-A777-4156-AC17-F2E39AED18C7}" type="datetimeFigureOut">
              <a:rPr lang="en-US" smtClean="0"/>
              <a:pPr/>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9028" y="279560"/>
            <a:ext cx="3020326" cy="1189756"/>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89325" y="279563"/>
            <a:ext cx="5132162" cy="599266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9028" y="1469317"/>
            <a:ext cx="3020326" cy="4802910"/>
          </a:xfrm>
        </p:spPr>
        <p:txBody>
          <a:bodyPr/>
          <a:lstStyle>
            <a:lvl1pPr marL="0" indent="0">
              <a:buNone/>
              <a:defRPr sz="1400"/>
            </a:lvl1pPr>
            <a:lvl2pPr marL="462864" indent="0">
              <a:buNone/>
              <a:defRPr sz="1200"/>
            </a:lvl2pPr>
            <a:lvl3pPr marL="925728" indent="0">
              <a:buNone/>
              <a:defRPr sz="1000"/>
            </a:lvl3pPr>
            <a:lvl4pPr marL="1388593" indent="0">
              <a:buNone/>
              <a:defRPr sz="900"/>
            </a:lvl4pPr>
            <a:lvl5pPr marL="1851456" indent="0">
              <a:buNone/>
              <a:defRPr sz="900"/>
            </a:lvl5pPr>
            <a:lvl6pPr marL="2314320" indent="0">
              <a:buNone/>
              <a:defRPr sz="900"/>
            </a:lvl6pPr>
            <a:lvl7pPr marL="2777184" indent="0">
              <a:buNone/>
              <a:defRPr sz="900"/>
            </a:lvl7pPr>
            <a:lvl8pPr marL="3240049" indent="0">
              <a:buNone/>
              <a:defRPr sz="900"/>
            </a:lvl8pPr>
            <a:lvl9pPr marL="370291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BB4621-A777-4156-AC17-F2E39AED18C7}" type="datetimeFigureOut">
              <a:rPr lang="en-US" smtClean="0"/>
              <a:pPr/>
              <a:t>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9445" y="4915061"/>
            <a:ext cx="5508308" cy="5802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9445" y="627385"/>
            <a:ext cx="5508308" cy="4212908"/>
          </a:xfrm>
        </p:spPr>
        <p:txBody>
          <a:bodyPr/>
          <a:lstStyle>
            <a:lvl1pPr marL="0" indent="0">
              <a:buNone/>
              <a:defRPr sz="3200"/>
            </a:lvl1pPr>
            <a:lvl2pPr marL="462864" indent="0">
              <a:buNone/>
              <a:defRPr sz="2800"/>
            </a:lvl2pPr>
            <a:lvl3pPr marL="925728" indent="0">
              <a:buNone/>
              <a:defRPr sz="2400"/>
            </a:lvl3pPr>
            <a:lvl4pPr marL="1388593" indent="0">
              <a:buNone/>
              <a:defRPr sz="2000"/>
            </a:lvl4pPr>
            <a:lvl5pPr marL="1851456" indent="0">
              <a:buNone/>
              <a:defRPr sz="2000"/>
            </a:lvl5pPr>
            <a:lvl6pPr marL="2314320" indent="0">
              <a:buNone/>
              <a:defRPr sz="2000"/>
            </a:lvl6pPr>
            <a:lvl7pPr marL="2777184" indent="0">
              <a:buNone/>
              <a:defRPr sz="2000"/>
            </a:lvl7pPr>
            <a:lvl8pPr marL="3240049" indent="0">
              <a:buNone/>
              <a:defRPr sz="2000"/>
            </a:lvl8pPr>
            <a:lvl9pPr marL="3702912" indent="0">
              <a:buNone/>
              <a:defRPr sz="2000"/>
            </a:lvl9pPr>
          </a:lstStyle>
          <a:p>
            <a:endParaRPr lang="en-US"/>
          </a:p>
        </p:txBody>
      </p:sp>
      <p:sp>
        <p:nvSpPr>
          <p:cNvPr id="4" name="Text Placeholder 3"/>
          <p:cNvSpPr>
            <a:spLocks noGrp="1"/>
          </p:cNvSpPr>
          <p:nvPr>
            <p:ph type="body" sz="half" idx="2"/>
          </p:nvPr>
        </p:nvSpPr>
        <p:spPr>
          <a:xfrm>
            <a:off x="1799445" y="5495310"/>
            <a:ext cx="5508308" cy="824052"/>
          </a:xfrm>
        </p:spPr>
        <p:txBody>
          <a:bodyPr/>
          <a:lstStyle>
            <a:lvl1pPr marL="0" indent="0">
              <a:buNone/>
              <a:defRPr sz="1400"/>
            </a:lvl1pPr>
            <a:lvl2pPr marL="462864" indent="0">
              <a:buNone/>
              <a:defRPr sz="1200"/>
            </a:lvl2pPr>
            <a:lvl3pPr marL="925728" indent="0">
              <a:buNone/>
              <a:defRPr sz="1000"/>
            </a:lvl3pPr>
            <a:lvl4pPr marL="1388593" indent="0">
              <a:buNone/>
              <a:defRPr sz="900"/>
            </a:lvl4pPr>
            <a:lvl5pPr marL="1851456" indent="0">
              <a:buNone/>
              <a:defRPr sz="900"/>
            </a:lvl5pPr>
            <a:lvl6pPr marL="2314320" indent="0">
              <a:buNone/>
              <a:defRPr sz="900"/>
            </a:lvl6pPr>
            <a:lvl7pPr marL="2777184" indent="0">
              <a:buNone/>
              <a:defRPr sz="900"/>
            </a:lvl7pPr>
            <a:lvl8pPr marL="3240049" indent="0">
              <a:buNone/>
              <a:defRPr sz="900"/>
            </a:lvl8pPr>
            <a:lvl9pPr marL="3702912"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BB4621-A777-4156-AC17-F2E39AED18C7}" type="datetimeFigureOut">
              <a:rPr lang="en-US" smtClean="0"/>
              <a:pPr/>
              <a:t>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BB4621-A777-4156-AC17-F2E39AED18C7}" type="datetimeFigureOut">
              <a:rPr lang="en-US" smtClean="0"/>
              <a:pPr/>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2968" y="287690"/>
            <a:ext cx="2073584" cy="613407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60620" y="287690"/>
            <a:ext cx="6069339" cy="613407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8BB4621-A777-4156-AC17-F2E39AED18C7}" type="datetimeFigureOut">
              <a:rPr lang="en-US" smtClean="0"/>
              <a:pPr/>
              <a:t>12/7/2017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87715" y="1290529"/>
            <a:ext cx="4316116" cy="364891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56840" y="1290529"/>
            <a:ext cx="4316116" cy="364891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8BB4621-A777-4156-AC17-F2E39AED18C7}" type="datetimeFigureOut">
              <a:rPr lang="en-US" smtClean="0"/>
              <a:pPr/>
              <a:t>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9034" y="281197"/>
            <a:ext cx="8262462" cy="1170253"/>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9031" y="1571725"/>
            <a:ext cx="4056321" cy="65501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9031" y="2226731"/>
            <a:ext cx="4056321" cy="40454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63584" y="1571725"/>
            <a:ext cx="4057915" cy="65501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584" y="2226731"/>
            <a:ext cx="4057915" cy="40454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8BB4621-A777-4156-AC17-F2E39AED18C7}" type="datetimeFigureOut">
              <a:rPr lang="en-US" smtClean="0"/>
              <a:pPr/>
              <a:t>12/7/2017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8BB4621-A777-4156-AC17-F2E39AED18C7}" type="datetimeFigureOut">
              <a:rPr lang="en-US" smtClean="0"/>
              <a:pPr/>
              <a:t>12/7/2017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BB4621-A777-4156-AC17-F2E39AED18C7}" type="datetimeFigureOut">
              <a:rPr lang="en-US" smtClean="0"/>
              <a:pPr/>
              <a:t>12/7/2017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9029" y="279561"/>
            <a:ext cx="3020326" cy="1189756"/>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89325" y="279562"/>
            <a:ext cx="5132162" cy="59926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9029" y="1469318"/>
            <a:ext cx="3020326" cy="480291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BB4621-A777-4156-AC17-F2E39AED18C7}" type="datetimeFigureOut">
              <a:rPr lang="en-US" smtClean="0"/>
              <a:pPr/>
              <a:t>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9445" y="4915060"/>
            <a:ext cx="5508308" cy="5802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9445" y="627386"/>
            <a:ext cx="5508308" cy="421290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9445" y="5495312"/>
            <a:ext cx="5508308" cy="8240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8BB4621-A777-4156-AC17-F2E39AED18C7}" type="datetimeFigureOut">
              <a:rPr lang="en-US" smtClean="0"/>
              <a:pPr/>
              <a:t>12/7/2017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E6F9C8-DF5D-4378-A9AD-7CA3C90C2D9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9034" y="281197"/>
            <a:ext cx="8262462" cy="117025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9034" y="1638355"/>
            <a:ext cx="8262462" cy="463387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9025" y="6507907"/>
            <a:ext cx="2142120" cy="373830"/>
          </a:xfrm>
          <a:prstGeom prst="rect">
            <a:avLst/>
          </a:prstGeom>
        </p:spPr>
        <p:txBody>
          <a:bodyPr vert="horz" lIns="91440" tIns="45720" rIns="91440" bIns="45720" rtlCol="0" anchor="ctr"/>
          <a:lstStyle>
            <a:lvl1pPr algn="l">
              <a:defRPr sz="1200">
                <a:solidFill>
                  <a:schemeClr val="tx1">
                    <a:tint val="75000"/>
                  </a:schemeClr>
                </a:solidFill>
              </a:defRPr>
            </a:lvl1pPr>
          </a:lstStyle>
          <a:p>
            <a:fld id="{F8BB4621-A777-4156-AC17-F2E39AED18C7}" type="datetimeFigureOut">
              <a:rPr lang="en-US" smtClean="0"/>
              <a:pPr/>
              <a:t>12/7/2017</a:t>
            </a:fld>
            <a:endParaRPr lang="en-US"/>
          </a:p>
        </p:txBody>
      </p:sp>
      <p:sp>
        <p:nvSpPr>
          <p:cNvPr id="5" name="Footer Placeholder 4"/>
          <p:cNvSpPr>
            <a:spLocks noGrp="1"/>
          </p:cNvSpPr>
          <p:nvPr>
            <p:ph type="ftr" sz="quarter" idx="3"/>
          </p:nvPr>
        </p:nvSpPr>
        <p:spPr>
          <a:xfrm>
            <a:off x="3136676" y="6507907"/>
            <a:ext cx="2907163" cy="37383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79368" y="6507907"/>
            <a:ext cx="2142120" cy="373830"/>
          </a:xfrm>
          <a:prstGeom prst="rect">
            <a:avLst/>
          </a:prstGeom>
        </p:spPr>
        <p:txBody>
          <a:bodyPr vert="horz" lIns="91440" tIns="45720" rIns="91440" bIns="45720" rtlCol="0" anchor="ctr"/>
          <a:lstStyle>
            <a:lvl1pPr algn="r">
              <a:defRPr sz="1200">
                <a:solidFill>
                  <a:schemeClr val="tx1">
                    <a:tint val="75000"/>
                  </a:schemeClr>
                </a:solidFill>
              </a:defRPr>
            </a:lvl1pPr>
          </a:lstStyle>
          <a:p>
            <a:fld id="{E5E6F9C8-DF5D-4378-A9AD-7CA3C90C2D9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97992" y="1"/>
            <a:ext cx="0" cy="7021513"/>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9027" y="281186"/>
            <a:ext cx="7497419" cy="1170253"/>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9027" y="1638353"/>
            <a:ext cx="7497419" cy="4989956"/>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99860" y="1111457"/>
            <a:ext cx="2059644" cy="385582"/>
          </a:xfrm>
          <a:prstGeom prst="rect">
            <a:avLst/>
          </a:prstGeom>
        </p:spPr>
        <p:txBody>
          <a:bodyPr vert="horz" anchor="ctr" anchorCtr="0"/>
          <a:lstStyle>
            <a:lvl1pPr algn="r" eaLnBrk="1" latinLnBrk="0" hangingPunct="1">
              <a:defRPr kumimoji="0" sz="1200">
                <a:solidFill>
                  <a:schemeClr val="tx2"/>
                </a:solidFill>
              </a:defRPr>
            </a:lvl1pPr>
          </a:lstStyle>
          <a:p>
            <a:fld id="{F8BB4621-A777-4156-AC17-F2E39AED18C7}" type="datetimeFigureOut">
              <a:rPr lang="en-US" smtClean="0"/>
              <a:pPr/>
              <a:t>12/7/2017</a:t>
            </a:fld>
            <a:endParaRPr lang="en-US"/>
          </a:p>
        </p:txBody>
      </p:sp>
      <p:sp>
        <p:nvSpPr>
          <p:cNvPr id="3" name="Footer Placeholder 2"/>
          <p:cNvSpPr>
            <a:spLocks noGrp="1"/>
          </p:cNvSpPr>
          <p:nvPr>
            <p:ph type="ftr" sz="quarter" idx="3"/>
          </p:nvPr>
        </p:nvSpPr>
        <p:spPr>
          <a:xfrm rot="5400000">
            <a:off x="6986336" y="3829975"/>
            <a:ext cx="3276706" cy="367221"/>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504" y="1"/>
            <a:ext cx="0" cy="7021513"/>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9027504" y="1"/>
            <a:ext cx="0" cy="7021513"/>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74497" y="1"/>
            <a:ext cx="306017" cy="7021513"/>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51000" y="1"/>
            <a:ext cx="0" cy="7021513"/>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89019" y="5851262"/>
            <a:ext cx="550831" cy="561721"/>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61477" y="5870767"/>
            <a:ext cx="612034" cy="533635"/>
          </a:xfrm>
          <a:prstGeom prst="rect">
            <a:avLst/>
          </a:prstGeom>
        </p:spPr>
        <p:txBody>
          <a:bodyPr vert="horz" anchor="ctr"/>
          <a:lstStyle>
            <a:lvl1pPr algn="ctr" eaLnBrk="1" latinLnBrk="0" hangingPunct="1">
              <a:defRPr kumimoji="0" sz="1400" b="1">
                <a:solidFill>
                  <a:srgbClr val="FFFFFF"/>
                </a:solidFill>
              </a:defRPr>
            </a:lvl1pPr>
          </a:lstStyle>
          <a:p>
            <a:fld id="{E5E6F9C8-DF5D-4378-A9AD-7CA3C90C2D9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9026" y="281186"/>
            <a:ext cx="8262462" cy="1170252"/>
          </a:xfrm>
          <a:prstGeom prst="rect">
            <a:avLst/>
          </a:prstGeom>
        </p:spPr>
        <p:txBody>
          <a:bodyPr vert="horz" lIns="92573" tIns="46286" rIns="92573" bIns="46286"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9026" y="1638356"/>
            <a:ext cx="8262462" cy="4633874"/>
          </a:xfrm>
          <a:prstGeom prst="rect">
            <a:avLst/>
          </a:prstGeom>
        </p:spPr>
        <p:txBody>
          <a:bodyPr vert="horz" lIns="92573" tIns="46286" rIns="92573" bIns="4628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9026" y="6507905"/>
            <a:ext cx="2142120" cy="373831"/>
          </a:xfrm>
          <a:prstGeom prst="rect">
            <a:avLst/>
          </a:prstGeom>
        </p:spPr>
        <p:txBody>
          <a:bodyPr vert="horz" lIns="92573" tIns="46286" rIns="92573" bIns="46286" rtlCol="0" anchor="ctr"/>
          <a:lstStyle>
            <a:lvl1pPr algn="l">
              <a:defRPr sz="1200">
                <a:solidFill>
                  <a:schemeClr val="tx1">
                    <a:tint val="75000"/>
                  </a:schemeClr>
                </a:solidFill>
              </a:defRPr>
            </a:lvl1pPr>
          </a:lstStyle>
          <a:p>
            <a:fld id="{F8BB4621-A777-4156-AC17-F2E39AED18C7}" type="datetimeFigureOut">
              <a:rPr lang="en-US" smtClean="0"/>
              <a:pPr/>
              <a:t>12/7/2017</a:t>
            </a:fld>
            <a:endParaRPr lang="en-US"/>
          </a:p>
        </p:txBody>
      </p:sp>
      <p:sp>
        <p:nvSpPr>
          <p:cNvPr id="5" name="Footer Placeholder 4"/>
          <p:cNvSpPr>
            <a:spLocks noGrp="1"/>
          </p:cNvSpPr>
          <p:nvPr>
            <p:ph type="ftr" sz="quarter" idx="3"/>
          </p:nvPr>
        </p:nvSpPr>
        <p:spPr>
          <a:xfrm>
            <a:off x="3136676" y="6507905"/>
            <a:ext cx="2907162" cy="373831"/>
          </a:xfrm>
          <a:prstGeom prst="rect">
            <a:avLst/>
          </a:prstGeom>
        </p:spPr>
        <p:txBody>
          <a:bodyPr vert="horz" lIns="92573" tIns="46286" rIns="92573" bIns="46286"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79368" y="6507905"/>
            <a:ext cx="2142120" cy="373831"/>
          </a:xfrm>
          <a:prstGeom prst="rect">
            <a:avLst/>
          </a:prstGeom>
        </p:spPr>
        <p:txBody>
          <a:bodyPr vert="horz" lIns="92573" tIns="46286" rIns="92573" bIns="46286" rtlCol="0" anchor="ctr"/>
          <a:lstStyle>
            <a:lvl1pPr algn="r">
              <a:defRPr sz="1200">
                <a:solidFill>
                  <a:schemeClr val="tx1">
                    <a:tint val="75000"/>
                  </a:schemeClr>
                </a:solidFill>
              </a:defRPr>
            </a:lvl1pPr>
          </a:lstStyle>
          <a:p>
            <a:fld id="{E5E6F9C8-DF5D-4378-A9AD-7CA3C90C2D9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ctr" defTabSz="925728" rtl="0" eaLnBrk="1" latinLnBrk="0" hangingPunct="1">
        <a:spcBef>
          <a:spcPct val="0"/>
        </a:spcBef>
        <a:buNone/>
        <a:defRPr sz="4500" kern="1200">
          <a:solidFill>
            <a:schemeClr val="tx1"/>
          </a:solidFill>
          <a:latin typeface="+mj-lt"/>
          <a:ea typeface="+mj-ea"/>
          <a:cs typeface="+mj-cs"/>
        </a:defRPr>
      </a:lvl1pPr>
    </p:titleStyle>
    <p:bodyStyle>
      <a:lvl1pPr marL="347148" indent="-347148" algn="l" defTabSz="925728"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52154" indent="-289290" algn="l" defTabSz="925728"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57161" indent="-231432" algn="l" defTabSz="925728"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20024" indent="-231432" algn="l" defTabSz="925728"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82889" indent="-231432" algn="l" defTabSz="925728"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45753" indent="-231432" algn="l" defTabSz="92572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08616" indent="-231432" algn="l" defTabSz="92572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71481" indent="-231432" algn="l" defTabSz="92572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34345" indent="-231432" algn="l" defTabSz="92572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25728" rtl="0" eaLnBrk="1" latinLnBrk="0" hangingPunct="1">
        <a:defRPr sz="1800" kern="1200">
          <a:solidFill>
            <a:schemeClr val="tx1"/>
          </a:solidFill>
          <a:latin typeface="+mn-lt"/>
          <a:ea typeface="+mn-ea"/>
          <a:cs typeface="+mn-cs"/>
        </a:defRPr>
      </a:lvl1pPr>
      <a:lvl2pPr marL="462864" algn="l" defTabSz="925728" rtl="0" eaLnBrk="1" latinLnBrk="0" hangingPunct="1">
        <a:defRPr sz="1800" kern="1200">
          <a:solidFill>
            <a:schemeClr val="tx1"/>
          </a:solidFill>
          <a:latin typeface="+mn-lt"/>
          <a:ea typeface="+mn-ea"/>
          <a:cs typeface="+mn-cs"/>
        </a:defRPr>
      </a:lvl2pPr>
      <a:lvl3pPr marL="925728" algn="l" defTabSz="925728" rtl="0" eaLnBrk="1" latinLnBrk="0" hangingPunct="1">
        <a:defRPr sz="1800" kern="1200">
          <a:solidFill>
            <a:schemeClr val="tx1"/>
          </a:solidFill>
          <a:latin typeface="+mn-lt"/>
          <a:ea typeface="+mn-ea"/>
          <a:cs typeface="+mn-cs"/>
        </a:defRPr>
      </a:lvl3pPr>
      <a:lvl4pPr marL="1388593" algn="l" defTabSz="925728" rtl="0" eaLnBrk="1" latinLnBrk="0" hangingPunct="1">
        <a:defRPr sz="1800" kern="1200">
          <a:solidFill>
            <a:schemeClr val="tx1"/>
          </a:solidFill>
          <a:latin typeface="+mn-lt"/>
          <a:ea typeface="+mn-ea"/>
          <a:cs typeface="+mn-cs"/>
        </a:defRPr>
      </a:lvl4pPr>
      <a:lvl5pPr marL="1851456" algn="l" defTabSz="925728" rtl="0" eaLnBrk="1" latinLnBrk="0" hangingPunct="1">
        <a:defRPr sz="1800" kern="1200">
          <a:solidFill>
            <a:schemeClr val="tx1"/>
          </a:solidFill>
          <a:latin typeface="+mn-lt"/>
          <a:ea typeface="+mn-ea"/>
          <a:cs typeface="+mn-cs"/>
        </a:defRPr>
      </a:lvl5pPr>
      <a:lvl6pPr marL="2314320" algn="l" defTabSz="925728" rtl="0" eaLnBrk="1" latinLnBrk="0" hangingPunct="1">
        <a:defRPr sz="1800" kern="1200">
          <a:solidFill>
            <a:schemeClr val="tx1"/>
          </a:solidFill>
          <a:latin typeface="+mn-lt"/>
          <a:ea typeface="+mn-ea"/>
          <a:cs typeface="+mn-cs"/>
        </a:defRPr>
      </a:lvl6pPr>
      <a:lvl7pPr marL="2777184" algn="l" defTabSz="925728" rtl="0" eaLnBrk="1" latinLnBrk="0" hangingPunct="1">
        <a:defRPr sz="1800" kern="1200">
          <a:solidFill>
            <a:schemeClr val="tx1"/>
          </a:solidFill>
          <a:latin typeface="+mn-lt"/>
          <a:ea typeface="+mn-ea"/>
          <a:cs typeface="+mn-cs"/>
        </a:defRPr>
      </a:lvl7pPr>
      <a:lvl8pPr marL="3240049" algn="l" defTabSz="925728" rtl="0" eaLnBrk="1" latinLnBrk="0" hangingPunct="1">
        <a:defRPr sz="1800" kern="1200">
          <a:solidFill>
            <a:schemeClr val="tx1"/>
          </a:solidFill>
          <a:latin typeface="+mn-lt"/>
          <a:ea typeface="+mn-ea"/>
          <a:cs typeface="+mn-cs"/>
        </a:defRPr>
      </a:lvl8pPr>
      <a:lvl9pPr marL="3702912" algn="l" defTabSz="92572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8.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8.xml"/></Relationships>
</file>

<file path=ppt/slides/_rels/slide4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7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3"/>
          <p:cNvSpPr>
            <a:spLocks noChangeArrowheads="1"/>
          </p:cNvSpPr>
          <p:nvPr/>
        </p:nvSpPr>
        <p:spPr bwMode="auto">
          <a:xfrm>
            <a:off x="589728" y="3939384"/>
            <a:ext cx="7715304" cy="523220"/>
          </a:xfrm>
          <a:prstGeom prst="rect">
            <a:avLst/>
          </a:prstGeom>
          <a:noFill/>
          <a:ln w="12700">
            <a:noFill/>
            <a:miter lim="800000"/>
            <a:headEnd/>
            <a:tailEnd/>
          </a:ln>
          <a:effectLst/>
        </p:spPr>
        <p:txBody>
          <a:bodyPr wrap="square">
            <a:spAutoFit/>
          </a:bodyPr>
          <a:lstStyle/>
          <a:p>
            <a:r>
              <a:rPr lang="en-US" sz="2800" dirty="0">
                <a:latin typeface="Forte" pitchFamily="66" charset="0"/>
              </a:rPr>
              <a:t>Presented  By  : </a:t>
            </a:r>
            <a:r>
              <a:rPr lang="en-US" sz="2800" dirty="0" err="1" smtClean="0">
                <a:latin typeface="Forte" pitchFamily="66" charset="0"/>
              </a:rPr>
              <a:t>Sotarduga</a:t>
            </a:r>
            <a:r>
              <a:rPr lang="en-US" sz="2800" dirty="0" smtClean="0">
                <a:latin typeface="Forte" pitchFamily="66" charset="0"/>
              </a:rPr>
              <a:t> </a:t>
            </a:r>
            <a:r>
              <a:rPr lang="en-US" sz="2800" dirty="0" err="1" smtClean="0">
                <a:latin typeface="Forte" pitchFamily="66" charset="0"/>
              </a:rPr>
              <a:t>Sihombing,S.Pd</a:t>
            </a:r>
            <a:r>
              <a:rPr lang="en-US" sz="2800" dirty="0" smtClean="0">
                <a:latin typeface="Forte" pitchFamily="66" charset="0"/>
              </a:rPr>
              <a:t>., MM</a:t>
            </a:r>
            <a:endParaRPr lang="en-US" sz="2800" dirty="0">
              <a:latin typeface="Forte" pitchFamily="66" charset="0"/>
            </a:endParaRPr>
          </a:p>
        </p:txBody>
      </p:sp>
      <p:sp>
        <p:nvSpPr>
          <p:cNvPr id="6" name="TextBox 5"/>
          <p:cNvSpPr txBox="1"/>
          <p:nvPr/>
        </p:nvSpPr>
        <p:spPr>
          <a:xfrm>
            <a:off x="1947050" y="1439054"/>
            <a:ext cx="5955092" cy="1015663"/>
          </a:xfrm>
          <a:prstGeom prst="rect">
            <a:avLst/>
          </a:prstGeom>
          <a:noFill/>
        </p:spPr>
        <p:txBody>
          <a:bodyPr wrap="none" rtlCol="0">
            <a:spAutoFit/>
          </a:bodyPr>
          <a:lstStyle/>
          <a:p>
            <a:r>
              <a:rPr lang="en-US" sz="6000" dirty="0" smtClean="0">
                <a:latin typeface="Arial Black" pitchFamily="34" charset="0"/>
              </a:rPr>
              <a:t>PERPAJAKAN</a:t>
            </a:r>
            <a:endParaRPr lang="en-US" sz="6000" dirty="0">
              <a:latin typeface="Arial Black" pitchFamily="34" charset="0"/>
            </a:endParaRPr>
          </a:p>
        </p:txBody>
      </p:sp>
    </p:spTree>
  </p:cSld>
  <p:clrMapOvr>
    <a:masterClrMapping/>
  </p:clrMapOvr>
  <p:transition>
    <p:plu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 y="0"/>
            <a:ext cx="9180512" cy="1451438"/>
          </a:xfrm>
        </p:spPr>
        <p:txBody>
          <a:bodyPr>
            <a:normAutofit fontScale="90000"/>
          </a:bodyPr>
          <a:lstStyle/>
          <a:p>
            <a:pPr algn="l"/>
            <a:r>
              <a:rPr lang="en-US" sz="4800" b="1" dirty="0" smtClean="0"/>
              <a:t/>
            </a:r>
            <a:br>
              <a:rPr lang="en-US" sz="4800" b="1" dirty="0" smtClean="0"/>
            </a:br>
            <a:r>
              <a:rPr lang="en-US" sz="4800" b="1" dirty="0" smtClean="0"/>
              <a:t>5.Sistem </a:t>
            </a:r>
            <a:r>
              <a:rPr lang="en-US" sz="4800" b="1" dirty="0" err="1" smtClean="0"/>
              <a:t>pemungutan</a:t>
            </a:r>
            <a:r>
              <a:rPr lang="en-US" sz="4800" b="1" dirty="0" smtClean="0"/>
              <a:t> </a:t>
            </a:r>
            <a:r>
              <a:rPr lang="en-US" sz="4800" b="1" dirty="0" err="1" smtClean="0"/>
              <a:t>pajak</a:t>
            </a:r>
            <a:r>
              <a:rPr lang="en-US" sz="4800" b="1" dirty="0" smtClean="0"/>
              <a:t> </a:t>
            </a:r>
            <a:r>
              <a:rPr lang="en-US" sz="4800" b="1" dirty="0" err="1" smtClean="0"/>
              <a:t>harus</a:t>
            </a:r>
            <a:r>
              <a:rPr lang="en-US" sz="4800" b="1" dirty="0" smtClean="0"/>
              <a:t/>
            </a:r>
            <a:br>
              <a:rPr lang="en-US" sz="4800" b="1" dirty="0" smtClean="0"/>
            </a:br>
            <a:r>
              <a:rPr lang="en-US" sz="4800" b="1" dirty="0" smtClean="0"/>
              <a:t>   </a:t>
            </a:r>
            <a:r>
              <a:rPr lang="en-US" sz="4800" b="1" dirty="0" err="1" smtClean="0"/>
              <a:t>sederhana</a:t>
            </a:r>
            <a:r>
              <a:rPr lang="en-US" sz="4800" dirty="0" smtClean="0">
                <a:solidFill>
                  <a:srgbClr val="FFFF00"/>
                </a:solidFill>
              </a:rPr>
              <a:t/>
            </a:r>
            <a:br>
              <a:rPr lang="en-US" sz="4800" dirty="0" smtClean="0">
                <a:solidFill>
                  <a:srgbClr val="FFFF00"/>
                </a:solidFill>
              </a:rPr>
            </a:br>
            <a:endParaRPr lang="en-US" dirty="0"/>
          </a:p>
        </p:txBody>
      </p:sp>
      <p:sp>
        <p:nvSpPr>
          <p:cNvPr id="3" name="Content Placeholder 2"/>
          <p:cNvSpPr>
            <a:spLocks noGrp="1"/>
          </p:cNvSpPr>
          <p:nvPr>
            <p:ph idx="1"/>
          </p:nvPr>
        </p:nvSpPr>
        <p:spPr>
          <a:xfrm>
            <a:off x="10" y="1638365"/>
            <a:ext cx="9180512" cy="5383159"/>
          </a:xfrm>
        </p:spPr>
        <p:txBody>
          <a:bodyPr/>
          <a:lstStyle/>
          <a:p>
            <a:pPr>
              <a:buNone/>
            </a:pPr>
            <a:r>
              <a:rPr lang="en-US" sz="2800" dirty="0" smtClean="0"/>
              <a:t>	</a:t>
            </a:r>
            <a:r>
              <a:rPr lang="en-US" sz="3600" dirty="0" err="1" smtClean="0"/>
              <a:t>Sistem</a:t>
            </a:r>
            <a:r>
              <a:rPr lang="en-US" sz="3600" dirty="0" smtClean="0"/>
              <a:t> </a:t>
            </a:r>
            <a:r>
              <a:rPr lang="en-US" sz="3600" dirty="0" err="1" smtClean="0"/>
              <a:t>pemungutan</a:t>
            </a:r>
            <a:r>
              <a:rPr lang="en-US" sz="3600" dirty="0" smtClean="0"/>
              <a:t> </a:t>
            </a:r>
            <a:r>
              <a:rPr lang="en-US" sz="3600" dirty="0" err="1" smtClean="0"/>
              <a:t>pajak</a:t>
            </a:r>
            <a:r>
              <a:rPr lang="en-US" sz="3600" dirty="0" smtClean="0"/>
              <a:t>  yang  </a:t>
            </a:r>
            <a:r>
              <a:rPr lang="en-US" sz="3600" dirty="0" err="1" smtClean="0"/>
              <a:t>sederhana</a:t>
            </a:r>
            <a:r>
              <a:rPr lang="en-US" sz="3600" dirty="0" smtClean="0"/>
              <a:t> </a:t>
            </a:r>
            <a:r>
              <a:rPr lang="en-US" sz="3600" dirty="0" err="1" smtClean="0"/>
              <a:t>akan</a:t>
            </a:r>
            <a:r>
              <a:rPr lang="en-US" sz="3600" dirty="0" smtClean="0"/>
              <a:t>    </a:t>
            </a:r>
            <a:r>
              <a:rPr lang="en-US" sz="3600" dirty="0" err="1" smtClean="0"/>
              <a:t>memudahkan</a:t>
            </a:r>
            <a:r>
              <a:rPr lang="en-US" sz="3600" dirty="0" smtClean="0"/>
              <a:t>   </a:t>
            </a:r>
            <a:r>
              <a:rPr lang="en-US" sz="3600" dirty="0" err="1" smtClean="0"/>
              <a:t>wajib</a:t>
            </a:r>
            <a:r>
              <a:rPr lang="en-US" sz="3600" dirty="0" smtClean="0"/>
              <a:t>    </a:t>
            </a:r>
            <a:r>
              <a:rPr lang="en-US" sz="3600" dirty="0" err="1" smtClean="0"/>
              <a:t>pajak</a:t>
            </a:r>
            <a:r>
              <a:rPr lang="en-US" sz="3600" dirty="0" smtClean="0"/>
              <a:t>   </a:t>
            </a:r>
            <a:r>
              <a:rPr lang="en-US" sz="3600" dirty="0" err="1" smtClean="0"/>
              <a:t>dalam</a:t>
            </a:r>
            <a:r>
              <a:rPr lang="en-US" sz="3600" dirty="0" smtClean="0"/>
              <a:t> </a:t>
            </a:r>
            <a:r>
              <a:rPr lang="en-US" sz="3600" dirty="0" err="1" smtClean="0"/>
              <a:t>menghitung</a:t>
            </a:r>
            <a:r>
              <a:rPr lang="en-US" sz="3600" dirty="0" smtClean="0"/>
              <a:t>    </a:t>
            </a:r>
            <a:r>
              <a:rPr lang="en-US" sz="3600" dirty="0" err="1" smtClean="0"/>
              <a:t>beban</a:t>
            </a:r>
            <a:r>
              <a:rPr lang="en-US" sz="3600" dirty="0" smtClean="0"/>
              <a:t>    </a:t>
            </a:r>
            <a:r>
              <a:rPr lang="en-US" sz="3600" dirty="0" err="1" smtClean="0"/>
              <a:t>pajak</a:t>
            </a:r>
            <a:r>
              <a:rPr lang="en-US" sz="3600" dirty="0" smtClean="0"/>
              <a:t>   yang     </a:t>
            </a:r>
            <a:r>
              <a:rPr lang="en-US" sz="3600" dirty="0" err="1" smtClean="0"/>
              <a:t>harus</a:t>
            </a:r>
            <a:r>
              <a:rPr lang="en-US" sz="3600" dirty="0" smtClean="0"/>
              <a:t> </a:t>
            </a:r>
            <a:r>
              <a:rPr lang="en-US" sz="3600" dirty="0" err="1" smtClean="0"/>
              <a:t>dibiayai,sehingga</a:t>
            </a:r>
            <a:r>
              <a:rPr lang="en-US" sz="3600" dirty="0" smtClean="0"/>
              <a:t> </a:t>
            </a:r>
            <a:r>
              <a:rPr lang="en-US" sz="3600" dirty="0" err="1" smtClean="0"/>
              <a:t>meningkatkan</a:t>
            </a:r>
            <a:r>
              <a:rPr lang="en-US" sz="3600" dirty="0" smtClean="0"/>
              <a:t>  </a:t>
            </a:r>
            <a:r>
              <a:rPr lang="en-US" sz="3600" dirty="0" err="1" smtClean="0"/>
              <a:t>kesadaran</a:t>
            </a:r>
            <a:r>
              <a:rPr lang="en-US" sz="3600" dirty="0" smtClean="0"/>
              <a:t> </a:t>
            </a:r>
            <a:r>
              <a:rPr lang="en-US" sz="3600" dirty="0" err="1" smtClean="0"/>
              <a:t>wajib</a:t>
            </a:r>
            <a:r>
              <a:rPr lang="en-US" sz="3600" dirty="0" smtClean="0"/>
              <a:t> </a:t>
            </a:r>
            <a:r>
              <a:rPr lang="en-US" sz="3600" dirty="0" err="1" smtClean="0"/>
              <a:t>pajak</a:t>
            </a:r>
            <a:r>
              <a:rPr lang="en-US" sz="3600" dirty="0" smtClean="0"/>
              <a:t> </a:t>
            </a:r>
            <a:r>
              <a:rPr lang="en-US" sz="3600" dirty="0" err="1" smtClean="0"/>
              <a:t>untuk</a:t>
            </a:r>
            <a:r>
              <a:rPr lang="en-US" sz="3600" dirty="0" smtClean="0"/>
              <a:t> </a:t>
            </a:r>
            <a:r>
              <a:rPr lang="en-US" sz="3600" dirty="0" err="1" smtClean="0"/>
              <a:t>membayarnya</a:t>
            </a:r>
            <a:r>
              <a:rPr lang="en-US" sz="3600" dirty="0" smtClean="0"/>
              <a:t>.</a:t>
            </a:r>
            <a:endParaRPr lang="en-US" sz="3600"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581798"/>
            <a:ext cx="9180513" cy="5214973"/>
          </a:xfrm>
        </p:spPr>
        <p:txBody>
          <a:bodyPr>
            <a:normAutofit fontScale="92500" lnSpcReduction="20000"/>
          </a:bodyPr>
          <a:lstStyle/>
          <a:p>
            <a:pPr>
              <a:buNone/>
            </a:pPr>
            <a:r>
              <a:rPr lang="en-US" sz="2600" dirty="0" smtClean="0"/>
              <a:t>2.PKP “ XYZ” </a:t>
            </a:r>
            <a:r>
              <a:rPr lang="en-US" sz="2600" dirty="0" err="1" smtClean="0"/>
              <a:t>dalam</a:t>
            </a:r>
            <a:r>
              <a:rPr lang="en-US" sz="2600" dirty="0" smtClean="0"/>
              <a:t> </a:t>
            </a:r>
            <a:r>
              <a:rPr lang="en-US" sz="2600" dirty="0" err="1" smtClean="0"/>
              <a:t>bulan</a:t>
            </a:r>
            <a:r>
              <a:rPr lang="en-US" sz="2600" dirty="0" smtClean="0"/>
              <a:t> </a:t>
            </a:r>
            <a:r>
              <a:rPr lang="en-US" sz="2600" dirty="0" err="1" smtClean="0"/>
              <a:t>Februari</a:t>
            </a:r>
            <a:r>
              <a:rPr lang="en-US" sz="2600" dirty="0" smtClean="0"/>
              <a:t> 2008 </a:t>
            </a:r>
            <a:r>
              <a:rPr lang="en-US" sz="2600" dirty="0" err="1" smtClean="0"/>
              <a:t>melakukan</a:t>
            </a:r>
            <a:r>
              <a:rPr lang="en-US" sz="2600" dirty="0" smtClean="0"/>
              <a:t> </a:t>
            </a:r>
            <a:r>
              <a:rPr lang="en-US" sz="2600" dirty="0" err="1" smtClean="0"/>
              <a:t>penyerahan</a:t>
            </a:r>
            <a:r>
              <a:rPr lang="en-US" sz="2600" dirty="0" smtClean="0"/>
              <a:t> JKP </a:t>
            </a:r>
            <a:r>
              <a:rPr lang="en-US" sz="2600" dirty="0" err="1" smtClean="0"/>
              <a:t>ke</a:t>
            </a:r>
            <a:r>
              <a:rPr lang="en-US" sz="2600" dirty="0" smtClean="0"/>
              <a:t> </a:t>
            </a:r>
          </a:p>
          <a:p>
            <a:pPr>
              <a:buNone/>
            </a:pPr>
            <a:r>
              <a:rPr lang="en-US" sz="2600" dirty="0" smtClean="0"/>
              <a:t>    PKP “ABC” </a:t>
            </a:r>
            <a:r>
              <a:rPr lang="en-US" sz="2600" dirty="0" err="1" smtClean="0"/>
              <a:t>dan</a:t>
            </a:r>
            <a:r>
              <a:rPr lang="en-US" sz="2600" dirty="0" smtClean="0"/>
              <a:t> </a:t>
            </a:r>
            <a:r>
              <a:rPr lang="en-US" sz="2600" dirty="0" err="1" smtClean="0"/>
              <a:t>memperoleh</a:t>
            </a:r>
            <a:r>
              <a:rPr lang="en-US" sz="2600" dirty="0" smtClean="0"/>
              <a:t> </a:t>
            </a:r>
            <a:r>
              <a:rPr lang="en-US" sz="2600" dirty="0" err="1" smtClean="0"/>
              <a:t>penggantian</a:t>
            </a:r>
            <a:r>
              <a:rPr lang="en-US" sz="2600" dirty="0" smtClean="0"/>
              <a:t> </a:t>
            </a:r>
            <a:r>
              <a:rPr lang="en-US" sz="2600" dirty="0" err="1" smtClean="0"/>
              <a:t>sebesar</a:t>
            </a:r>
            <a:r>
              <a:rPr lang="en-US" sz="2600" dirty="0" smtClean="0"/>
              <a:t> </a:t>
            </a:r>
            <a:r>
              <a:rPr lang="en-US" sz="2600" dirty="0" err="1" smtClean="0"/>
              <a:t>Rp</a:t>
            </a:r>
            <a:r>
              <a:rPr lang="en-US" sz="2600" dirty="0" smtClean="0"/>
              <a:t> 15.000.000.</a:t>
            </a:r>
          </a:p>
          <a:p>
            <a:pPr>
              <a:buNone/>
            </a:pPr>
            <a:endParaRPr lang="en-US" sz="2600" dirty="0" smtClean="0"/>
          </a:p>
          <a:p>
            <a:pPr>
              <a:buNone/>
            </a:pPr>
            <a:endParaRPr lang="en-US" sz="2600" dirty="0" smtClean="0"/>
          </a:p>
          <a:p>
            <a:pPr>
              <a:buNone/>
            </a:pPr>
            <a:endParaRPr lang="en-US" sz="2600" dirty="0" smtClean="0"/>
          </a:p>
          <a:p>
            <a:pPr>
              <a:buNone/>
            </a:pPr>
            <a:endParaRPr lang="en-US" sz="2600" dirty="0" smtClean="0"/>
          </a:p>
          <a:p>
            <a:pPr>
              <a:buNone/>
            </a:pPr>
            <a:endParaRPr lang="en-US" sz="2600" dirty="0" smtClean="0"/>
          </a:p>
          <a:p>
            <a:pPr>
              <a:buNone/>
            </a:pPr>
            <a:endParaRPr lang="en-US" sz="2600" dirty="0" smtClean="0"/>
          </a:p>
          <a:p>
            <a:pPr>
              <a:buNone/>
            </a:pPr>
            <a:r>
              <a:rPr lang="en-US" sz="2600" dirty="0" smtClean="0"/>
              <a:t>PPN </a:t>
            </a:r>
            <a:r>
              <a:rPr lang="en-US" sz="2600" dirty="0" err="1" smtClean="0"/>
              <a:t>sebesar</a:t>
            </a:r>
            <a:r>
              <a:rPr lang="en-US" sz="2600" dirty="0" smtClean="0"/>
              <a:t> </a:t>
            </a:r>
            <a:r>
              <a:rPr lang="en-US" sz="2600" dirty="0" err="1" smtClean="0"/>
              <a:t>Rp</a:t>
            </a:r>
            <a:r>
              <a:rPr lang="en-US" sz="2600" dirty="0" smtClean="0"/>
              <a:t> 1.500.000 </a:t>
            </a:r>
            <a:r>
              <a:rPr lang="en-US" sz="2600" dirty="0" err="1" smtClean="0"/>
              <a:t>tersebut</a:t>
            </a:r>
            <a:r>
              <a:rPr lang="en-US" sz="2600" dirty="0" smtClean="0"/>
              <a:t> </a:t>
            </a:r>
            <a:r>
              <a:rPr lang="en-US" sz="2600" dirty="0" err="1" smtClean="0"/>
              <a:t>merupakan</a:t>
            </a:r>
            <a:r>
              <a:rPr lang="en-US" sz="2600" dirty="0" smtClean="0"/>
              <a:t> </a:t>
            </a:r>
            <a:r>
              <a:rPr lang="en-US" sz="2600" b="1" dirty="0" err="1" smtClean="0"/>
              <a:t>Pajak</a:t>
            </a:r>
            <a:r>
              <a:rPr lang="en-US" sz="2600" b="1" dirty="0" smtClean="0"/>
              <a:t> </a:t>
            </a:r>
            <a:r>
              <a:rPr lang="en-US" sz="2600" b="1" dirty="0" err="1" smtClean="0"/>
              <a:t>Keluaran</a:t>
            </a:r>
            <a:r>
              <a:rPr lang="en-US" sz="2600" b="1" dirty="0" smtClean="0"/>
              <a:t> </a:t>
            </a:r>
            <a:r>
              <a:rPr lang="en-US" sz="2600" dirty="0" err="1" smtClean="0"/>
              <a:t>dari</a:t>
            </a:r>
            <a:r>
              <a:rPr lang="en-US" sz="2600" dirty="0" smtClean="0"/>
              <a:t> </a:t>
            </a:r>
          </a:p>
          <a:p>
            <a:pPr>
              <a:buNone/>
            </a:pPr>
            <a:r>
              <a:rPr lang="en-US" sz="2600" dirty="0" smtClean="0"/>
              <a:t>PKP “XYZ”, </a:t>
            </a:r>
            <a:r>
              <a:rPr lang="en-US" sz="2600" dirty="0" err="1" smtClean="0"/>
              <a:t>sedangkan</a:t>
            </a:r>
            <a:r>
              <a:rPr lang="en-US" sz="2600" dirty="0" smtClean="0"/>
              <a:t> </a:t>
            </a:r>
            <a:r>
              <a:rPr lang="en-US" sz="2600" dirty="0" err="1" smtClean="0"/>
              <a:t>bagi</a:t>
            </a:r>
            <a:r>
              <a:rPr lang="en-US" sz="2600" dirty="0" smtClean="0"/>
              <a:t> PKP “ABC” </a:t>
            </a:r>
            <a:r>
              <a:rPr lang="en-US" sz="2600" dirty="0" err="1" smtClean="0"/>
              <a:t>adalah</a:t>
            </a:r>
            <a:r>
              <a:rPr lang="en-US" sz="2600" dirty="0" smtClean="0"/>
              <a:t> </a:t>
            </a:r>
            <a:r>
              <a:rPr lang="en-US" sz="2600" b="1" dirty="0" err="1" smtClean="0"/>
              <a:t>Pajak</a:t>
            </a:r>
            <a:r>
              <a:rPr lang="en-US" sz="2600" b="1" dirty="0" smtClean="0"/>
              <a:t> </a:t>
            </a:r>
            <a:r>
              <a:rPr lang="en-US" sz="2600" b="1" dirty="0" err="1" smtClean="0"/>
              <a:t>Masukan</a:t>
            </a:r>
            <a:r>
              <a:rPr lang="en-US" sz="2600" b="1" dirty="0" smtClean="0"/>
              <a:t> .</a:t>
            </a:r>
            <a:endParaRPr lang="en-US" sz="2600" dirty="0" smtClean="0"/>
          </a:p>
          <a:p>
            <a:pPr>
              <a:buNone/>
            </a:pPr>
            <a:endParaRPr lang="en-US" sz="2400" dirty="0" smtClean="0"/>
          </a:p>
          <a:p>
            <a:pPr>
              <a:buNone/>
            </a:pPr>
            <a:endParaRPr lang="en-US" sz="2400" dirty="0" smtClean="0"/>
          </a:p>
          <a:p>
            <a:pPr>
              <a:buNone/>
            </a:pPr>
            <a:endParaRPr lang="en-US" sz="2400" dirty="0" smtClean="0"/>
          </a:p>
          <a:p>
            <a:pPr>
              <a:buNone/>
            </a:pPr>
            <a:r>
              <a:rPr lang="en-US" sz="2400" dirty="0" smtClean="0"/>
              <a:t>    </a:t>
            </a:r>
            <a:endParaRPr lang="en-US" sz="2400" dirty="0"/>
          </a:p>
        </p:txBody>
      </p:sp>
      <p:sp>
        <p:nvSpPr>
          <p:cNvPr id="5" name="Rectangle 4"/>
          <p:cNvSpPr/>
          <p:nvPr/>
        </p:nvSpPr>
        <p:spPr>
          <a:xfrm>
            <a:off x="875480" y="1583906"/>
            <a:ext cx="6786610" cy="1569660"/>
          </a:xfrm>
          <a:prstGeom prst="rect">
            <a:avLst/>
          </a:prstGeom>
          <a:solidFill>
            <a:srgbClr val="FFFF00"/>
          </a:solidFill>
          <a:ln w="28575">
            <a:solidFill>
              <a:schemeClr val="tx1"/>
            </a:solidFill>
          </a:ln>
        </p:spPr>
        <p:txBody>
          <a:bodyPr wrap="square">
            <a:spAutoFit/>
          </a:bodyPr>
          <a:lstStyle/>
          <a:p>
            <a:pPr>
              <a:buNone/>
            </a:pPr>
            <a:r>
              <a:rPr lang="en-US" dirty="0" smtClean="0"/>
              <a:t> </a:t>
            </a:r>
            <a:r>
              <a:rPr lang="en-US" sz="2400" b="1" dirty="0" smtClean="0"/>
              <a:t>PPN yang </a:t>
            </a:r>
            <a:r>
              <a:rPr lang="en-US" sz="2400" b="1" dirty="0" err="1" smtClean="0"/>
              <a:t>terutang</a:t>
            </a:r>
            <a:r>
              <a:rPr lang="en-US" sz="2400" b="1" dirty="0" smtClean="0"/>
              <a:t> yang </a:t>
            </a:r>
            <a:r>
              <a:rPr lang="en-US" sz="2400" b="1" dirty="0" err="1" smtClean="0"/>
              <a:t>oleh</a:t>
            </a:r>
            <a:r>
              <a:rPr lang="en-US" sz="2400" b="1" dirty="0" smtClean="0"/>
              <a:t> PKP “ XYZ “ </a:t>
            </a:r>
            <a:r>
              <a:rPr lang="en-US" sz="2400" b="1" dirty="0" err="1" smtClean="0"/>
              <a:t>adalah</a:t>
            </a:r>
            <a:r>
              <a:rPr lang="en-US" sz="2400" b="1" dirty="0" smtClean="0"/>
              <a:t> :</a:t>
            </a:r>
          </a:p>
          <a:p>
            <a:pPr>
              <a:buNone/>
            </a:pPr>
            <a:endParaRPr lang="en-US" sz="2400" b="1" dirty="0" smtClean="0"/>
          </a:p>
          <a:p>
            <a:pPr>
              <a:buNone/>
            </a:pPr>
            <a:r>
              <a:rPr lang="en-US" sz="2400" b="1" dirty="0" smtClean="0"/>
              <a:t> 10 % x </a:t>
            </a:r>
            <a:r>
              <a:rPr lang="en-US" sz="2400" b="1" dirty="0" err="1" smtClean="0"/>
              <a:t>Rp</a:t>
            </a:r>
            <a:r>
              <a:rPr lang="en-US" sz="2400" b="1" dirty="0" smtClean="0"/>
              <a:t> 15.000.000 = </a:t>
            </a:r>
            <a:r>
              <a:rPr lang="en-US" sz="2400" b="1" dirty="0" err="1" smtClean="0"/>
              <a:t>Rp</a:t>
            </a:r>
            <a:r>
              <a:rPr lang="en-US" sz="2400" b="1" dirty="0" smtClean="0"/>
              <a:t> 1.500.000</a:t>
            </a:r>
          </a:p>
          <a:p>
            <a:pPr>
              <a:buNone/>
            </a:pPr>
            <a:endParaRPr lang="en-US" sz="2400" dirty="0"/>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45050" y="281197"/>
            <a:ext cx="2773900" cy="586353"/>
          </a:xfrm>
          <a:ln w="38100">
            <a:solidFill>
              <a:schemeClr val="tx1"/>
            </a:solidFill>
          </a:ln>
        </p:spPr>
        <p:txBody>
          <a:bodyPr>
            <a:normAutofit/>
          </a:bodyPr>
          <a:lstStyle/>
          <a:p>
            <a:r>
              <a:rPr lang="en-US" sz="3200" b="1" dirty="0" smtClean="0"/>
              <a:t>FAKTUR PAJAK</a:t>
            </a:r>
            <a:endParaRPr lang="en-US" sz="3200" b="1" dirty="0"/>
          </a:p>
        </p:txBody>
      </p:sp>
      <p:sp>
        <p:nvSpPr>
          <p:cNvPr id="3" name="Content Placeholder 2"/>
          <p:cNvSpPr>
            <a:spLocks noGrp="1"/>
          </p:cNvSpPr>
          <p:nvPr>
            <p:ph idx="1"/>
          </p:nvPr>
        </p:nvSpPr>
        <p:spPr>
          <a:xfrm>
            <a:off x="142875" y="1010426"/>
            <a:ext cx="8947975" cy="5261803"/>
          </a:xfrm>
          <a:ln w="28575">
            <a:solidFill>
              <a:schemeClr val="tx1"/>
            </a:solidFill>
          </a:ln>
        </p:spPr>
        <p:txBody>
          <a:bodyPr>
            <a:normAutofit/>
          </a:bodyPr>
          <a:lstStyle/>
          <a:p>
            <a:pPr>
              <a:buNone/>
            </a:pPr>
            <a:r>
              <a:rPr lang="en-US" sz="2800" b="1" dirty="0" smtClean="0"/>
              <a:t>1.Pengertian</a:t>
            </a:r>
          </a:p>
          <a:p>
            <a:pPr>
              <a:buFont typeface="Wingdings" pitchFamily="2" charset="2"/>
              <a:buChar char="Ø"/>
            </a:pPr>
            <a:r>
              <a:rPr lang="en-US" sz="2800" dirty="0" err="1" smtClean="0"/>
              <a:t>Bukti</a:t>
            </a:r>
            <a:r>
              <a:rPr lang="en-US" sz="2800" dirty="0" smtClean="0"/>
              <a:t> </a:t>
            </a:r>
            <a:r>
              <a:rPr lang="en-US" sz="2800" dirty="0" err="1" smtClean="0"/>
              <a:t>pungutan</a:t>
            </a:r>
            <a:r>
              <a:rPr lang="en-US" sz="2800" dirty="0" smtClean="0"/>
              <a:t> </a:t>
            </a:r>
            <a:r>
              <a:rPr lang="en-US" sz="2800" dirty="0" err="1" smtClean="0"/>
              <a:t>pajak</a:t>
            </a:r>
            <a:r>
              <a:rPr lang="en-US" sz="2800" dirty="0" smtClean="0"/>
              <a:t> yang </a:t>
            </a:r>
            <a:r>
              <a:rPr lang="en-US" sz="2800" dirty="0" err="1" smtClean="0"/>
              <a:t>dibuat</a:t>
            </a:r>
            <a:r>
              <a:rPr lang="en-US" sz="2800" dirty="0" smtClean="0"/>
              <a:t> </a:t>
            </a:r>
            <a:r>
              <a:rPr lang="en-US" sz="2800" dirty="0" err="1" smtClean="0"/>
              <a:t>oleh</a:t>
            </a:r>
            <a:r>
              <a:rPr lang="en-US" sz="2800" dirty="0" smtClean="0"/>
              <a:t> PKP yang </a:t>
            </a:r>
            <a:r>
              <a:rPr lang="en-US" sz="2800" dirty="0" err="1" smtClean="0"/>
              <a:t>melakukan</a:t>
            </a:r>
            <a:r>
              <a:rPr lang="en-US" sz="2800" dirty="0" smtClean="0"/>
              <a:t> </a:t>
            </a:r>
            <a:r>
              <a:rPr lang="en-US" sz="2800" dirty="0" err="1" smtClean="0"/>
              <a:t>penyerahan</a:t>
            </a:r>
            <a:r>
              <a:rPr lang="en-US" sz="2800" dirty="0" smtClean="0"/>
              <a:t> BKP </a:t>
            </a:r>
            <a:r>
              <a:rPr lang="en-US" sz="2800" dirty="0" err="1" smtClean="0"/>
              <a:t>atau</a:t>
            </a:r>
            <a:r>
              <a:rPr lang="en-US" sz="2800" dirty="0" smtClean="0"/>
              <a:t> JKP</a:t>
            </a:r>
          </a:p>
          <a:p>
            <a:pPr>
              <a:buFont typeface="Wingdings" pitchFamily="2" charset="2"/>
              <a:buChar char="Ø"/>
            </a:pPr>
            <a:r>
              <a:rPr lang="en-US" sz="2800" dirty="0" err="1" smtClean="0"/>
              <a:t>Bukti</a:t>
            </a:r>
            <a:r>
              <a:rPr lang="en-US" sz="2800" dirty="0" smtClean="0"/>
              <a:t> </a:t>
            </a:r>
            <a:r>
              <a:rPr lang="en-US" sz="2800" dirty="0" err="1" smtClean="0"/>
              <a:t>pungutan</a:t>
            </a:r>
            <a:r>
              <a:rPr lang="en-US" sz="2800" dirty="0" smtClean="0"/>
              <a:t> </a:t>
            </a:r>
            <a:r>
              <a:rPr lang="en-US" sz="2800" dirty="0" err="1" smtClean="0"/>
              <a:t>karena</a:t>
            </a:r>
            <a:r>
              <a:rPr lang="en-US" sz="2800" dirty="0" smtClean="0"/>
              <a:t> </a:t>
            </a:r>
            <a:r>
              <a:rPr lang="en-US" sz="2800" dirty="0" err="1" smtClean="0"/>
              <a:t>impor</a:t>
            </a:r>
            <a:r>
              <a:rPr lang="en-US" sz="2800" dirty="0" smtClean="0"/>
              <a:t> BKP yang </a:t>
            </a:r>
            <a:r>
              <a:rPr lang="en-US" sz="2800" dirty="0" err="1" smtClean="0"/>
              <a:t>digunakan</a:t>
            </a:r>
            <a:r>
              <a:rPr lang="en-US" sz="2800" dirty="0" smtClean="0"/>
              <a:t> </a:t>
            </a:r>
            <a:r>
              <a:rPr lang="en-US" sz="2800" dirty="0" err="1" smtClean="0"/>
              <a:t>oleh</a:t>
            </a:r>
            <a:r>
              <a:rPr lang="en-US" sz="2800" dirty="0" smtClean="0"/>
              <a:t> </a:t>
            </a:r>
            <a:r>
              <a:rPr lang="en-US" sz="2800" dirty="0" err="1" smtClean="0"/>
              <a:t>Direktorat</a:t>
            </a:r>
            <a:r>
              <a:rPr lang="en-US" sz="2800" dirty="0" smtClean="0"/>
              <a:t> </a:t>
            </a:r>
            <a:r>
              <a:rPr lang="en-US" sz="2800" dirty="0" err="1" smtClean="0"/>
              <a:t>Jenderal</a:t>
            </a:r>
            <a:r>
              <a:rPr lang="en-US" sz="2800" dirty="0" smtClean="0"/>
              <a:t> Bea </a:t>
            </a:r>
            <a:r>
              <a:rPr lang="en-US" sz="2800" dirty="0" err="1" smtClean="0"/>
              <a:t>dan</a:t>
            </a:r>
            <a:r>
              <a:rPr lang="en-US" sz="2800" dirty="0" smtClean="0"/>
              <a:t> </a:t>
            </a:r>
            <a:r>
              <a:rPr lang="en-US" sz="2800" dirty="0" err="1" smtClean="0"/>
              <a:t>Cukai</a:t>
            </a:r>
            <a:r>
              <a:rPr lang="en-US" sz="2800" dirty="0" smtClean="0"/>
              <a:t>.</a:t>
            </a:r>
          </a:p>
          <a:p>
            <a:pPr>
              <a:buNone/>
            </a:pPr>
            <a:r>
              <a:rPr lang="en-US" sz="2800" b="1" dirty="0" smtClean="0"/>
              <a:t>2.Macam-macam </a:t>
            </a:r>
            <a:r>
              <a:rPr lang="en-US" sz="2800" b="1" dirty="0" err="1" smtClean="0"/>
              <a:t>Faktur</a:t>
            </a:r>
            <a:r>
              <a:rPr lang="en-US" sz="2800" b="1" dirty="0" smtClean="0"/>
              <a:t> </a:t>
            </a:r>
            <a:r>
              <a:rPr lang="en-US" sz="2800" b="1" dirty="0" err="1" smtClean="0"/>
              <a:t>Pajak</a:t>
            </a:r>
            <a:endParaRPr lang="en-US" sz="2800" b="1" dirty="0" smtClean="0"/>
          </a:p>
          <a:p>
            <a:pPr>
              <a:buFont typeface="Wingdings" pitchFamily="2" charset="2"/>
              <a:buChar char="v"/>
            </a:pPr>
            <a:r>
              <a:rPr lang="en-US" sz="2800" dirty="0" err="1" smtClean="0"/>
              <a:t>Faktur</a:t>
            </a:r>
            <a:r>
              <a:rPr lang="en-US" sz="2800" dirty="0" smtClean="0"/>
              <a:t> </a:t>
            </a:r>
            <a:r>
              <a:rPr lang="en-US" sz="2800" dirty="0" err="1" smtClean="0"/>
              <a:t>Pajak</a:t>
            </a:r>
            <a:r>
              <a:rPr lang="en-US" sz="2800" dirty="0" smtClean="0"/>
              <a:t> </a:t>
            </a:r>
            <a:r>
              <a:rPr lang="en-US" sz="2800" dirty="0" err="1" smtClean="0"/>
              <a:t>Standar</a:t>
            </a:r>
            <a:endParaRPr lang="en-US" sz="2800" dirty="0" smtClean="0"/>
          </a:p>
          <a:p>
            <a:pPr>
              <a:buFont typeface="Wingdings" pitchFamily="2" charset="2"/>
              <a:buChar char="v"/>
            </a:pPr>
            <a:r>
              <a:rPr lang="en-US" sz="2800" dirty="0" err="1" smtClean="0"/>
              <a:t>Faktur</a:t>
            </a:r>
            <a:r>
              <a:rPr lang="en-US" sz="2800" dirty="0" smtClean="0"/>
              <a:t> </a:t>
            </a:r>
            <a:r>
              <a:rPr lang="en-US" sz="2800" dirty="0" err="1" smtClean="0"/>
              <a:t>Pajak</a:t>
            </a:r>
            <a:r>
              <a:rPr lang="en-US" sz="2800" dirty="0" smtClean="0"/>
              <a:t> </a:t>
            </a:r>
            <a:r>
              <a:rPr lang="en-US" sz="2800" dirty="0" err="1" smtClean="0"/>
              <a:t>Sederhana</a:t>
            </a:r>
            <a:endParaRPr lang="en-US" sz="2800" dirty="0" smtClean="0"/>
          </a:p>
          <a:p>
            <a:pPr>
              <a:buFont typeface="Wingdings" pitchFamily="2" charset="2"/>
              <a:buChar char="v"/>
            </a:pPr>
            <a:r>
              <a:rPr lang="en-US" sz="2800" dirty="0" err="1" smtClean="0"/>
              <a:t>Faktur</a:t>
            </a:r>
            <a:r>
              <a:rPr lang="en-US" sz="2800" dirty="0" smtClean="0"/>
              <a:t> </a:t>
            </a:r>
            <a:r>
              <a:rPr lang="en-US" sz="2800" dirty="0" err="1" smtClean="0"/>
              <a:t>Pajak</a:t>
            </a:r>
            <a:r>
              <a:rPr lang="en-US" sz="2800" dirty="0" smtClean="0"/>
              <a:t> </a:t>
            </a:r>
            <a:r>
              <a:rPr lang="en-US" sz="2800" dirty="0" err="1" smtClean="0"/>
              <a:t>Gabungan</a:t>
            </a:r>
            <a:endParaRPr lang="en-US" sz="2800" dirty="0" smtClean="0"/>
          </a:p>
          <a:p>
            <a:pPr>
              <a:buFont typeface="Wingdings" pitchFamily="2" charset="2"/>
              <a:buChar char="v"/>
            </a:pPr>
            <a:r>
              <a:rPr lang="en-US" sz="2800" dirty="0" err="1" smtClean="0"/>
              <a:t>Dukumen</a:t>
            </a:r>
            <a:r>
              <a:rPr lang="en-US" sz="2800" dirty="0" smtClean="0"/>
              <a:t> yang </a:t>
            </a:r>
            <a:r>
              <a:rPr lang="en-US" sz="2800" dirty="0" err="1" smtClean="0"/>
              <a:t>dianggap</a:t>
            </a:r>
            <a:r>
              <a:rPr lang="en-US" sz="2800" dirty="0" smtClean="0"/>
              <a:t> </a:t>
            </a:r>
            <a:r>
              <a:rPr lang="en-US" sz="2800" dirty="0" err="1" smtClean="0"/>
              <a:t>sebagai</a:t>
            </a:r>
            <a:r>
              <a:rPr lang="en-US" sz="2800" dirty="0" smtClean="0"/>
              <a:t> </a:t>
            </a:r>
            <a:r>
              <a:rPr lang="en-US" sz="2800" dirty="0" err="1" smtClean="0"/>
              <a:t>faktur</a:t>
            </a:r>
            <a:endParaRPr lang="en-US" sz="2800" dirty="0" smtClean="0"/>
          </a:p>
          <a:p>
            <a:pPr>
              <a:buNone/>
            </a:pPr>
            <a:endParaRPr lang="en-US" sz="2800" b="1" dirty="0"/>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367484"/>
            <a:ext cx="9180513" cy="6357982"/>
          </a:xfrm>
        </p:spPr>
        <p:txBody>
          <a:bodyPr>
            <a:normAutofit lnSpcReduction="10000"/>
          </a:bodyPr>
          <a:lstStyle/>
          <a:p>
            <a:pPr>
              <a:buNone/>
            </a:pPr>
            <a:r>
              <a:rPr lang="en-US" sz="2400" b="1" dirty="0" smtClean="0"/>
              <a:t>1.Faktur </a:t>
            </a:r>
            <a:r>
              <a:rPr lang="en-US" sz="2400" b="1" dirty="0" err="1" smtClean="0"/>
              <a:t>Pajak</a:t>
            </a:r>
            <a:r>
              <a:rPr lang="en-US" sz="2400" b="1" dirty="0" smtClean="0"/>
              <a:t> </a:t>
            </a:r>
            <a:r>
              <a:rPr lang="en-US" sz="2400" b="1" dirty="0" err="1" smtClean="0"/>
              <a:t>Standar</a:t>
            </a:r>
            <a:r>
              <a:rPr lang="en-US" sz="2400" b="1" dirty="0" smtClean="0"/>
              <a:t>: </a:t>
            </a:r>
            <a:r>
              <a:rPr lang="en-US" sz="2400" dirty="0" err="1" smtClean="0"/>
              <a:t>faktur</a:t>
            </a:r>
            <a:r>
              <a:rPr lang="en-US" sz="2400" dirty="0" smtClean="0"/>
              <a:t> </a:t>
            </a:r>
            <a:r>
              <a:rPr lang="en-US" sz="2400" dirty="0" err="1" smtClean="0"/>
              <a:t>Pajak</a:t>
            </a:r>
            <a:r>
              <a:rPr lang="en-US" sz="2400" dirty="0" smtClean="0"/>
              <a:t> yang </a:t>
            </a:r>
            <a:r>
              <a:rPr lang="en-US" sz="2400" dirty="0" err="1" smtClean="0"/>
              <a:t>dibuat</a:t>
            </a:r>
            <a:r>
              <a:rPr lang="en-US" sz="2400" dirty="0" smtClean="0"/>
              <a:t> PKP </a:t>
            </a:r>
            <a:r>
              <a:rPr lang="en-US" sz="2400" dirty="0" err="1" smtClean="0"/>
              <a:t>sesuai</a:t>
            </a:r>
            <a:r>
              <a:rPr lang="en-US" sz="2400" dirty="0" smtClean="0"/>
              <a:t> </a:t>
            </a:r>
            <a:r>
              <a:rPr lang="en-US" sz="2400" dirty="0" err="1" smtClean="0"/>
              <a:t>dengan</a:t>
            </a:r>
            <a:r>
              <a:rPr lang="en-US" sz="2400" dirty="0" smtClean="0"/>
              <a:t> </a:t>
            </a:r>
          </a:p>
          <a:p>
            <a:pPr>
              <a:buNone/>
            </a:pPr>
            <a:r>
              <a:rPr lang="en-US" sz="2400" dirty="0" smtClean="0"/>
              <a:t>    </a:t>
            </a:r>
            <a:r>
              <a:rPr lang="en-US" sz="2400" dirty="0" err="1" smtClean="0"/>
              <a:t>ketentuan</a:t>
            </a:r>
            <a:r>
              <a:rPr lang="en-US" sz="2400" dirty="0" smtClean="0"/>
              <a:t> </a:t>
            </a:r>
            <a:r>
              <a:rPr lang="en-US" sz="2400" dirty="0" err="1" smtClean="0"/>
              <a:t>diatur</a:t>
            </a:r>
            <a:r>
              <a:rPr lang="en-US" sz="2400" dirty="0" smtClean="0"/>
              <a:t> </a:t>
            </a:r>
            <a:r>
              <a:rPr lang="en-US" sz="2400" dirty="0" err="1" smtClean="0"/>
              <a:t>dalam</a:t>
            </a:r>
            <a:r>
              <a:rPr lang="en-US" sz="2400" dirty="0" smtClean="0"/>
              <a:t> </a:t>
            </a:r>
            <a:r>
              <a:rPr lang="en-US" sz="2400" dirty="0" err="1" smtClean="0"/>
              <a:t>Peraturan</a:t>
            </a:r>
            <a:r>
              <a:rPr lang="en-US" sz="2400" dirty="0" smtClean="0"/>
              <a:t> </a:t>
            </a:r>
            <a:r>
              <a:rPr lang="en-US" sz="2400" dirty="0" err="1" smtClean="0"/>
              <a:t>Dirjen</a:t>
            </a:r>
            <a:r>
              <a:rPr lang="en-US" sz="2400" dirty="0" smtClean="0"/>
              <a:t> </a:t>
            </a:r>
            <a:r>
              <a:rPr lang="en-US" sz="2400" dirty="0" err="1" smtClean="0"/>
              <a:t>Pajak</a:t>
            </a:r>
            <a:r>
              <a:rPr lang="en-US" sz="2400" dirty="0" smtClean="0"/>
              <a:t> No.PER-159/PJ./2006 </a:t>
            </a:r>
          </a:p>
          <a:p>
            <a:pPr>
              <a:buNone/>
            </a:pPr>
            <a:r>
              <a:rPr lang="en-US" sz="2400" dirty="0" smtClean="0"/>
              <a:t>    </a:t>
            </a:r>
            <a:r>
              <a:rPr lang="en-US" sz="2400" dirty="0" err="1" smtClean="0"/>
              <a:t>tanggal</a:t>
            </a:r>
            <a:r>
              <a:rPr lang="en-US" sz="2400" dirty="0" smtClean="0"/>
              <a:t> 31 </a:t>
            </a:r>
            <a:r>
              <a:rPr lang="en-US" sz="2400" dirty="0" err="1" smtClean="0"/>
              <a:t>Oktober</a:t>
            </a:r>
            <a:r>
              <a:rPr lang="en-US" sz="2400" dirty="0" smtClean="0"/>
              <a:t> </a:t>
            </a:r>
            <a:r>
              <a:rPr lang="en-US" sz="2400" dirty="0" err="1" smtClean="0"/>
              <a:t>mulai</a:t>
            </a:r>
            <a:r>
              <a:rPr lang="en-US" sz="2400" dirty="0" smtClean="0"/>
              <a:t> </a:t>
            </a:r>
            <a:r>
              <a:rPr lang="en-US" sz="2400" dirty="0" err="1" smtClean="0"/>
              <a:t>berlaku</a:t>
            </a:r>
            <a:r>
              <a:rPr lang="en-US" sz="2400" dirty="0" smtClean="0"/>
              <a:t> </a:t>
            </a:r>
            <a:r>
              <a:rPr lang="en-US" sz="2400" dirty="0" err="1" smtClean="0"/>
              <a:t>untuk</a:t>
            </a:r>
            <a:r>
              <a:rPr lang="en-US" sz="2400" dirty="0" smtClean="0"/>
              <a:t> </a:t>
            </a:r>
            <a:r>
              <a:rPr lang="en-US" sz="2400" dirty="0" err="1" smtClean="0"/>
              <a:t>masa</a:t>
            </a:r>
            <a:r>
              <a:rPr lang="en-US" sz="2400" dirty="0" smtClean="0"/>
              <a:t> </a:t>
            </a:r>
            <a:r>
              <a:rPr lang="en-US" sz="2400" dirty="0" err="1" smtClean="0"/>
              <a:t>pajak</a:t>
            </a:r>
            <a:r>
              <a:rPr lang="en-US" sz="2400" dirty="0" smtClean="0"/>
              <a:t> </a:t>
            </a:r>
            <a:r>
              <a:rPr lang="en-US" sz="2400" dirty="0" err="1" smtClean="0"/>
              <a:t>Januari</a:t>
            </a:r>
            <a:r>
              <a:rPr lang="en-US" sz="2400" dirty="0" smtClean="0"/>
              <a:t> 2007.</a:t>
            </a:r>
          </a:p>
          <a:p>
            <a:pPr>
              <a:buNone/>
            </a:pPr>
            <a:r>
              <a:rPr lang="en-US" sz="2400" b="1" dirty="0" smtClean="0"/>
              <a:t>2.Faktur </a:t>
            </a:r>
            <a:r>
              <a:rPr lang="en-US" sz="2400" b="1" dirty="0" err="1" smtClean="0"/>
              <a:t>Pajak</a:t>
            </a:r>
            <a:r>
              <a:rPr lang="en-US" sz="2400" b="1" dirty="0" smtClean="0"/>
              <a:t> </a:t>
            </a:r>
            <a:r>
              <a:rPr lang="en-US" sz="2400" b="1" dirty="0" err="1" smtClean="0"/>
              <a:t>Sederhana</a:t>
            </a:r>
            <a:r>
              <a:rPr lang="en-US" sz="2400" b="1" dirty="0" smtClean="0"/>
              <a:t>: </a:t>
            </a:r>
            <a:r>
              <a:rPr lang="en-US" sz="2400" dirty="0" err="1" smtClean="0"/>
              <a:t>bukti</a:t>
            </a:r>
            <a:r>
              <a:rPr lang="en-US" sz="2400" dirty="0" smtClean="0"/>
              <a:t> </a:t>
            </a:r>
            <a:r>
              <a:rPr lang="en-US" sz="2400" dirty="0" err="1" smtClean="0"/>
              <a:t>pungutan</a:t>
            </a:r>
            <a:r>
              <a:rPr lang="en-US" sz="2400" dirty="0" smtClean="0"/>
              <a:t> </a:t>
            </a:r>
            <a:r>
              <a:rPr lang="en-US" sz="2400" dirty="0" err="1" smtClean="0"/>
              <a:t>pajak</a:t>
            </a:r>
            <a:r>
              <a:rPr lang="en-US" sz="2400" dirty="0" smtClean="0"/>
              <a:t> yang </a:t>
            </a:r>
            <a:r>
              <a:rPr lang="en-US" sz="2400" dirty="0" err="1" smtClean="0"/>
              <a:t>dapat</a:t>
            </a:r>
            <a:r>
              <a:rPr lang="en-US" sz="2400" dirty="0" smtClean="0"/>
              <a:t> </a:t>
            </a:r>
            <a:r>
              <a:rPr lang="en-US" sz="2400" dirty="0" err="1" smtClean="0"/>
              <a:t>dibuat</a:t>
            </a:r>
            <a:r>
              <a:rPr lang="en-US" sz="2400" dirty="0" smtClean="0"/>
              <a:t> </a:t>
            </a:r>
            <a:r>
              <a:rPr lang="en-US" sz="2400" dirty="0" err="1" smtClean="0"/>
              <a:t>oleh</a:t>
            </a:r>
            <a:r>
              <a:rPr lang="en-US" sz="2400" dirty="0" smtClean="0"/>
              <a:t> PKP yang </a:t>
            </a:r>
            <a:r>
              <a:rPr lang="en-US" sz="2400" dirty="0" err="1" smtClean="0"/>
              <a:t>melakukan</a:t>
            </a:r>
            <a:r>
              <a:rPr lang="en-US" sz="2400" dirty="0" smtClean="0"/>
              <a:t> </a:t>
            </a:r>
            <a:r>
              <a:rPr lang="en-US" sz="2400" dirty="0" err="1" smtClean="0"/>
              <a:t>penyerahan</a:t>
            </a:r>
            <a:r>
              <a:rPr lang="en-US" sz="2400" dirty="0" smtClean="0"/>
              <a:t> BKP </a:t>
            </a:r>
            <a:r>
              <a:rPr lang="en-US" sz="2400" dirty="0" err="1" smtClean="0"/>
              <a:t>atau</a:t>
            </a:r>
            <a:r>
              <a:rPr lang="en-US" sz="2400" dirty="0" smtClean="0"/>
              <a:t> JKP </a:t>
            </a:r>
            <a:r>
              <a:rPr lang="en-US" sz="2400" dirty="0" err="1" smtClean="0"/>
              <a:t>secara</a:t>
            </a:r>
            <a:r>
              <a:rPr lang="en-US" sz="2400" dirty="0" smtClean="0"/>
              <a:t> </a:t>
            </a:r>
            <a:r>
              <a:rPr lang="en-US" sz="2400" dirty="0" err="1" smtClean="0"/>
              <a:t>langsung</a:t>
            </a:r>
            <a:r>
              <a:rPr lang="en-US" sz="2400" dirty="0" smtClean="0"/>
              <a:t> </a:t>
            </a:r>
            <a:r>
              <a:rPr lang="en-US" sz="2400" dirty="0" err="1" smtClean="0"/>
              <a:t>kepada</a:t>
            </a:r>
            <a:r>
              <a:rPr lang="en-US" sz="2400" dirty="0" smtClean="0"/>
              <a:t> </a:t>
            </a:r>
            <a:r>
              <a:rPr lang="en-US" sz="2400" dirty="0" err="1" smtClean="0"/>
              <a:t>konsumen</a:t>
            </a:r>
            <a:r>
              <a:rPr lang="en-US" sz="2400" dirty="0" smtClean="0"/>
              <a:t> </a:t>
            </a:r>
            <a:r>
              <a:rPr lang="en-US" sz="2400" dirty="0" err="1" smtClean="0"/>
              <a:t>akhir</a:t>
            </a:r>
            <a:r>
              <a:rPr lang="en-US" sz="2400" dirty="0" smtClean="0"/>
              <a:t> (</a:t>
            </a:r>
            <a:r>
              <a:rPr lang="en-US" sz="2400" dirty="0" err="1" smtClean="0"/>
              <a:t>orang</a:t>
            </a:r>
            <a:r>
              <a:rPr lang="en-US" sz="2400" dirty="0" smtClean="0"/>
              <a:t> </a:t>
            </a:r>
            <a:r>
              <a:rPr lang="en-US" sz="2400" dirty="0" err="1" smtClean="0"/>
              <a:t>pribadi</a:t>
            </a:r>
            <a:r>
              <a:rPr lang="en-US" sz="2400" dirty="0" smtClean="0"/>
              <a:t>), </a:t>
            </a:r>
            <a:r>
              <a:rPr lang="en-US" sz="2400" dirty="0" err="1" smtClean="0"/>
              <a:t>atau</a:t>
            </a:r>
            <a:r>
              <a:rPr lang="en-US" sz="2400" dirty="0" smtClean="0"/>
              <a:t> </a:t>
            </a:r>
            <a:r>
              <a:rPr lang="en-US" sz="2400" dirty="0" err="1" smtClean="0"/>
              <a:t>kepada</a:t>
            </a:r>
            <a:r>
              <a:rPr lang="en-US" sz="2400" dirty="0" smtClean="0"/>
              <a:t> </a:t>
            </a:r>
            <a:r>
              <a:rPr lang="en-US" sz="2400" dirty="0" err="1" smtClean="0"/>
              <a:t>pembeli</a:t>
            </a:r>
            <a:r>
              <a:rPr lang="en-US" sz="2400" dirty="0" smtClean="0"/>
              <a:t> BKP </a:t>
            </a:r>
            <a:r>
              <a:rPr lang="en-US" sz="2400" dirty="0" err="1" smtClean="0"/>
              <a:t>atau</a:t>
            </a:r>
            <a:r>
              <a:rPr lang="en-US" sz="2400" dirty="0" smtClean="0"/>
              <a:t> JKP Yang </a:t>
            </a:r>
            <a:r>
              <a:rPr lang="en-US" sz="2400" dirty="0" err="1" smtClean="0"/>
              <a:t>tidak</a:t>
            </a:r>
            <a:r>
              <a:rPr lang="en-US" sz="2400" dirty="0" smtClean="0"/>
              <a:t> </a:t>
            </a:r>
            <a:r>
              <a:rPr lang="en-US" sz="2400" dirty="0" err="1" smtClean="0"/>
              <a:t>diketahui</a:t>
            </a:r>
            <a:r>
              <a:rPr lang="en-US" sz="2400" dirty="0" smtClean="0"/>
              <a:t> </a:t>
            </a:r>
            <a:r>
              <a:rPr lang="en-US" sz="2400" dirty="0" err="1" smtClean="0"/>
              <a:t>secara</a:t>
            </a:r>
            <a:r>
              <a:rPr lang="en-US" sz="2400" dirty="0" smtClean="0"/>
              <a:t> </a:t>
            </a:r>
            <a:r>
              <a:rPr lang="en-US" sz="2400" dirty="0" err="1" smtClean="0"/>
              <a:t>lengkap</a:t>
            </a:r>
            <a:r>
              <a:rPr lang="en-US" sz="2400" dirty="0" smtClean="0"/>
              <a:t> </a:t>
            </a:r>
            <a:r>
              <a:rPr lang="en-US" sz="2400" dirty="0" err="1" smtClean="0"/>
              <a:t>identitasnya</a:t>
            </a:r>
            <a:r>
              <a:rPr lang="en-US" sz="2400" dirty="0" smtClean="0"/>
              <a:t>.</a:t>
            </a:r>
          </a:p>
          <a:p>
            <a:pPr>
              <a:buNone/>
            </a:pPr>
            <a:r>
              <a:rPr lang="en-US" sz="2400" b="1" dirty="0" smtClean="0"/>
              <a:t>3.Faktur </a:t>
            </a:r>
            <a:r>
              <a:rPr lang="en-US" sz="2400" b="1" dirty="0" err="1" smtClean="0"/>
              <a:t>Pajak</a:t>
            </a:r>
            <a:r>
              <a:rPr lang="en-US" sz="2400" b="1" dirty="0" smtClean="0"/>
              <a:t> </a:t>
            </a:r>
            <a:r>
              <a:rPr lang="en-US" sz="2400" b="1" dirty="0" err="1" smtClean="0"/>
              <a:t>Gabungan</a:t>
            </a:r>
            <a:r>
              <a:rPr lang="en-US" sz="2400" b="1" dirty="0" smtClean="0"/>
              <a:t>: </a:t>
            </a:r>
            <a:r>
              <a:rPr lang="en-US" sz="2400" dirty="0" err="1" smtClean="0"/>
              <a:t>faktur</a:t>
            </a:r>
            <a:r>
              <a:rPr lang="en-US" sz="2400" dirty="0" smtClean="0"/>
              <a:t> </a:t>
            </a:r>
            <a:r>
              <a:rPr lang="en-US" sz="2400" dirty="0" err="1" smtClean="0"/>
              <a:t>pajak</a:t>
            </a:r>
            <a:r>
              <a:rPr lang="en-US" sz="2400" dirty="0" smtClean="0"/>
              <a:t> </a:t>
            </a:r>
            <a:r>
              <a:rPr lang="en-US" sz="2400" dirty="0" err="1" smtClean="0"/>
              <a:t>standar</a:t>
            </a:r>
            <a:r>
              <a:rPr lang="en-US" sz="2400" dirty="0" smtClean="0"/>
              <a:t> yang </a:t>
            </a:r>
            <a:r>
              <a:rPr lang="en-US" sz="2400" dirty="0" err="1" smtClean="0"/>
              <a:t>dapat</a:t>
            </a:r>
            <a:r>
              <a:rPr lang="en-US" sz="2400" dirty="0" smtClean="0"/>
              <a:t> </a:t>
            </a:r>
            <a:r>
              <a:rPr lang="en-US" sz="2400" dirty="0" err="1" smtClean="0"/>
              <a:t>digunakan</a:t>
            </a:r>
            <a:r>
              <a:rPr lang="en-US" sz="2400" dirty="0" smtClean="0"/>
              <a:t> </a:t>
            </a:r>
          </a:p>
          <a:p>
            <a:pPr>
              <a:buNone/>
            </a:pPr>
            <a:r>
              <a:rPr lang="en-US" sz="2400" dirty="0" smtClean="0"/>
              <a:t>    </a:t>
            </a:r>
            <a:r>
              <a:rPr lang="en-US" sz="2400" dirty="0" err="1" smtClean="0"/>
              <a:t>untuk</a:t>
            </a:r>
            <a:r>
              <a:rPr lang="en-US" sz="2400" dirty="0" smtClean="0"/>
              <a:t> </a:t>
            </a:r>
            <a:r>
              <a:rPr lang="en-US" sz="2400" dirty="0" err="1" smtClean="0"/>
              <a:t>beberapa</a:t>
            </a:r>
            <a:r>
              <a:rPr lang="en-US" sz="2400" dirty="0" smtClean="0"/>
              <a:t> kali </a:t>
            </a:r>
            <a:r>
              <a:rPr lang="en-US" sz="2400" dirty="0" err="1" smtClean="0"/>
              <a:t>penyerahan</a:t>
            </a:r>
            <a:r>
              <a:rPr lang="en-US" sz="2400" dirty="0" smtClean="0"/>
              <a:t> BKP </a:t>
            </a:r>
            <a:r>
              <a:rPr lang="en-US" sz="2400" dirty="0" err="1" smtClean="0"/>
              <a:t>atau</a:t>
            </a:r>
            <a:r>
              <a:rPr lang="en-US" sz="2400" dirty="0" smtClean="0"/>
              <a:t> JKP </a:t>
            </a:r>
            <a:r>
              <a:rPr lang="en-US" sz="2400" dirty="0" err="1" smtClean="0"/>
              <a:t>kepada</a:t>
            </a:r>
            <a:r>
              <a:rPr lang="en-US" sz="2400" dirty="0" smtClean="0"/>
              <a:t> </a:t>
            </a:r>
            <a:r>
              <a:rPr lang="en-US" sz="2400" dirty="0" err="1" smtClean="0"/>
              <a:t>pembeli</a:t>
            </a:r>
            <a:r>
              <a:rPr lang="en-US" sz="2400" dirty="0" smtClean="0"/>
              <a:t> </a:t>
            </a:r>
            <a:r>
              <a:rPr lang="en-US" sz="2400" dirty="0" err="1" smtClean="0"/>
              <a:t>atau</a:t>
            </a:r>
            <a:r>
              <a:rPr lang="en-US" sz="2400" dirty="0" smtClean="0"/>
              <a:t> </a:t>
            </a:r>
          </a:p>
          <a:p>
            <a:pPr>
              <a:buNone/>
            </a:pPr>
            <a:r>
              <a:rPr lang="en-US" sz="2400" dirty="0" smtClean="0"/>
              <a:t>    </a:t>
            </a:r>
            <a:r>
              <a:rPr lang="en-US" sz="2400" dirty="0" err="1" smtClean="0"/>
              <a:t>penerima</a:t>
            </a:r>
            <a:r>
              <a:rPr lang="en-US" sz="2400" dirty="0" smtClean="0"/>
              <a:t> </a:t>
            </a:r>
            <a:r>
              <a:rPr lang="en-US" sz="2400" dirty="0" err="1" smtClean="0"/>
              <a:t>jasa</a:t>
            </a:r>
            <a:r>
              <a:rPr lang="en-US" sz="2400" dirty="0" smtClean="0"/>
              <a:t> yang </a:t>
            </a:r>
            <a:r>
              <a:rPr lang="en-US" sz="2400" dirty="0" err="1" smtClean="0"/>
              <a:t>sama</a:t>
            </a:r>
            <a:r>
              <a:rPr lang="en-US" sz="2400" dirty="0" smtClean="0"/>
              <a:t> yang </a:t>
            </a:r>
            <a:r>
              <a:rPr lang="en-US" sz="2400" dirty="0" err="1" smtClean="0"/>
              <a:t>dilakukan</a:t>
            </a:r>
            <a:r>
              <a:rPr lang="en-US" sz="2400" dirty="0" smtClean="0"/>
              <a:t> </a:t>
            </a:r>
            <a:r>
              <a:rPr lang="en-US" sz="2400" dirty="0" err="1" smtClean="0"/>
              <a:t>satu</a:t>
            </a:r>
            <a:r>
              <a:rPr lang="en-US" sz="2400" dirty="0" smtClean="0"/>
              <a:t> </a:t>
            </a:r>
            <a:r>
              <a:rPr lang="en-US" sz="2400" dirty="0" err="1" smtClean="0"/>
              <a:t>Masa</a:t>
            </a:r>
            <a:r>
              <a:rPr lang="en-US" sz="2400" dirty="0" smtClean="0"/>
              <a:t> </a:t>
            </a:r>
            <a:r>
              <a:rPr lang="en-US" sz="2400" dirty="0" err="1" smtClean="0"/>
              <a:t>Pajak</a:t>
            </a:r>
            <a:r>
              <a:rPr lang="en-US" sz="2400" dirty="0" smtClean="0"/>
              <a:t>.</a:t>
            </a:r>
          </a:p>
          <a:p>
            <a:pPr>
              <a:buNone/>
            </a:pPr>
            <a:r>
              <a:rPr lang="en-US" sz="2400" b="1" dirty="0" smtClean="0"/>
              <a:t>4.Dokumen: </a:t>
            </a:r>
            <a:r>
              <a:rPr lang="en-US" sz="2400" dirty="0" err="1" smtClean="0"/>
              <a:t>dokumen</a:t>
            </a:r>
            <a:r>
              <a:rPr lang="en-US" sz="2400" dirty="0" smtClean="0"/>
              <a:t> yang </a:t>
            </a:r>
            <a:r>
              <a:rPr lang="en-US" sz="2400" dirty="0" err="1" smtClean="0"/>
              <a:t>memuat</a:t>
            </a:r>
            <a:r>
              <a:rPr lang="en-US" sz="2400" dirty="0" smtClean="0"/>
              <a:t> ; </a:t>
            </a:r>
            <a:r>
              <a:rPr lang="en-US" sz="2400" dirty="0" err="1" smtClean="0"/>
              <a:t>identitas</a:t>
            </a:r>
            <a:r>
              <a:rPr lang="en-US" sz="2400" dirty="0" smtClean="0"/>
              <a:t> yang </a:t>
            </a:r>
            <a:r>
              <a:rPr lang="en-US" sz="2400" dirty="0" err="1" smtClean="0"/>
              <a:t>menerbitkan</a:t>
            </a:r>
            <a:r>
              <a:rPr lang="en-US" sz="2400" dirty="0" smtClean="0"/>
              <a:t> </a:t>
            </a:r>
            <a:r>
              <a:rPr lang="en-US" sz="2400" dirty="0" err="1" smtClean="0"/>
              <a:t>dokumen,identitas</a:t>
            </a:r>
            <a:r>
              <a:rPr lang="en-US" sz="2400" dirty="0" smtClean="0"/>
              <a:t> </a:t>
            </a:r>
            <a:r>
              <a:rPr lang="en-US" sz="2400" dirty="0" err="1" smtClean="0"/>
              <a:t>penerima,jumlah</a:t>
            </a:r>
            <a:r>
              <a:rPr lang="en-US" sz="2400" dirty="0" smtClean="0"/>
              <a:t> </a:t>
            </a:r>
            <a:r>
              <a:rPr lang="en-US" sz="2400" dirty="0" err="1" smtClean="0"/>
              <a:t>satuan,dasar</a:t>
            </a:r>
            <a:r>
              <a:rPr lang="en-US" sz="2400" dirty="0" smtClean="0"/>
              <a:t> </a:t>
            </a:r>
            <a:r>
              <a:rPr lang="en-US" sz="2400" dirty="0" err="1" smtClean="0"/>
              <a:t>pengenaan</a:t>
            </a:r>
            <a:r>
              <a:rPr lang="en-US" sz="2400" dirty="0" smtClean="0"/>
              <a:t> </a:t>
            </a:r>
            <a:r>
              <a:rPr lang="en-US" sz="2400" dirty="0" err="1" smtClean="0"/>
              <a:t>pajak,jumlah</a:t>
            </a:r>
            <a:r>
              <a:rPr lang="en-US" sz="2400" dirty="0" smtClean="0"/>
              <a:t> </a:t>
            </a:r>
            <a:r>
              <a:rPr lang="en-US" sz="2400" dirty="0" err="1" smtClean="0"/>
              <a:t>pajak</a:t>
            </a:r>
            <a:r>
              <a:rPr lang="en-US" sz="2400" dirty="0" smtClean="0"/>
              <a:t> </a:t>
            </a:r>
            <a:r>
              <a:rPr lang="en-US" sz="2400" dirty="0" err="1" smtClean="0"/>
              <a:t>terutang</a:t>
            </a:r>
            <a:r>
              <a:rPr lang="en-US" sz="2400" dirty="0" smtClean="0"/>
              <a:t>, </a:t>
            </a:r>
            <a:r>
              <a:rPr lang="en-US" sz="2400" dirty="0" err="1" smtClean="0"/>
              <a:t>misal</a:t>
            </a:r>
            <a:r>
              <a:rPr lang="en-US" sz="2400" dirty="0" smtClean="0"/>
              <a:t>: </a:t>
            </a:r>
            <a:r>
              <a:rPr lang="en-US" sz="2400" dirty="0" err="1" smtClean="0"/>
              <a:t>Pemberitahuan</a:t>
            </a:r>
            <a:r>
              <a:rPr lang="en-US" sz="2400" dirty="0" smtClean="0"/>
              <a:t> </a:t>
            </a:r>
            <a:r>
              <a:rPr lang="en-US" sz="2400" dirty="0" err="1" smtClean="0"/>
              <a:t>Impor</a:t>
            </a:r>
            <a:r>
              <a:rPr lang="en-US" sz="2400" dirty="0" smtClean="0"/>
              <a:t> </a:t>
            </a:r>
            <a:r>
              <a:rPr lang="en-US" sz="2400" dirty="0" err="1" smtClean="0"/>
              <a:t>Barang</a:t>
            </a:r>
            <a:r>
              <a:rPr lang="en-US" sz="2400" dirty="0" smtClean="0"/>
              <a:t> </a:t>
            </a:r>
            <a:r>
              <a:rPr lang="en-US" sz="2400" dirty="0" err="1" smtClean="0"/>
              <a:t>untuk</a:t>
            </a:r>
            <a:r>
              <a:rPr lang="en-US" sz="2400" dirty="0" smtClean="0"/>
              <a:t> </a:t>
            </a:r>
            <a:r>
              <a:rPr lang="en-US" sz="2400" dirty="0" err="1" smtClean="0"/>
              <a:t>Dipakai</a:t>
            </a:r>
            <a:r>
              <a:rPr lang="en-US" sz="2400" dirty="0" smtClean="0"/>
              <a:t> (PIUD),</a:t>
            </a:r>
            <a:r>
              <a:rPr lang="en-US" sz="2400" dirty="0" err="1" smtClean="0"/>
              <a:t>Surat</a:t>
            </a:r>
            <a:r>
              <a:rPr lang="en-US" sz="2400" dirty="0" smtClean="0"/>
              <a:t> </a:t>
            </a:r>
            <a:r>
              <a:rPr lang="en-US" sz="2400" dirty="0" err="1" smtClean="0"/>
              <a:t>Perintah</a:t>
            </a:r>
            <a:r>
              <a:rPr lang="en-US" sz="2400" dirty="0" smtClean="0"/>
              <a:t> </a:t>
            </a:r>
            <a:r>
              <a:rPr lang="en-US" sz="2400" dirty="0" err="1" smtClean="0"/>
              <a:t>Penyerahan</a:t>
            </a:r>
            <a:r>
              <a:rPr lang="en-US" sz="2400" dirty="0" smtClean="0"/>
              <a:t> </a:t>
            </a:r>
            <a:r>
              <a:rPr lang="en-US" sz="2400" dirty="0" err="1" smtClean="0"/>
              <a:t>Barang</a:t>
            </a:r>
            <a:r>
              <a:rPr lang="en-US" sz="2400" dirty="0" smtClean="0"/>
              <a:t>(SPPB) yang </a:t>
            </a:r>
            <a:r>
              <a:rPr lang="en-US" sz="2400" dirty="0" err="1" smtClean="0"/>
              <a:t>dibuat</a:t>
            </a:r>
            <a:r>
              <a:rPr lang="en-US" sz="2400" dirty="0" smtClean="0"/>
              <a:t> ole BULOG, </a:t>
            </a:r>
            <a:r>
              <a:rPr lang="en-US" sz="2400" dirty="0" err="1" smtClean="0"/>
              <a:t>Tanda</a:t>
            </a:r>
            <a:r>
              <a:rPr lang="en-US" sz="2400" dirty="0" smtClean="0"/>
              <a:t> </a:t>
            </a:r>
            <a:r>
              <a:rPr lang="en-US" sz="2400" dirty="0" err="1" smtClean="0"/>
              <a:t>pembayaran</a:t>
            </a:r>
            <a:r>
              <a:rPr lang="en-US" sz="2400" dirty="0" smtClean="0"/>
              <a:t> </a:t>
            </a:r>
            <a:r>
              <a:rPr lang="en-US" sz="2400" dirty="0" err="1" smtClean="0"/>
              <a:t>atau</a:t>
            </a:r>
            <a:r>
              <a:rPr lang="en-US" sz="2400" dirty="0" smtClean="0"/>
              <a:t> </a:t>
            </a:r>
            <a:r>
              <a:rPr lang="en-US" sz="2400" dirty="0" err="1" smtClean="0"/>
              <a:t>kuitansi</a:t>
            </a:r>
            <a:r>
              <a:rPr lang="en-US" sz="2400" dirty="0" smtClean="0"/>
              <a:t> </a:t>
            </a:r>
            <a:r>
              <a:rPr lang="en-US" sz="2400" dirty="0" err="1" smtClean="0"/>
              <a:t>listrik</a:t>
            </a:r>
            <a:r>
              <a:rPr lang="en-US" sz="2400" dirty="0" smtClean="0"/>
              <a:t>.</a:t>
            </a:r>
          </a:p>
          <a:p>
            <a:pPr>
              <a:buNone/>
            </a:pPr>
            <a:endParaRPr lang="en-US" sz="2400" dirty="0" smtClean="0"/>
          </a:p>
          <a:p>
            <a:pPr>
              <a:buNone/>
            </a:pPr>
            <a:r>
              <a:rPr lang="en-US" sz="2400" b="1" dirty="0" smtClean="0"/>
              <a:t>    </a:t>
            </a:r>
            <a:endParaRPr lang="en-US" sz="2400" b="1" dirty="0"/>
          </a:p>
        </p:txBody>
      </p:sp>
      <p:sp>
        <p:nvSpPr>
          <p:cNvPr id="5" name="TextBox 4"/>
          <p:cNvSpPr txBox="1"/>
          <p:nvPr/>
        </p:nvSpPr>
        <p:spPr>
          <a:xfrm>
            <a:off x="661166" y="6153962"/>
            <a:ext cx="7858180" cy="369332"/>
          </a:xfrm>
          <a:prstGeom prst="rect">
            <a:avLst/>
          </a:prstGeom>
          <a:noFill/>
          <a:ln w="12700">
            <a:solidFill>
              <a:schemeClr val="tx1"/>
            </a:solidFill>
          </a:ln>
        </p:spPr>
        <p:txBody>
          <a:bodyPr wrap="square" rtlCol="0">
            <a:spAutoFit/>
          </a:bodyPr>
          <a:lstStyle/>
          <a:p>
            <a:r>
              <a:rPr lang="en-US" b="1" dirty="0" err="1" smtClean="0"/>
              <a:t>Faktur</a:t>
            </a:r>
            <a:r>
              <a:rPr lang="en-US" b="1" dirty="0" smtClean="0"/>
              <a:t> </a:t>
            </a:r>
            <a:r>
              <a:rPr lang="en-US" b="1" dirty="0" err="1" smtClean="0"/>
              <a:t>Pajak</a:t>
            </a:r>
            <a:r>
              <a:rPr lang="en-US" b="1" dirty="0" smtClean="0"/>
              <a:t> </a:t>
            </a:r>
            <a:r>
              <a:rPr lang="en-US" b="1" dirty="0" err="1" smtClean="0"/>
              <a:t>Cacat</a:t>
            </a:r>
            <a:r>
              <a:rPr lang="en-US" b="1" dirty="0" smtClean="0"/>
              <a:t> : </a:t>
            </a:r>
            <a:r>
              <a:rPr lang="en-US" b="1" dirty="0" err="1" smtClean="0"/>
              <a:t>Faktur</a:t>
            </a:r>
            <a:r>
              <a:rPr lang="en-US" b="1" dirty="0" smtClean="0"/>
              <a:t> </a:t>
            </a:r>
            <a:r>
              <a:rPr lang="en-US" b="1" dirty="0" err="1" smtClean="0"/>
              <a:t>pajak</a:t>
            </a:r>
            <a:r>
              <a:rPr lang="en-US" b="1" dirty="0" smtClean="0"/>
              <a:t> </a:t>
            </a:r>
            <a:r>
              <a:rPr lang="en-US" b="1" dirty="0" err="1" smtClean="0"/>
              <a:t>standar</a:t>
            </a:r>
            <a:r>
              <a:rPr lang="en-US" b="1" dirty="0" smtClean="0"/>
              <a:t> yang </a:t>
            </a:r>
            <a:r>
              <a:rPr lang="en-US" b="1" dirty="0" err="1" smtClean="0"/>
              <a:t>rusak</a:t>
            </a:r>
            <a:r>
              <a:rPr lang="en-US" b="1" dirty="0" smtClean="0"/>
              <a:t> </a:t>
            </a:r>
            <a:r>
              <a:rPr lang="en-US" b="1" dirty="0" err="1" smtClean="0"/>
              <a:t>atau</a:t>
            </a:r>
            <a:r>
              <a:rPr lang="en-US" b="1" dirty="0" smtClean="0"/>
              <a:t> </a:t>
            </a:r>
            <a:r>
              <a:rPr lang="en-US" b="1" dirty="0" err="1" smtClean="0"/>
              <a:t>salah</a:t>
            </a:r>
            <a:r>
              <a:rPr lang="en-US" b="1" dirty="0" smtClean="0"/>
              <a:t> </a:t>
            </a:r>
            <a:r>
              <a:rPr lang="en-US" b="1" dirty="0" err="1" smtClean="0"/>
              <a:t>dalam</a:t>
            </a:r>
            <a:r>
              <a:rPr lang="en-US" b="1" dirty="0" smtClean="0"/>
              <a:t> </a:t>
            </a:r>
            <a:r>
              <a:rPr lang="en-US" b="1" dirty="0" err="1" smtClean="0"/>
              <a:t>pengisian</a:t>
            </a:r>
            <a:r>
              <a:rPr lang="en-US" b="1" dirty="0" smtClean="0"/>
              <a:t>.</a:t>
            </a:r>
            <a:endParaRPr lang="en-US" b="1" dirty="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30802" y="281197"/>
            <a:ext cx="2559586" cy="514915"/>
          </a:xfrm>
          <a:ln w="38100">
            <a:solidFill>
              <a:schemeClr val="tx1"/>
            </a:solidFill>
          </a:ln>
        </p:spPr>
        <p:txBody>
          <a:bodyPr>
            <a:noAutofit/>
          </a:bodyPr>
          <a:lstStyle/>
          <a:p>
            <a:pPr algn="l"/>
            <a:r>
              <a:rPr lang="en-US" sz="2800" b="1" dirty="0" smtClean="0"/>
              <a:t>KREDIT PAJAK</a:t>
            </a:r>
            <a:endParaRPr lang="en-US" sz="2800" b="1" dirty="0"/>
          </a:p>
        </p:txBody>
      </p:sp>
      <p:sp>
        <p:nvSpPr>
          <p:cNvPr id="3" name="Content Placeholder 2"/>
          <p:cNvSpPr>
            <a:spLocks noGrp="1"/>
          </p:cNvSpPr>
          <p:nvPr>
            <p:ph idx="1"/>
          </p:nvPr>
        </p:nvSpPr>
        <p:spPr>
          <a:xfrm>
            <a:off x="-1" y="938988"/>
            <a:ext cx="9180513" cy="5333241"/>
          </a:xfrm>
        </p:spPr>
        <p:txBody>
          <a:bodyPr>
            <a:normAutofit/>
          </a:bodyPr>
          <a:lstStyle/>
          <a:p>
            <a:pPr>
              <a:buNone/>
            </a:pPr>
            <a:r>
              <a:rPr lang="en-US" sz="2400" b="1" dirty="0" err="1" smtClean="0"/>
              <a:t>Pajak</a:t>
            </a:r>
            <a:r>
              <a:rPr lang="en-US" sz="2400" b="1" dirty="0" smtClean="0"/>
              <a:t> </a:t>
            </a:r>
            <a:r>
              <a:rPr lang="en-US" sz="2400" b="1" dirty="0" err="1" smtClean="0"/>
              <a:t>Keluaran</a:t>
            </a:r>
            <a:r>
              <a:rPr lang="en-US" sz="2400" b="1" dirty="0" smtClean="0"/>
              <a:t> (PK) </a:t>
            </a:r>
            <a:r>
              <a:rPr lang="en-US" sz="2400" dirty="0" smtClean="0"/>
              <a:t>; PPN yang </a:t>
            </a:r>
            <a:r>
              <a:rPr lang="en-US" sz="2400" dirty="0" err="1" smtClean="0"/>
              <a:t>dipungut</a:t>
            </a:r>
            <a:r>
              <a:rPr lang="en-US" sz="2400" dirty="0" smtClean="0"/>
              <a:t> </a:t>
            </a:r>
            <a:r>
              <a:rPr lang="en-US" sz="2400" dirty="0" err="1" smtClean="0"/>
              <a:t>oleh</a:t>
            </a:r>
            <a:r>
              <a:rPr lang="en-US" sz="2400" dirty="0" smtClean="0"/>
              <a:t> PKP </a:t>
            </a:r>
            <a:r>
              <a:rPr lang="en-US" sz="2400" dirty="0" err="1" smtClean="0"/>
              <a:t>atas</a:t>
            </a:r>
            <a:r>
              <a:rPr lang="en-US" sz="2400" dirty="0" smtClean="0"/>
              <a:t> </a:t>
            </a:r>
            <a:r>
              <a:rPr lang="en-US" sz="2400" dirty="0" err="1" smtClean="0"/>
              <a:t>penyerahan</a:t>
            </a:r>
            <a:r>
              <a:rPr lang="en-US" sz="2400" dirty="0" smtClean="0"/>
              <a:t> BKP</a:t>
            </a:r>
          </a:p>
          <a:p>
            <a:pPr>
              <a:buNone/>
            </a:pPr>
            <a:r>
              <a:rPr lang="en-US" sz="2400" dirty="0" smtClean="0"/>
              <a:t>                                       </a:t>
            </a:r>
            <a:r>
              <a:rPr lang="en-US" sz="2400" dirty="0" err="1" smtClean="0"/>
              <a:t>atau</a:t>
            </a:r>
            <a:r>
              <a:rPr lang="en-US" sz="2400" dirty="0" smtClean="0"/>
              <a:t> JKP.</a:t>
            </a:r>
          </a:p>
          <a:p>
            <a:pPr>
              <a:buNone/>
            </a:pPr>
            <a:r>
              <a:rPr lang="en-US" sz="2400" b="1" dirty="0" err="1" smtClean="0"/>
              <a:t>Pajak</a:t>
            </a:r>
            <a:r>
              <a:rPr lang="en-US" sz="2400" b="1" dirty="0" smtClean="0"/>
              <a:t> </a:t>
            </a:r>
            <a:r>
              <a:rPr lang="en-US" sz="2400" b="1" dirty="0" err="1" smtClean="0"/>
              <a:t>Masukan</a:t>
            </a:r>
            <a:r>
              <a:rPr lang="en-US" sz="2400" b="1" dirty="0" smtClean="0"/>
              <a:t> (PM); </a:t>
            </a:r>
            <a:r>
              <a:rPr lang="en-US" sz="2400" dirty="0" smtClean="0"/>
              <a:t>PPN yang </a:t>
            </a:r>
            <a:r>
              <a:rPr lang="en-US" sz="2400" dirty="0" err="1" smtClean="0"/>
              <a:t>seharusnya</a:t>
            </a:r>
            <a:r>
              <a:rPr lang="en-US" sz="2400" dirty="0" smtClean="0"/>
              <a:t> </a:t>
            </a:r>
            <a:r>
              <a:rPr lang="en-US" sz="2400" dirty="0" err="1" smtClean="0"/>
              <a:t>sudah</a:t>
            </a:r>
            <a:r>
              <a:rPr lang="en-US" sz="2400" dirty="0" smtClean="0"/>
              <a:t> </a:t>
            </a:r>
            <a:r>
              <a:rPr lang="en-US" sz="2400" dirty="0" err="1" smtClean="0"/>
              <a:t>dibayar</a:t>
            </a:r>
            <a:r>
              <a:rPr lang="en-US" sz="2400" dirty="0" smtClean="0"/>
              <a:t> </a:t>
            </a:r>
            <a:r>
              <a:rPr lang="en-US" sz="2400" dirty="0" err="1" smtClean="0"/>
              <a:t>oleh</a:t>
            </a:r>
            <a:r>
              <a:rPr lang="en-US" sz="2400" dirty="0" smtClean="0"/>
              <a:t> PKP </a:t>
            </a:r>
            <a:r>
              <a:rPr lang="en-US" sz="2400" dirty="0" err="1" smtClean="0"/>
              <a:t>atas</a:t>
            </a:r>
            <a:endParaRPr lang="en-US" sz="2400" dirty="0" smtClean="0"/>
          </a:p>
          <a:p>
            <a:pPr>
              <a:buNone/>
            </a:pPr>
            <a:r>
              <a:rPr lang="en-US" sz="2400" dirty="0" smtClean="0"/>
              <a:t>                                         </a:t>
            </a:r>
            <a:r>
              <a:rPr lang="en-US" sz="2400" dirty="0" err="1" smtClean="0"/>
              <a:t>perolehan</a:t>
            </a:r>
            <a:r>
              <a:rPr lang="en-US" sz="2400" dirty="0" smtClean="0"/>
              <a:t> BKP </a:t>
            </a:r>
            <a:r>
              <a:rPr lang="en-US" sz="2400" dirty="0" err="1" smtClean="0"/>
              <a:t>atau</a:t>
            </a:r>
            <a:r>
              <a:rPr lang="en-US" sz="2400" dirty="0" smtClean="0"/>
              <a:t> JKP. </a:t>
            </a:r>
            <a:endParaRPr lang="en-US" sz="2400" dirty="0"/>
          </a:p>
        </p:txBody>
      </p:sp>
      <p:sp>
        <p:nvSpPr>
          <p:cNvPr id="8" name="TextBox 7"/>
          <p:cNvSpPr txBox="1"/>
          <p:nvPr/>
        </p:nvSpPr>
        <p:spPr>
          <a:xfrm>
            <a:off x="89662" y="3082128"/>
            <a:ext cx="8947975" cy="2308324"/>
          </a:xfrm>
          <a:prstGeom prst="rect">
            <a:avLst/>
          </a:prstGeom>
          <a:solidFill>
            <a:schemeClr val="bg1"/>
          </a:solidFill>
          <a:ln w="38100">
            <a:solidFill>
              <a:schemeClr val="tx1"/>
            </a:solidFill>
          </a:ln>
        </p:spPr>
        <p:txBody>
          <a:bodyPr wrap="square" rtlCol="0">
            <a:spAutoFit/>
          </a:bodyPr>
          <a:lstStyle/>
          <a:p>
            <a:r>
              <a:rPr lang="en-US" sz="2400" b="1" dirty="0" smtClean="0"/>
              <a:t>PK  &gt; PM = </a:t>
            </a:r>
            <a:r>
              <a:rPr lang="en-US" sz="2400" b="1" dirty="0" err="1" smtClean="0"/>
              <a:t>Utang</a:t>
            </a:r>
            <a:r>
              <a:rPr lang="en-US" sz="2400" b="1" dirty="0" smtClean="0"/>
              <a:t> </a:t>
            </a:r>
            <a:r>
              <a:rPr lang="en-US" sz="2400" b="1" dirty="0" err="1" smtClean="0"/>
              <a:t>Pajak</a:t>
            </a:r>
            <a:r>
              <a:rPr lang="en-US" sz="2400" b="1" dirty="0" smtClean="0"/>
              <a:t> (</a:t>
            </a:r>
            <a:r>
              <a:rPr lang="en-US" sz="2400" b="1" dirty="0" err="1" smtClean="0"/>
              <a:t>pajak</a:t>
            </a:r>
            <a:r>
              <a:rPr lang="en-US" sz="2400" b="1" dirty="0" smtClean="0"/>
              <a:t> </a:t>
            </a:r>
            <a:r>
              <a:rPr lang="en-US" sz="2400" b="1" dirty="0" err="1" smtClean="0"/>
              <a:t>kurang</a:t>
            </a:r>
            <a:r>
              <a:rPr lang="en-US" sz="2400" b="1" dirty="0" smtClean="0"/>
              <a:t> </a:t>
            </a:r>
            <a:r>
              <a:rPr lang="en-US" sz="2400" b="1" dirty="0" err="1" smtClean="0"/>
              <a:t>bayar</a:t>
            </a:r>
            <a:r>
              <a:rPr lang="en-US" sz="2400" b="1" dirty="0" smtClean="0"/>
              <a:t>)        </a:t>
            </a:r>
            <a:r>
              <a:rPr lang="en-US" sz="2400" b="1" dirty="0" err="1" smtClean="0"/>
              <a:t>setor</a:t>
            </a:r>
            <a:r>
              <a:rPr lang="en-US" sz="2400" b="1" dirty="0" smtClean="0"/>
              <a:t> </a:t>
            </a:r>
            <a:r>
              <a:rPr lang="en-US" sz="2400" b="1" dirty="0" err="1" smtClean="0"/>
              <a:t>ke</a:t>
            </a:r>
            <a:r>
              <a:rPr lang="en-US" sz="2400" b="1" dirty="0" smtClean="0"/>
              <a:t> </a:t>
            </a:r>
            <a:r>
              <a:rPr lang="en-US" sz="2400" b="1" dirty="0" err="1" smtClean="0"/>
              <a:t>kas</a:t>
            </a:r>
            <a:r>
              <a:rPr lang="en-US" sz="2400" b="1" dirty="0" smtClean="0"/>
              <a:t> </a:t>
            </a:r>
            <a:r>
              <a:rPr lang="en-US" sz="2400" b="1" dirty="0" err="1" smtClean="0"/>
              <a:t>negara</a:t>
            </a:r>
            <a:endParaRPr lang="en-US" sz="2400" b="1" dirty="0" smtClean="0"/>
          </a:p>
          <a:p>
            <a:endParaRPr lang="en-US" sz="2400" b="1" dirty="0" smtClean="0"/>
          </a:p>
          <a:p>
            <a:r>
              <a:rPr lang="en-US" sz="2400" b="1" dirty="0" smtClean="0"/>
              <a:t>PM &gt; PK = </a:t>
            </a:r>
            <a:r>
              <a:rPr lang="en-US" sz="2400" b="1" dirty="0" err="1" smtClean="0"/>
              <a:t>Kelebihan</a:t>
            </a:r>
            <a:r>
              <a:rPr lang="en-US" sz="2400" b="1" dirty="0" smtClean="0"/>
              <a:t> </a:t>
            </a:r>
            <a:r>
              <a:rPr lang="en-US" sz="2400" b="1" dirty="0" err="1" smtClean="0"/>
              <a:t>Pajak</a:t>
            </a:r>
            <a:r>
              <a:rPr lang="en-US" sz="2400" b="1" dirty="0" smtClean="0"/>
              <a:t> (</a:t>
            </a:r>
            <a:r>
              <a:rPr lang="en-US" sz="2400" b="1" dirty="0" err="1" smtClean="0"/>
              <a:t>pajak</a:t>
            </a:r>
            <a:r>
              <a:rPr lang="en-US" sz="2400" b="1" dirty="0" smtClean="0"/>
              <a:t> </a:t>
            </a:r>
            <a:r>
              <a:rPr lang="en-US" sz="2400" b="1" dirty="0" err="1" smtClean="0"/>
              <a:t>lebih</a:t>
            </a:r>
            <a:r>
              <a:rPr lang="en-US" sz="2400" b="1" dirty="0" smtClean="0"/>
              <a:t> </a:t>
            </a:r>
            <a:r>
              <a:rPr lang="en-US" sz="2400" b="1" dirty="0" err="1" smtClean="0"/>
              <a:t>bayar</a:t>
            </a:r>
            <a:r>
              <a:rPr lang="en-US" sz="2400" b="1" dirty="0" smtClean="0"/>
              <a:t>)         </a:t>
            </a:r>
            <a:r>
              <a:rPr lang="en-US" sz="2400" b="1" dirty="0" err="1" smtClean="0"/>
              <a:t>kompensasi</a:t>
            </a:r>
            <a:r>
              <a:rPr lang="en-US" sz="2400" b="1" dirty="0" smtClean="0"/>
              <a:t> </a:t>
            </a:r>
            <a:r>
              <a:rPr lang="en-US" sz="2400" b="1" dirty="0" err="1" smtClean="0"/>
              <a:t>ke</a:t>
            </a:r>
            <a:r>
              <a:rPr lang="en-US" sz="2400" b="1" dirty="0" smtClean="0"/>
              <a:t> </a:t>
            </a:r>
          </a:p>
          <a:p>
            <a:r>
              <a:rPr lang="en-US" sz="2400" b="1" dirty="0" smtClean="0"/>
              <a:t>                                                                                              </a:t>
            </a:r>
            <a:r>
              <a:rPr lang="en-US" sz="2400" b="1" dirty="0" err="1" smtClean="0"/>
              <a:t>masa</a:t>
            </a:r>
            <a:r>
              <a:rPr lang="en-US" sz="2400" b="1" dirty="0" smtClean="0"/>
              <a:t> </a:t>
            </a:r>
            <a:r>
              <a:rPr lang="en-US" sz="2400" b="1" dirty="0" err="1" smtClean="0"/>
              <a:t>pajak</a:t>
            </a:r>
            <a:endParaRPr lang="en-US" sz="2400" b="1" dirty="0" smtClean="0"/>
          </a:p>
          <a:p>
            <a:r>
              <a:rPr lang="en-US" sz="2400" b="1" dirty="0" smtClean="0"/>
              <a:t>                                                                                              </a:t>
            </a:r>
            <a:r>
              <a:rPr lang="en-US" sz="2400" b="1" dirty="0" err="1" smtClean="0"/>
              <a:t>berikut</a:t>
            </a:r>
            <a:endParaRPr lang="en-US" sz="2400" b="1" dirty="0" smtClean="0"/>
          </a:p>
          <a:p>
            <a:r>
              <a:rPr lang="en-US" sz="2400" b="1" dirty="0" smtClean="0"/>
              <a:t>PK – PM = </a:t>
            </a:r>
            <a:r>
              <a:rPr lang="en-US" sz="2400" b="1" dirty="0" err="1" smtClean="0"/>
              <a:t>Selisih</a:t>
            </a:r>
            <a:r>
              <a:rPr lang="en-US" sz="2400" b="1" dirty="0" smtClean="0"/>
              <a:t> PPN (</a:t>
            </a:r>
            <a:r>
              <a:rPr lang="en-US" sz="2400" b="1" dirty="0" err="1" smtClean="0"/>
              <a:t>lebih</a:t>
            </a:r>
            <a:r>
              <a:rPr lang="en-US" sz="2400" b="1" dirty="0" smtClean="0"/>
              <a:t> </a:t>
            </a:r>
            <a:r>
              <a:rPr lang="en-US" sz="2400" b="1" dirty="0" err="1" smtClean="0"/>
              <a:t>bayar</a:t>
            </a:r>
            <a:r>
              <a:rPr lang="en-US" sz="2400" b="1" dirty="0" smtClean="0"/>
              <a:t> / </a:t>
            </a:r>
            <a:r>
              <a:rPr lang="en-US" sz="2400" b="1" dirty="0" err="1" smtClean="0"/>
              <a:t>kurang</a:t>
            </a:r>
            <a:r>
              <a:rPr lang="en-US" sz="2400" b="1" dirty="0" smtClean="0"/>
              <a:t> </a:t>
            </a:r>
            <a:r>
              <a:rPr lang="en-US" sz="2400" b="1" dirty="0" err="1" smtClean="0"/>
              <a:t>bayar</a:t>
            </a:r>
            <a:r>
              <a:rPr lang="en-US" sz="2400" b="1" dirty="0" smtClean="0"/>
              <a:t>)</a:t>
            </a:r>
            <a:endParaRPr lang="en-US" sz="2400" b="1" dirty="0"/>
          </a:p>
        </p:txBody>
      </p:sp>
      <p:sp>
        <p:nvSpPr>
          <p:cNvPr id="11" name="Right Arrow 10"/>
          <p:cNvSpPr/>
          <p:nvPr/>
        </p:nvSpPr>
        <p:spPr>
          <a:xfrm>
            <a:off x="5804702" y="3225004"/>
            <a:ext cx="357190" cy="142876"/>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6019016" y="4010822"/>
            <a:ext cx="357190" cy="142876"/>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34" y="510360"/>
            <a:ext cx="8262462" cy="5761869"/>
          </a:xfrm>
          <a:ln w="28575">
            <a:solidFill>
              <a:schemeClr val="tx1"/>
            </a:solidFill>
          </a:ln>
        </p:spPr>
        <p:txBody>
          <a:bodyPr>
            <a:normAutofit/>
          </a:bodyPr>
          <a:lstStyle/>
          <a:p>
            <a:pPr>
              <a:buNone/>
            </a:pPr>
            <a:r>
              <a:rPr lang="en-US" sz="2400" u="sng" dirty="0" err="1" smtClean="0"/>
              <a:t>Contoh</a:t>
            </a:r>
            <a:r>
              <a:rPr lang="en-US" sz="2400" u="sng" dirty="0" smtClean="0"/>
              <a:t> </a:t>
            </a:r>
            <a:r>
              <a:rPr lang="en-US" sz="2400" u="sng" dirty="0" err="1" smtClean="0"/>
              <a:t>perhitungan</a:t>
            </a:r>
            <a:r>
              <a:rPr lang="en-US" sz="2400" u="sng" dirty="0" smtClean="0"/>
              <a:t> </a:t>
            </a:r>
            <a:r>
              <a:rPr lang="en-US" sz="2400" u="sng" dirty="0" err="1" smtClean="0"/>
              <a:t>selisih</a:t>
            </a:r>
            <a:r>
              <a:rPr lang="en-US" sz="2400" u="sng" dirty="0" smtClean="0"/>
              <a:t> PPN </a:t>
            </a:r>
          </a:p>
          <a:p>
            <a:pPr>
              <a:buNone/>
            </a:pPr>
            <a:r>
              <a:rPr lang="en-US" sz="2400" dirty="0" smtClean="0"/>
              <a:t>1.Selama </a:t>
            </a:r>
            <a:r>
              <a:rPr lang="en-US" sz="2400" dirty="0" err="1" smtClean="0"/>
              <a:t>satu</a:t>
            </a:r>
            <a:r>
              <a:rPr lang="en-US" sz="2400" dirty="0" smtClean="0"/>
              <a:t> </a:t>
            </a:r>
            <a:r>
              <a:rPr lang="en-US" sz="2400" dirty="0" err="1" smtClean="0"/>
              <a:t>bulan</a:t>
            </a:r>
            <a:r>
              <a:rPr lang="en-US" sz="2400" dirty="0" smtClean="0"/>
              <a:t> </a:t>
            </a:r>
            <a:r>
              <a:rPr lang="en-US" sz="2400" dirty="0" err="1" smtClean="0"/>
              <a:t>masa</a:t>
            </a:r>
            <a:r>
              <a:rPr lang="en-US" sz="2400" dirty="0" smtClean="0"/>
              <a:t> </a:t>
            </a:r>
            <a:r>
              <a:rPr lang="en-US" sz="2400" dirty="0" err="1" smtClean="0"/>
              <a:t>pajak</a:t>
            </a:r>
            <a:r>
              <a:rPr lang="en-US" sz="2400" dirty="0" smtClean="0"/>
              <a:t> PT. XYZ </a:t>
            </a:r>
            <a:r>
              <a:rPr lang="en-US" sz="2400" dirty="0" err="1" smtClean="0"/>
              <a:t>melakukan</a:t>
            </a:r>
            <a:r>
              <a:rPr lang="en-US" sz="2400" dirty="0" smtClean="0"/>
              <a:t> </a:t>
            </a:r>
            <a:r>
              <a:rPr lang="en-US" sz="2400" dirty="0" err="1" smtClean="0"/>
              <a:t>kegiatan</a:t>
            </a:r>
            <a:endParaRPr lang="en-US" sz="2400" dirty="0" smtClean="0"/>
          </a:p>
          <a:p>
            <a:pPr>
              <a:buNone/>
            </a:pPr>
            <a:r>
              <a:rPr lang="en-US" sz="2400" dirty="0" smtClean="0"/>
              <a:t>    </a:t>
            </a:r>
            <a:r>
              <a:rPr lang="en-US" sz="2400" dirty="0" err="1" smtClean="0"/>
              <a:t>transaksi</a:t>
            </a:r>
            <a:r>
              <a:rPr lang="en-US" sz="2400" dirty="0" smtClean="0"/>
              <a:t> </a:t>
            </a:r>
            <a:r>
              <a:rPr lang="en-US" sz="2400" dirty="0" err="1" smtClean="0"/>
              <a:t>sebagai</a:t>
            </a:r>
            <a:r>
              <a:rPr lang="en-US" sz="2400" dirty="0" smtClean="0"/>
              <a:t> </a:t>
            </a:r>
            <a:r>
              <a:rPr lang="en-US" sz="2400" dirty="0" err="1" smtClean="0"/>
              <a:t>berikut</a:t>
            </a:r>
            <a:r>
              <a:rPr lang="en-US" sz="2400" dirty="0" smtClean="0"/>
              <a:t> :</a:t>
            </a:r>
          </a:p>
          <a:p>
            <a:pPr>
              <a:buFont typeface="Wingdings" pitchFamily="2" charset="2"/>
              <a:buChar char="§"/>
            </a:pPr>
            <a:r>
              <a:rPr lang="en-US" sz="2400" dirty="0" err="1" smtClean="0"/>
              <a:t>Membeli</a:t>
            </a:r>
            <a:r>
              <a:rPr lang="en-US" sz="2400" dirty="0" smtClean="0"/>
              <a:t> </a:t>
            </a:r>
            <a:r>
              <a:rPr lang="en-US" sz="2400" dirty="0" err="1" smtClean="0"/>
              <a:t>barang</a:t>
            </a:r>
            <a:r>
              <a:rPr lang="en-US" sz="2400" dirty="0" smtClean="0"/>
              <a:t> </a:t>
            </a:r>
            <a:r>
              <a:rPr lang="en-US" sz="2400" dirty="0" err="1" smtClean="0"/>
              <a:t>sebesar</a:t>
            </a:r>
            <a:r>
              <a:rPr lang="en-US" sz="2400" dirty="0" smtClean="0"/>
              <a:t> </a:t>
            </a:r>
            <a:r>
              <a:rPr lang="en-US" sz="2400" dirty="0" err="1" smtClean="0"/>
              <a:t>Rp</a:t>
            </a:r>
            <a:r>
              <a:rPr lang="en-US" sz="2400" dirty="0" smtClean="0"/>
              <a:t> 100.000.000</a:t>
            </a:r>
          </a:p>
          <a:p>
            <a:pPr>
              <a:buFont typeface="Wingdings" pitchFamily="2" charset="2"/>
              <a:buChar char="§"/>
            </a:pPr>
            <a:r>
              <a:rPr lang="en-US" sz="2400" dirty="0" err="1" smtClean="0"/>
              <a:t>Menjual</a:t>
            </a:r>
            <a:r>
              <a:rPr lang="en-US" sz="2400" dirty="0" smtClean="0"/>
              <a:t> </a:t>
            </a:r>
            <a:r>
              <a:rPr lang="en-US" sz="2400" dirty="0" err="1" smtClean="0"/>
              <a:t>barang</a:t>
            </a:r>
            <a:r>
              <a:rPr lang="en-US" sz="2400" dirty="0" smtClean="0"/>
              <a:t>	           </a:t>
            </a:r>
            <a:r>
              <a:rPr lang="en-US" sz="2400" dirty="0" err="1" smtClean="0"/>
              <a:t>Rp</a:t>
            </a:r>
            <a:r>
              <a:rPr lang="en-US" sz="2400" dirty="0" smtClean="0"/>
              <a:t> 120.000.000</a:t>
            </a:r>
          </a:p>
          <a:p>
            <a:pPr>
              <a:buNone/>
            </a:pPr>
            <a:endParaRPr lang="en-US" sz="2400" dirty="0" smtClean="0"/>
          </a:p>
          <a:p>
            <a:pPr>
              <a:buNone/>
            </a:pPr>
            <a:r>
              <a:rPr lang="en-US" sz="2400" b="1" dirty="0" err="1" smtClean="0"/>
              <a:t>Maka</a:t>
            </a:r>
            <a:r>
              <a:rPr lang="en-US" sz="2400" b="1" dirty="0" smtClean="0"/>
              <a:t> </a:t>
            </a:r>
            <a:r>
              <a:rPr lang="en-US" sz="2400" b="1" dirty="0" err="1" smtClean="0"/>
              <a:t>selisih</a:t>
            </a:r>
            <a:r>
              <a:rPr lang="en-US" sz="2400" b="1" dirty="0" smtClean="0"/>
              <a:t> PPN-</a:t>
            </a:r>
            <a:r>
              <a:rPr lang="en-US" sz="2400" b="1" dirty="0" err="1" smtClean="0"/>
              <a:t>nya</a:t>
            </a:r>
            <a:r>
              <a:rPr lang="en-US" sz="2400" b="1" dirty="0" smtClean="0"/>
              <a:t> </a:t>
            </a:r>
            <a:r>
              <a:rPr lang="en-US" sz="2400" b="1" dirty="0" err="1" smtClean="0"/>
              <a:t>adalah</a:t>
            </a:r>
            <a:r>
              <a:rPr lang="en-US" sz="2400" b="1" dirty="0" smtClean="0"/>
              <a:t> :</a:t>
            </a:r>
          </a:p>
          <a:p>
            <a:pPr>
              <a:buNone/>
            </a:pPr>
            <a:r>
              <a:rPr lang="en-US" sz="2400" dirty="0" err="1" smtClean="0"/>
              <a:t>Pajak</a:t>
            </a:r>
            <a:r>
              <a:rPr lang="en-US" sz="2400" dirty="0" smtClean="0"/>
              <a:t> </a:t>
            </a:r>
            <a:r>
              <a:rPr lang="en-US" sz="2400" dirty="0" err="1" smtClean="0"/>
              <a:t>Masukan</a:t>
            </a:r>
            <a:r>
              <a:rPr lang="en-US" sz="2400" dirty="0" smtClean="0"/>
              <a:t> = </a:t>
            </a:r>
            <a:r>
              <a:rPr lang="en-US" sz="2400" dirty="0" err="1" smtClean="0"/>
              <a:t>Rp</a:t>
            </a:r>
            <a:r>
              <a:rPr lang="en-US" sz="2400" dirty="0" smtClean="0"/>
              <a:t> 100.000.000 x 10 % = </a:t>
            </a:r>
            <a:r>
              <a:rPr lang="en-US" sz="2400" dirty="0" err="1" smtClean="0"/>
              <a:t>Rp</a:t>
            </a:r>
            <a:r>
              <a:rPr lang="en-US" sz="2400" dirty="0" smtClean="0"/>
              <a:t> 10.000.000</a:t>
            </a:r>
          </a:p>
          <a:p>
            <a:pPr>
              <a:buNone/>
            </a:pPr>
            <a:r>
              <a:rPr lang="en-US" sz="2400" dirty="0" err="1" smtClean="0"/>
              <a:t>Pajak</a:t>
            </a:r>
            <a:r>
              <a:rPr lang="en-US" sz="2400" dirty="0" smtClean="0"/>
              <a:t> </a:t>
            </a:r>
            <a:r>
              <a:rPr lang="en-US" sz="2400" dirty="0" err="1" smtClean="0"/>
              <a:t>Keluaran</a:t>
            </a:r>
            <a:r>
              <a:rPr lang="en-US" sz="2400" dirty="0" smtClean="0"/>
              <a:t> = </a:t>
            </a:r>
            <a:r>
              <a:rPr lang="en-US" sz="2400" dirty="0" err="1" smtClean="0"/>
              <a:t>Rp</a:t>
            </a:r>
            <a:r>
              <a:rPr lang="en-US" sz="2400" dirty="0" smtClean="0"/>
              <a:t> 120.000.000 x 10 % = </a:t>
            </a:r>
            <a:r>
              <a:rPr lang="en-US" sz="2400" dirty="0" err="1" smtClean="0"/>
              <a:t>Rp</a:t>
            </a:r>
            <a:r>
              <a:rPr lang="en-US" sz="2400" dirty="0" smtClean="0"/>
              <a:t> 12.000.000</a:t>
            </a:r>
          </a:p>
          <a:p>
            <a:pPr>
              <a:buNone/>
            </a:pPr>
            <a:r>
              <a:rPr lang="en-US" sz="2400" dirty="0" err="1" smtClean="0"/>
              <a:t>Selisih</a:t>
            </a:r>
            <a:r>
              <a:rPr lang="en-US" sz="2400" dirty="0" smtClean="0"/>
              <a:t> PPN = </a:t>
            </a:r>
            <a:r>
              <a:rPr lang="en-US" sz="2400" dirty="0" err="1" smtClean="0"/>
              <a:t>Rp</a:t>
            </a:r>
            <a:r>
              <a:rPr lang="en-US" sz="2400" dirty="0" smtClean="0"/>
              <a:t> 12.000.000 – 10.000.000 = </a:t>
            </a:r>
            <a:r>
              <a:rPr lang="en-US" sz="2400" dirty="0" err="1" smtClean="0"/>
              <a:t>Rp</a:t>
            </a:r>
            <a:r>
              <a:rPr lang="en-US" sz="2400" dirty="0" smtClean="0"/>
              <a:t> 2.000.000</a:t>
            </a:r>
          </a:p>
          <a:p>
            <a:pPr>
              <a:buNone/>
            </a:pPr>
            <a:r>
              <a:rPr lang="en-US" sz="2400" dirty="0" err="1" smtClean="0"/>
              <a:t>Maka</a:t>
            </a:r>
            <a:r>
              <a:rPr lang="en-US" sz="2400" dirty="0" smtClean="0"/>
              <a:t> </a:t>
            </a:r>
            <a:r>
              <a:rPr lang="en-US" sz="2400" dirty="0" err="1" smtClean="0"/>
              <a:t>utang</a:t>
            </a:r>
            <a:r>
              <a:rPr lang="en-US" sz="2400" dirty="0" smtClean="0"/>
              <a:t> </a:t>
            </a:r>
            <a:r>
              <a:rPr lang="en-US" sz="2400" dirty="0" err="1" smtClean="0"/>
              <a:t>pajak</a:t>
            </a:r>
            <a:r>
              <a:rPr lang="en-US" sz="2400" dirty="0" smtClean="0"/>
              <a:t> yang </a:t>
            </a:r>
            <a:r>
              <a:rPr lang="en-US" sz="2400" dirty="0" err="1" smtClean="0"/>
              <a:t>harus</a:t>
            </a:r>
            <a:r>
              <a:rPr lang="en-US" sz="2400" dirty="0" smtClean="0"/>
              <a:t> </a:t>
            </a:r>
            <a:r>
              <a:rPr lang="en-US" sz="2400" dirty="0" err="1" smtClean="0"/>
              <a:t>disetor</a:t>
            </a:r>
            <a:r>
              <a:rPr lang="en-US" sz="2400" dirty="0" smtClean="0"/>
              <a:t> </a:t>
            </a:r>
            <a:r>
              <a:rPr lang="en-US" sz="2400" dirty="0" err="1" smtClean="0"/>
              <a:t>oleh</a:t>
            </a:r>
            <a:r>
              <a:rPr lang="en-US" sz="2400" dirty="0" smtClean="0"/>
              <a:t> PT.XYZ </a:t>
            </a:r>
            <a:r>
              <a:rPr lang="en-US" sz="2400" dirty="0" err="1" smtClean="0"/>
              <a:t>ke</a:t>
            </a:r>
            <a:r>
              <a:rPr lang="en-US" sz="2400" dirty="0" smtClean="0"/>
              <a:t> </a:t>
            </a:r>
            <a:r>
              <a:rPr lang="en-US" sz="2400" dirty="0" err="1" smtClean="0"/>
              <a:t>kas</a:t>
            </a:r>
            <a:r>
              <a:rPr lang="en-US" sz="2400" dirty="0" smtClean="0"/>
              <a:t> </a:t>
            </a:r>
            <a:r>
              <a:rPr lang="en-US" sz="2400" dirty="0" err="1" smtClean="0"/>
              <a:t>negara</a:t>
            </a:r>
            <a:r>
              <a:rPr lang="en-US" sz="2400" dirty="0" smtClean="0"/>
              <a:t> </a:t>
            </a:r>
          </a:p>
          <a:p>
            <a:pPr>
              <a:buNone/>
            </a:pPr>
            <a:r>
              <a:rPr lang="en-US" sz="2400" dirty="0" err="1" smtClean="0"/>
              <a:t>adalah</a:t>
            </a:r>
            <a:r>
              <a:rPr lang="en-US" sz="2400" dirty="0" smtClean="0"/>
              <a:t> </a:t>
            </a:r>
            <a:r>
              <a:rPr lang="en-US" sz="2400" dirty="0" err="1" smtClean="0"/>
              <a:t>Rp</a:t>
            </a:r>
            <a:r>
              <a:rPr lang="en-US" sz="2400" dirty="0" smtClean="0"/>
              <a:t> 2.000.000</a:t>
            </a:r>
            <a:endParaRPr lang="en-US" sz="2400" dirty="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34" y="653236"/>
            <a:ext cx="8262462" cy="5618993"/>
          </a:xfrm>
          <a:ln w="28575">
            <a:solidFill>
              <a:schemeClr val="tx1"/>
            </a:solidFill>
          </a:ln>
        </p:spPr>
        <p:txBody>
          <a:bodyPr>
            <a:normAutofit/>
          </a:bodyPr>
          <a:lstStyle/>
          <a:p>
            <a:pPr>
              <a:buNone/>
            </a:pPr>
            <a:r>
              <a:rPr lang="en-US" sz="2400" dirty="0" smtClean="0"/>
              <a:t>2.Selama </a:t>
            </a:r>
            <a:r>
              <a:rPr lang="en-US" sz="2400" dirty="0" err="1" smtClean="0"/>
              <a:t>satu</a:t>
            </a:r>
            <a:r>
              <a:rPr lang="en-US" sz="2400" dirty="0" smtClean="0"/>
              <a:t> </a:t>
            </a:r>
            <a:r>
              <a:rPr lang="en-US" sz="2400" dirty="0" err="1" smtClean="0"/>
              <a:t>bulan</a:t>
            </a:r>
            <a:r>
              <a:rPr lang="en-US" sz="2400" dirty="0" smtClean="0"/>
              <a:t> </a:t>
            </a:r>
            <a:r>
              <a:rPr lang="en-US" sz="2400" dirty="0" err="1" smtClean="0"/>
              <a:t>masa</a:t>
            </a:r>
            <a:r>
              <a:rPr lang="en-US" sz="2400" dirty="0" smtClean="0"/>
              <a:t> </a:t>
            </a:r>
            <a:r>
              <a:rPr lang="en-US" sz="2400" dirty="0" err="1" smtClean="0"/>
              <a:t>pajak</a:t>
            </a:r>
            <a:r>
              <a:rPr lang="en-US" sz="2400" dirty="0" smtClean="0"/>
              <a:t> PT. ABC </a:t>
            </a:r>
            <a:r>
              <a:rPr lang="en-US" sz="2400" dirty="0" err="1" smtClean="0"/>
              <a:t>melakukan</a:t>
            </a:r>
            <a:r>
              <a:rPr lang="en-US" sz="2400" dirty="0" smtClean="0"/>
              <a:t> </a:t>
            </a:r>
            <a:r>
              <a:rPr lang="en-US" sz="2400" dirty="0" err="1" smtClean="0"/>
              <a:t>kegiatan</a:t>
            </a:r>
            <a:endParaRPr lang="en-US" sz="2400" dirty="0" smtClean="0"/>
          </a:p>
          <a:p>
            <a:pPr>
              <a:buNone/>
            </a:pPr>
            <a:r>
              <a:rPr lang="en-US" sz="2400" dirty="0" smtClean="0"/>
              <a:t>    </a:t>
            </a:r>
            <a:r>
              <a:rPr lang="en-US" sz="2400" dirty="0" err="1" smtClean="0"/>
              <a:t>transaksi</a:t>
            </a:r>
            <a:r>
              <a:rPr lang="en-US" sz="2400" dirty="0" smtClean="0"/>
              <a:t> </a:t>
            </a:r>
            <a:r>
              <a:rPr lang="en-US" sz="2400" dirty="0" err="1" smtClean="0"/>
              <a:t>sebagai</a:t>
            </a:r>
            <a:r>
              <a:rPr lang="en-US" sz="2400" dirty="0" smtClean="0"/>
              <a:t> </a:t>
            </a:r>
            <a:r>
              <a:rPr lang="en-US" sz="2400" dirty="0" err="1" smtClean="0"/>
              <a:t>berikut</a:t>
            </a:r>
            <a:r>
              <a:rPr lang="en-US" sz="2400" dirty="0" smtClean="0"/>
              <a:t> :</a:t>
            </a:r>
          </a:p>
          <a:p>
            <a:pPr>
              <a:buFont typeface="Wingdings" pitchFamily="2" charset="2"/>
              <a:buChar char="§"/>
            </a:pPr>
            <a:r>
              <a:rPr lang="en-US" sz="2400" dirty="0" err="1" smtClean="0"/>
              <a:t>Membeli</a:t>
            </a:r>
            <a:r>
              <a:rPr lang="en-US" sz="2400" dirty="0" smtClean="0"/>
              <a:t> </a:t>
            </a:r>
            <a:r>
              <a:rPr lang="en-US" sz="2400" dirty="0" err="1" smtClean="0"/>
              <a:t>barang</a:t>
            </a:r>
            <a:r>
              <a:rPr lang="en-US" sz="2400" dirty="0" smtClean="0"/>
              <a:t> </a:t>
            </a:r>
            <a:r>
              <a:rPr lang="en-US" sz="2400" dirty="0" err="1" smtClean="0"/>
              <a:t>sebesar</a:t>
            </a:r>
            <a:r>
              <a:rPr lang="en-US" sz="2400" dirty="0" smtClean="0"/>
              <a:t> </a:t>
            </a:r>
            <a:r>
              <a:rPr lang="en-US" sz="2400" dirty="0" err="1" smtClean="0"/>
              <a:t>Rp</a:t>
            </a:r>
            <a:r>
              <a:rPr lang="en-US" sz="2400" dirty="0" smtClean="0"/>
              <a:t> 100.000.000</a:t>
            </a:r>
          </a:p>
          <a:p>
            <a:pPr>
              <a:buFont typeface="Wingdings" pitchFamily="2" charset="2"/>
              <a:buChar char="§"/>
            </a:pPr>
            <a:r>
              <a:rPr lang="en-US" sz="2400" dirty="0" err="1" smtClean="0"/>
              <a:t>Menjual</a:t>
            </a:r>
            <a:r>
              <a:rPr lang="en-US" sz="2400" dirty="0" smtClean="0"/>
              <a:t> </a:t>
            </a:r>
            <a:r>
              <a:rPr lang="en-US" sz="2400" dirty="0" err="1" smtClean="0"/>
              <a:t>barang</a:t>
            </a:r>
            <a:r>
              <a:rPr lang="en-US" sz="2400" dirty="0" smtClean="0"/>
              <a:t>	           </a:t>
            </a:r>
            <a:r>
              <a:rPr lang="en-US" sz="2400" dirty="0" err="1" smtClean="0"/>
              <a:t>Rp</a:t>
            </a:r>
            <a:r>
              <a:rPr lang="en-US" sz="2400" dirty="0" smtClean="0"/>
              <a:t>   60.000.000</a:t>
            </a:r>
          </a:p>
          <a:p>
            <a:pPr>
              <a:buNone/>
            </a:pPr>
            <a:endParaRPr lang="en-US" sz="2400" dirty="0" smtClean="0"/>
          </a:p>
          <a:p>
            <a:pPr>
              <a:buNone/>
            </a:pPr>
            <a:r>
              <a:rPr lang="en-US" sz="2400" b="1" dirty="0" err="1" smtClean="0"/>
              <a:t>Maka</a:t>
            </a:r>
            <a:r>
              <a:rPr lang="en-US" sz="2400" b="1" dirty="0" smtClean="0"/>
              <a:t> </a:t>
            </a:r>
            <a:r>
              <a:rPr lang="en-US" sz="2400" b="1" dirty="0" err="1" smtClean="0"/>
              <a:t>selisih</a:t>
            </a:r>
            <a:r>
              <a:rPr lang="en-US" sz="2400" b="1" dirty="0" smtClean="0"/>
              <a:t> PPN-</a:t>
            </a:r>
            <a:r>
              <a:rPr lang="en-US" sz="2400" b="1" dirty="0" err="1" smtClean="0"/>
              <a:t>nya</a:t>
            </a:r>
            <a:r>
              <a:rPr lang="en-US" sz="2400" b="1" dirty="0" smtClean="0"/>
              <a:t> </a:t>
            </a:r>
            <a:r>
              <a:rPr lang="en-US" sz="2400" b="1" dirty="0" err="1" smtClean="0"/>
              <a:t>adalah</a:t>
            </a:r>
            <a:r>
              <a:rPr lang="en-US" sz="2400" b="1" dirty="0" smtClean="0"/>
              <a:t> :</a:t>
            </a:r>
          </a:p>
          <a:p>
            <a:pPr>
              <a:buNone/>
            </a:pPr>
            <a:r>
              <a:rPr lang="en-US" sz="2400" dirty="0" err="1" smtClean="0"/>
              <a:t>Pajak</a:t>
            </a:r>
            <a:r>
              <a:rPr lang="en-US" sz="2400" dirty="0" smtClean="0"/>
              <a:t> </a:t>
            </a:r>
            <a:r>
              <a:rPr lang="en-US" sz="2400" dirty="0" err="1" smtClean="0"/>
              <a:t>Masukan</a:t>
            </a:r>
            <a:r>
              <a:rPr lang="en-US" sz="2400" dirty="0" smtClean="0"/>
              <a:t> = </a:t>
            </a:r>
            <a:r>
              <a:rPr lang="en-US" sz="2400" dirty="0" err="1" smtClean="0"/>
              <a:t>Rp</a:t>
            </a:r>
            <a:r>
              <a:rPr lang="en-US" sz="2400" dirty="0" smtClean="0"/>
              <a:t> 100.000.000 x 10 % = </a:t>
            </a:r>
            <a:r>
              <a:rPr lang="en-US" sz="2400" dirty="0" err="1" smtClean="0"/>
              <a:t>Rp</a:t>
            </a:r>
            <a:r>
              <a:rPr lang="en-US" sz="2400" dirty="0" smtClean="0"/>
              <a:t> 10.000.000</a:t>
            </a:r>
          </a:p>
          <a:p>
            <a:pPr>
              <a:buNone/>
            </a:pPr>
            <a:r>
              <a:rPr lang="en-US" sz="2400" dirty="0" err="1" smtClean="0"/>
              <a:t>Pajak</a:t>
            </a:r>
            <a:r>
              <a:rPr lang="en-US" sz="2400" dirty="0" smtClean="0"/>
              <a:t> </a:t>
            </a:r>
            <a:r>
              <a:rPr lang="en-US" sz="2400" dirty="0" err="1" smtClean="0"/>
              <a:t>Keluaran</a:t>
            </a:r>
            <a:r>
              <a:rPr lang="en-US" sz="2400" dirty="0" smtClean="0"/>
              <a:t> = </a:t>
            </a:r>
            <a:r>
              <a:rPr lang="en-US" sz="2400" dirty="0" err="1" smtClean="0"/>
              <a:t>Rp</a:t>
            </a:r>
            <a:r>
              <a:rPr lang="en-US" sz="2400" dirty="0" smtClean="0"/>
              <a:t>    60.000.000 x 10 % = </a:t>
            </a:r>
            <a:r>
              <a:rPr lang="en-US" sz="2400" dirty="0" err="1" smtClean="0"/>
              <a:t>Rp</a:t>
            </a:r>
            <a:r>
              <a:rPr lang="en-US" sz="2400" dirty="0" smtClean="0"/>
              <a:t>   6.000.000</a:t>
            </a:r>
          </a:p>
          <a:p>
            <a:pPr>
              <a:buNone/>
            </a:pPr>
            <a:r>
              <a:rPr lang="en-US" sz="2400" dirty="0" err="1" smtClean="0"/>
              <a:t>Selisih</a:t>
            </a:r>
            <a:r>
              <a:rPr lang="en-US" sz="2400" dirty="0" smtClean="0"/>
              <a:t> PPN = </a:t>
            </a:r>
            <a:r>
              <a:rPr lang="en-US" sz="2400" dirty="0" err="1" smtClean="0"/>
              <a:t>Rp</a:t>
            </a:r>
            <a:r>
              <a:rPr lang="en-US" sz="2400" dirty="0" smtClean="0"/>
              <a:t> 6.000.000 – 10.000.000 = </a:t>
            </a:r>
            <a:r>
              <a:rPr lang="en-US" sz="2400" dirty="0" err="1" smtClean="0"/>
              <a:t>Rp</a:t>
            </a:r>
            <a:r>
              <a:rPr lang="en-US" sz="2400" dirty="0" smtClean="0"/>
              <a:t> (4.000.000)</a:t>
            </a:r>
          </a:p>
          <a:p>
            <a:pPr>
              <a:buNone/>
            </a:pPr>
            <a:r>
              <a:rPr lang="en-US" sz="2400" dirty="0" err="1" smtClean="0"/>
              <a:t>Maka</a:t>
            </a:r>
            <a:r>
              <a:rPr lang="en-US" sz="2400" dirty="0" smtClean="0"/>
              <a:t> </a:t>
            </a:r>
            <a:r>
              <a:rPr lang="en-US" sz="2400" dirty="0" err="1" smtClean="0"/>
              <a:t>utang</a:t>
            </a:r>
            <a:r>
              <a:rPr lang="en-US" sz="2400" dirty="0" smtClean="0"/>
              <a:t> </a:t>
            </a:r>
            <a:r>
              <a:rPr lang="en-US" sz="2400" dirty="0" err="1" smtClean="0"/>
              <a:t>pajak</a:t>
            </a:r>
            <a:r>
              <a:rPr lang="en-US" sz="2400" dirty="0" smtClean="0"/>
              <a:t> </a:t>
            </a:r>
            <a:r>
              <a:rPr lang="en-US" sz="2400" dirty="0" err="1" smtClean="0"/>
              <a:t>lebih</a:t>
            </a:r>
            <a:r>
              <a:rPr lang="en-US" sz="2400" dirty="0" smtClean="0"/>
              <a:t> </a:t>
            </a:r>
            <a:r>
              <a:rPr lang="en-US" sz="2400" dirty="0" err="1" smtClean="0"/>
              <a:t>bayar</a:t>
            </a:r>
            <a:r>
              <a:rPr lang="en-US" sz="2400" dirty="0" smtClean="0"/>
              <a:t> PT.ABC </a:t>
            </a:r>
            <a:r>
              <a:rPr lang="en-US" sz="2400" dirty="0" err="1" smtClean="0"/>
              <a:t>adalah</a:t>
            </a:r>
            <a:r>
              <a:rPr lang="en-US" sz="2400" dirty="0" smtClean="0"/>
              <a:t> </a:t>
            </a:r>
            <a:r>
              <a:rPr lang="en-US" sz="2400" dirty="0" err="1" smtClean="0"/>
              <a:t>Rp</a:t>
            </a:r>
            <a:r>
              <a:rPr lang="en-US" sz="2400" dirty="0" smtClean="0"/>
              <a:t> 4.000.000</a:t>
            </a:r>
          </a:p>
          <a:p>
            <a:pPr>
              <a:buNone/>
            </a:pPr>
            <a:r>
              <a:rPr lang="en-US" sz="2400" dirty="0" err="1" smtClean="0"/>
              <a:t>Dapat</a:t>
            </a:r>
            <a:r>
              <a:rPr lang="en-US" sz="2400" dirty="0" smtClean="0"/>
              <a:t> </a:t>
            </a:r>
            <a:r>
              <a:rPr lang="en-US" sz="2400" dirty="0" err="1" smtClean="0"/>
              <a:t>di</a:t>
            </a:r>
            <a:r>
              <a:rPr lang="en-US" sz="2400" dirty="0" smtClean="0"/>
              <a:t> </a:t>
            </a:r>
            <a:r>
              <a:rPr lang="en-US" sz="2400" dirty="0" err="1" smtClean="0"/>
              <a:t>kompensasi</a:t>
            </a:r>
            <a:r>
              <a:rPr lang="en-US" sz="2400" dirty="0" smtClean="0"/>
              <a:t> </a:t>
            </a:r>
            <a:r>
              <a:rPr lang="en-US" sz="2400" dirty="0" err="1" smtClean="0"/>
              <a:t>ke</a:t>
            </a:r>
            <a:r>
              <a:rPr lang="en-US" sz="2400" dirty="0" smtClean="0"/>
              <a:t> </a:t>
            </a:r>
            <a:r>
              <a:rPr lang="en-US" sz="2400" dirty="0" err="1" smtClean="0"/>
              <a:t>masa</a:t>
            </a:r>
            <a:r>
              <a:rPr lang="en-US" sz="2400" dirty="0" smtClean="0"/>
              <a:t> </a:t>
            </a:r>
            <a:r>
              <a:rPr lang="en-US" sz="2400" dirty="0" err="1" smtClean="0"/>
              <a:t>pajak</a:t>
            </a:r>
            <a:r>
              <a:rPr lang="en-US" sz="2400" dirty="0" smtClean="0"/>
              <a:t> </a:t>
            </a:r>
            <a:r>
              <a:rPr lang="en-US" sz="2400" dirty="0" err="1" smtClean="0"/>
              <a:t>berikutnya</a:t>
            </a:r>
            <a:r>
              <a:rPr lang="en-US" sz="2400" dirty="0" smtClean="0"/>
              <a:t>.</a:t>
            </a:r>
          </a:p>
          <a:p>
            <a:pPr>
              <a:buNone/>
            </a:pPr>
            <a:endParaRPr lang="en-US" sz="2400" dirty="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30538" y="352635"/>
            <a:ext cx="7203056" cy="586353"/>
          </a:xfrm>
          <a:ln w="28575">
            <a:solidFill>
              <a:schemeClr val="tx1"/>
            </a:solidFill>
          </a:ln>
        </p:spPr>
        <p:txBody>
          <a:bodyPr>
            <a:normAutofit/>
          </a:bodyPr>
          <a:lstStyle/>
          <a:p>
            <a:r>
              <a:rPr lang="en-US" sz="3200" b="1" dirty="0" smtClean="0"/>
              <a:t>AKUNTANSI PAJAK PERTAMBAHAN NILAI</a:t>
            </a:r>
            <a:endParaRPr lang="en-US" sz="3200" b="1" dirty="0"/>
          </a:p>
        </p:txBody>
      </p:sp>
      <p:sp>
        <p:nvSpPr>
          <p:cNvPr id="3" name="Content Placeholder 2"/>
          <p:cNvSpPr>
            <a:spLocks noGrp="1"/>
          </p:cNvSpPr>
          <p:nvPr>
            <p:ph idx="1"/>
          </p:nvPr>
        </p:nvSpPr>
        <p:spPr>
          <a:xfrm>
            <a:off x="459034" y="1081864"/>
            <a:ext cx="8262462" cy="5643602"/>
          </a:xfrm>
          <a:ln w="19050">
            <a:solidFill>
              <a:schemeClr val="tx1"/>
            </a:solidFill>
          </a:ln>
        </p:spPr>
        <p:txBody>
          <a:bodyPr>
            <a:normAutofit fontScale="92500" lnSpcReduction="10000"/>
          </a:bodyPr>
          <a:lstStyle/>
          <a:p>
            <a:pPr>
              <a:buNone/>
            </a:pPr>
            <a:r>
              <a:rPr lang="en-US" sz="2400" b="1" dirty="0" err="1" smtClean="0"/>
              <a:t>Akuntansi</a:t>
            </a:r>
            <a:r>
              <a:rPr lang="en-US" sz="2400" b="1" dirty="0" smtClean="0"/>
              <a:t> PPN </a:t>
            </a:r>
            <a:r>
              <a:rPr lang="en-US" sz="2400" b="1" dirty="0" err="1" smtClean="0"/>
              <a:t>adalah</a:t>
            </a:r>
            <a:r>
              <a:rPr lang="en-US" sz="2400" b="1" dirty="0" smtClean="0"/>
              <a:t> : </a:t>
            </a:r>
          </a:p>
          <a:p>
            <a:pPr>
              <a:buFontTx/>
              <a:buChar char="-"/>
            </a:pPr>
            <a:r>
              <a:rPr lang="en-US" sz="2400" dirty="0" err="1" smtClean="0"/>
              <a:t>Kegiatannya</a:t>
            </a:r>
            <a:r>
              <a:rPr lang="en-US" sz="2400" dirty="0" smtClean="0"/>
              <a:t>  </a:t>
            </a:r>
            <a:r>
              <a:rPr lang="en-US" sz="2400" dirty="0" err="1" smtClean="0"/>
              <a:t>memberikan</a:t>
            </a:r>
            <a:r>
              <a:rPr lang="en-US" sz="2400" dirty="0" smtClean="0"/>
              <a:t>  </a:t>
            </a:r>
            <a:r>
              <a:rPr lang="en-US" sz="2400" dirty="0" err="1" smtClean="0"/>
              <a:t>informasi</a:t>
            </a:r>
            <a:r>
              <a:rPr lang="en-US" sz="2400" dirty="0" smtClean="0"/>
              <a:t> yang </a:t>
            </a:r>
            <a:r>
              <a:rPr lang="en-US" sz="2400" dirty="0" err="1" smtClean="0"/>
              <a:t>diperlukan</a:t>
            </a:r>
            <a:r>
              <a:rPr lang="en-US" sz="2400" dirty="0" smtClean="0"/>
              <a:t> </a:t>
            </a:r>
            <a:r>
              <a:rPr lang="en-US" sz="2400" dirty="0" err="1" smtClean="0"/>
              <a:t>dalam</a:t>
            </a:r>
            <a:r>
              <a:rPr lang="en-US" sz="2400" dirty="0" smtClean="0"/>
              <a:t> </a:t>
            </a:r>
            <a:r>
              <a:rPr lang="en-US" sz="2400" dirty="0" err="1" smtClean="0"/>
              <a:t>rangka</a:t>
            </a:r>
            <a:r>
              <a:rPr lang="en-US" sz="2400" dirty="0" smtClean="0"/>
              <a:t> </a:t>
            </a:r>
          </a:p>
          <a:p>
            <a:pPr>
              <a:buNone/>
            </a:pPr>
            <a:r>
              <a:rPr lang="en-US" sz="2400" dirty="0" smtClean="0"/>
              <a:t>      </a:t>
            </a:r>
            <a:r>
              <a:rPr lang="en-US" sz="2400" dirty="0" err="1" smtClean="0"/>
              <a:t>pemenuhan</a:t>
            </a:r>
            <a:r>
              <a:rPr lang="en-US" sz="2400" dirty="0" smtClean="0"/>
              <a:t> </a:t>
            </a:r>
            <a:r>
              <a:rPr lang="en-US" sz="2400" dirty="0" err="1" smtClean="0"/>
              <a:t>kewajiban</a:t>
            </a:r>
            <a:r>
              <a:rPr lang="en-US" sz="2400" dirty="0" smtClean="0"/>
              <a:t> </a:t>
            </a:r>
            <a:r>
              <a:rPr lang="en-US" sz="2400" dirty="0" err="1" smtClean="0"/>
              <a:t>penyelenggaraan</a:t>
            </a:r>
            <a:r>
              <a:rPr lang="en-US" sz="2400" dirty="0" smtClean="0"/>
              <a:t> </a:t>
            </a:r>
            <a:r>
              <a:rPr lang="en-US" sz="2400" dirty="0" err="1" smtClean="0"/>
              <a:t>pembukuan</a:t>
            </a:r>
            <a:r>
              <a:rPr lang="en-US" sz="2400" dirty="0" smtClean="0"/>
              <a:t> </a:t>
            </a:r>
          </a:p>
          <a:p>
            <a:pPr>
              <a:buFontTx/>
              <a:buChar char="-"/>
            </a:pPr>
            <a:r>
              <a:rPr lang="en-US" sz="2400" dirty="0" err="1" smtClean="0"/>
              <a:t>memberikan</a:t>
            </a:r>
            <a:r>
              <a:rPr lang="en-US" sz="2400" dirty="0" smtClean="0"/>
              <a:t> </a:t>
            </a:r>
            <a:r>
              <a:rPr lang="en-US" sz="2400" dirty="0" err="1" smtClean="0"/>
              <a:t>informasi</a:t>
            </a:r>
            <a:r>
              <a:rPr lang="en-US" sz="2400" dirty="0" smtClean="0"/>
              <a:t> </a:t>
            </a:r>
            <a:r>
              <a:rPr lang="en-US" sz="2400" dirty="0" err="1" smtClean="0"/>
              <a:t>bagi</a:t>
            </a:r>
            <a:r>
              <a:rPr lang="en-US" sz="2400" dirty="0" smtClean="0"/>
              <a:t> </a:t>
            </a:r>
            <a:r>
              <a:rPr lang="en-US" sz="2400" dirty="0" err="1" smtClean="0"/>
              <a:t>perusahaan</a:t>
            </a:r>
            <a:r>
              <a:rPr lang="en-US" sz="2400" dirty="0" smtClean="0"/>
              <a:t> </a:t>
            </a:r>
            <a:r>
              <a:rPr lang="en-US" sz="2400" dirty="0" err="1" smtClean="0"/>
              <a:t>untuk</a:t>
            </a:r>
            <a:r>
              <a:rPr lang="en-US" sz="2400" dirty="0" smtClean="0"/>
              <a:t> </a:t>
            </a:r>
            <a:r>
              <a:rPr lang="en-US" sz="2400" dirty="0" err="1" smtClean="0"/>
              <a:t>dapat</a:t>
            </a:r>
            <a:r>
              <a:rPr lang="en-US" sz="2400" dirty="0" smtClean="0"/>
              <a:t> </a:t>
            </a:r>
            <a:r>
              <a:rPr lang="en-US" sz="2400" dirty="0" err="1" smtClean="0"/>
              <a:t>menghitung</a:t>
            </a:r>
            <a:r>
              <a:rPr lang="en-US" sz="2400" dirty="0" smtClean="0"/>
              <a:t>, </a:t>
            </a:r>
          </a:p>
          <a:p>
            <a:pPr>
              <a:buNone/>
            </a:pPr>
            <a:r>
              <a:rPr lang="en-US" sz="2400" dirty="0" smtClean="0"/>
              <a:t>      </a:t>
            </a:r>
            <a:r>
              <a:rPr lang="en-US" sz="2400" dirty="0" err="1" smtClean="0"/>
              <a:t>membayar</a:t>
            </a:r>
            <a:r>
              <a:rPr lang="en-US" sz="2400" dirty="0" smtClean="0"/>
              <a:t>, </a:t>
            </a:r>
            <a:r>
              <a:rPr lang="en-US" sz="2400" dirty="0" err="1" smtClean="0"/>
              <a:t>dan</a:t>
            </a:r>
            <a:r>
              <a:rPr lang="en-US" sz="2400" dirty="0" smtClean="0"/>
              <a:t> </a:t>
            </a:r>
            <a:r>
              <a:rPr lang="en-US" sz="2400" dirty="0" err="1" smtClean="0"/>
              <a:t>melaporkan</a:t>
            </a:r>
            <a:r>
              <a:rPr lang="en-US" sz="2400" dirty="0" smtClean="0"/>
              <a:t> PPN yang </a:t>
            </a:r>
            <a:r>
              <a:rPr lang="en-US" sz="2400" dirty="0" err="1" smtClean="0"/>
              <a:t>terutang</a:t>
            </a:r>
            <a:r>
              <a:rPr lang="en-US" sz="2400" dirty="0" smtClean="0"/>
              <a:t>.</a:t>
            </a:r>
          </a:p>
          <a:p>
            <a:pPr>
              <a:buNone/>
            </a:pPr>
            <a:r>
              <a:rPr lang="en-US" sz="2400" dirty="0" err="1" smtClean="0"/>
              <a:t>Transaksi-transaksi</a:t>
            </a:r>
            <a:r>
              <a:rPr lang="en-US" sz="2400" dirty="0" smtClean="0"/>
              <a:t> yang </a:t>
            </a:r>
            <a:r>
              <a:rPr lang="en-US" sz="2400" dirty="0" err="1" smtClean="0"/>
              <a:t>terutang</a:t>
            </a:r>
            <a:r>
              <a:rPr lang="en-US" sz="2400" dirty="0" smtClean="0"/>
              <a:t> PPN </a:t>
            </a:r>
            <a:r>
              <a:rPr lang="en-US" sz="2400" dirty="0" err="1" smtClean="0"/>
              <a:t>adalah</a:t>
            </a:r>
            <a:r>
              <a:rPr lang="en-US" sz="2400" dirty="0" smtClean="0"/>
              <a:t> </a:t>
            </a:r>
            <a:r>
              <a:rPr lang="en-US" sz="2400" dirty="0" err="1" smtClean="0"/>
              <a:t>sebagai</a:t>
            </a:r>
            <a:r>
              <a:rPr lang="en-US" sz="2400" dirty="0" smtClean="0"/>
              <a:t> </a:t>
            </a:r>
            <a:r>
              <a:rPr lang="en-US" sz="2400" dirty="0" err="1" smtClean="0"/>
              <a:t>berikut</a:t>
            </a:r>
            <a:r>
              <a:rPr lang="en-US" sz="2400" dirty="0" smtClean="0"/>
              <a:t> :</a:t>
            </a:r>
          </a:p>
          <a:p>
            <a:pPr marL="457200" indent="-457200">
              <a:buAutoNum type="arabicPeriod"/>
            </a:pPr>
            <a:r>
              <a:rPr lang="en-US" sz="2400" b="1" dirty="0" err="1" smtClean="0"/>
              <a:t>Pembelian</a:t>
            </a:r>
            <a:r>
              <a:rPr lang="en-US" sz="2400" b="1" dirty="0" smtClean="0"/>
              <a:t> </a:t>
            </a:r>
          </a:p>
          <a:p>
            <a:pPr marL="457200" indent="-457200">
              <a:buNone/>
            </a:pPr>
            <a:r>
              <a:rPr lang="en-US" sz="2400" b="1" dirty="0" smtClean="0"/>
              <a:t>	</a:t>
            </a:r>
            <a:r>
              <a:rPr lang="en-US" sz="2400" dirty="0" err="1" smtClean="0"/>
              <a:t>a.Pembelian</a:t>
            </a:r>
            <a:r>
              <a:rPr lang="en-US" sz="2400" dirty="0" smtClean="0"/>
              <a:t> </a:t>
            </a:r>
            <a:r>
              <a:rPr lang="en-US" sz="2400" dirty="0" err="1" smtClean="0"/>
              <a:t>untuk</a:t>
            </a:r>
            <a:r>
              <a:rPr lang="en-US" sz="2400" dirty="0" smtClean="0"/>
              <a:t> </a:t>
            </a:r>
            <a:r>
              <a:rPr lang="en-US" sz="2400" dirty="0" err="1" smtClean="0"/>
              <a:t>barang-barang</a:t>
            </a:r>
            <a:r>
              <a:rPr lang="en-US" sz="2400" dirty="0" smtClean="0"/>
              <a:t> yang </a:t>
            </a:r>
            <a:r>
              <a:rPr lang="en-US" sz="2400" dirty="0" err="1" smtClean="0"/>
              <a:t>dapat</a:t>
            </a:r>
            <a:r>
              <a:rPr lang="en-US" sz="2400" dirty="0" smtClean="0"/>
              <a:t> </a:t>
            </a:r>
            <a:r>
              <a:rPr lang="en-US" sz="2400" dirty="0" err="1" smtClean="0"/>
              <a:t>dikreditkan</a:t>
            </a:r>
            <a:r>
              <a:rPr lang="en-US" sz="2400" dirty="0" smtClean="0"/>
              <a:t> PPN-</a:t>
            </a:r>
            <a:r>
              <a:rPr lang="en-US" sz="2400" dirty="0" err="1" smtClean="0"/>
              <a:t>nya</a:t>
            </a:r>
            <a:r>
              <a:rPr lang="en-US" sz="2400" dirty="0" smtClean="0"/>
              <a:t>, </a:t>
            </a:r>
          </a:p>
          <a:p>
            <a:pPr marL="457200" indent="-457200">
              <a:buNone/>
            </a:pPr>
            <a:r>
              <a:rPr lang="en-US" sz="2400" dirty="0" smtClean="0"/>
              <a:t>           </a:t>
            </a:r>
            <a:r>
              <a:rPr lang="en-US" sz="2400" dirty="0" err="1" smtClean="0"/>
              <a:t>yaitu</a:t>
            </a:r>
            <a:r>
              <a:rPr lang="en-US" sz="2400" dirty="0" smtClean="0"/>
              <a:t> </a:t>
            </a:r>
            <a:r>
              <a:rPr lang="en-US" sz="2400" dirty="0" err="1" smtClean="0"/>
              <a:t>barang</a:t>
            </a:r>
            <a:r>
              <a:rPr lang="en-US" sz="2400" dirty="0" smtClean="0"/>
              <a:t> </a:t>
            </a:r>
            <a:r>
              <a:rPr lang="en-US" sz="2400" dirty="0" err="1" smtClean="0"/>
              <a:t>dan</a:t>
            </a:r>
            <a:r>
              <a:rPr lang="en-US" sz="2400" dirty="0" smtClean="0"/>
              <a:t> </a:t>
            </a:r>
            <a:r>
              <a:rPr lang="en-US" sz="2400" dirty="0" err="1" smtClean="0"/>
              <a:t>barang</a:t>
            </a:r>
            <a:r>
              <a:rPr lang="en-US" sz="2400" dirty="0" smtClean="0"/>
              <a:t> modal yang </a:t>
            </a:r>
            <a:r>
              <a:rPr lang="en-US" sz="2400" dirty="0" err="1" smtClean="0"/>
              <a:t>ada</a:t>
            </a:r>
            <a:r>
              <a:rPr lang="en-US" sz="2400" dirty="0" smtClean="0"/>
              <a:t> </a:t>
            </a:r>
            <a:r>
              <a:rPr lang="en-US" sz="2400" dirty="0" err="1" smtClean="0"/>
              <a:t>hubungan</a:t>
            </a:r>
            <a:r>
              <a:rPr lang="en-US" sz="2400" dirty="0" smtClean="0"/>
              <a:t> </a:t>
            </a:r>
            <a:r>
              <a:rPr lang="en-US" sz="2400" dirty="0" err="1" smtClean="0"/>
              <a:t>langsung</a:t>
            </a:r>
            <a:r>
              <a:rPr lang="en-US" sz="2400" dirty="0" smtClean="0"/>
              <a:t> </a:t>
            </a:r>
          </a:p>
          <a:p>
            <a:pPr marL="457200" indent="-457200">
              <a:buNone/>
            </a:pPr>
            <a:r>
              <a:rPr lang="en-US" sz="2400" dirty="0" smtClean="0"/>
              <a:t>           </a:t>
            </a:r>
            <a:r>
              <a:rPr lang="en-US" sz="2400" dirty="0" err="1" smtClean="0"/>
              <a:t>dengan</a:t>
            </a:r>
            <a:r>
              <a:rPr lang="en-US" sz="2400" dirty="0" smtClean="0"/>
              <a:t> </a:t>
            </a:r>
            <a:r>
              <a:rPr lang="en-US" sz="2400" dirty="0" err="1" smtClean="0"/>
              <a:t>kegiatan</a:t>
            </a:r>
            <a:r>
              <a:rPr lang="en-US" sz="2400" dirty="0" smtClean="0"/>
              <a:t> </a:t>
            </a:r>
            <a:r>
              <a:rPr lang="en-US" sz="2400" dirty="0" err="1" smtClean="0"/>
              <a:t>usaha</a:t>
            </a:r>
            <a:r>
              <a:rPr lang="en-US" sz="2400" dirty="0" smtClean="0"/>
              <a:t> </a:t>
            </a:r>
          </a:p>
          <a:p>
            <a:pPr marL="457200" indent="-457200">
              <a:buNone/>
            </a:pPr>
            <a:r>
              <a:rPr lang="en-US" sz="2400" dirty="0" smtClean="0"/>
              <a:t>	</a:t>
            </a:r>
            <a:r>
              <a:rPr lang="en-US" sz="2400" dirty="0" err="1" smtClean="0"/>
              <a:t>b.Pembelian</a:t>
            </a:r>
            <a:r>
              <a:rPr lang="en-US" sz="2400" dirty="0" smtClean="0"/>
              <a:t> </a:t>
            </a:r>
            <a:r>
              <a:rPr lang="en-US" sz="2400" dirty="0" err="1" smtClean="0"/>
              <a:t>untuk</a:t>
            </a:r>
            <a:r>
              <a:rPr lang="en-US" sz="2400" dirty="0" smtClean="0"/>
              <a:t> </a:t>
            </a:r>
            <a:r>
              <a:rPr lang="en-US" sz="2400" dirty="0" err="1" smtClean="0"/>
              <a:t>barang-barang</a:t>
            </a:r>
            <a:r>
              <a:rPr lang="en-US" sz="2400" dirty="0" smtClean="0"/>
              <a:t> yang </a:t>
            </a:r>
            <a:r>
              <a:rPr lang="en-US" sz="2400" dirty="0" err="1" smtClean="0"/>
              <a:t>tidak</a:t>
            </a:r>
            <a:r>
              <a:rPr lang="en-US" sz="2400" dirty="0" smtClean="0"/>
              <a:t> </a:t>
            </a:r>
            <a:r>
              <a:rPr lang="en-US" sz="2400" dirty="0" err="1" smtClean="0"/>
              <a:t>dapat</a:t>
            </a:r>
            <a:r>
              <a:rPr lang="en-US" sz="2400" dirty="0" smtClean="0"/>
              <a:t> </a:t>
            </a:r>
            <a:r>
              <a:rPr lang="en-US" sz="2400" dirty="0" err="1" smtClean="0"/>
              <a:t>dikreditkan</a:t>
            </a:r>
            <a:r>
              <a:rPr lang="en-US" sz="2400" dirty="0" smtClean="0"/>
              <a:t> </a:t>
            </a:r>
          </a:p>
          <a:p>
            <a:pPr marL="457200" indent="-457200">
              <a:buNone/>
            </a:pPr>
            <a:r>
              <a:rPr lang="en-US" sz="2400" dirty="0" smtClean="0"/>
              <a:t>           PPN-</a:t>
            </a:r>
            <a:r>
              <a:rPr lang="en-US" sz="2400" dirty="0" err="1" smtClean="0"/>
              <a:t>nya</a:t>
            </a:r>
            <a:r>
              <a:rPr lang="en-US" sz="2400" dirty="0" smtClean="0"/>
              <a:t>.</a:t>
            </a:r>
          </a:p>
          <a:p>
            <a:pPr marL="457200" indent="-457200">
              <a:buNone/>
            </a:pPr>
            <a:r>
              <a:rPr lang="en-US" sz="2400" dirty="0" smtClean="0"/>
              <a:t>	</a:t>
            </a:r>
            <a:r>
              <a:rPr lang="en-US" sz="2400" dirty="0" err="1" smtClean="0"/>
              <a:t>c.Pembelian</a:t>
            </a:r>
            <a:r>
              <a:rPr lang="en-US" sz="2400" dirty="0" smtClean="0"/>
              <a:t> yang </a:t>
            </a:r>
            <a:r>
              <a:rPr lang="en-US" sz="2400" dirty="0" err="1" smtClean="0"/>
              <a:t>mendapatkan</a:t>
            </a:r>
            <a:r>
              <a:rPr lang="en-US" sz="2400" dirty="0" smtClean="0"/>
              <a:t> </a:t>
            </a:r>
            <a:r>
              <a:rPr lang="en-US" sz="2400" dirty="0" err="1" smtClean="0"/>
              <a:t>potongan</a:t>
            </a:r>
            <a:r>
              <a:rPr lang="en-US" sz="2400" dirty="0" smtClean="0"/>
              <a:t>  </a:t>
            </a:r>
            <a:r>
              <a:rPr lang="en-US" sz="2400" dirty="0" err="1" smtClean="0"/>
              <a:t>harga</a:t>
            </a:r>
            <a:r>
              <a:rPr lang="en-US" sz="2400" dirty="0" smtClean="0"/>
              <a:t> </a:t>
            </a:r>
          </a:p>
          <a:p>
            <a:pPr marL="457200" indent="-457200">
              <a:buNone/>
            </a:pPr>
            <a:r>
              <a:rPr lang="en-US" sz="2400" dirty="0" smtClean="0"/>
              <a:t>	</a:t>
            </a:r>
            <a:r>
              <a:rPr lang="en-US" sz="2400" dirty="0" err="1" smtClean="0"/>
              <a:t>d.Jika</a:t>
            </a:r>
            <a:r>
              <a:rPr lang="en-US" sz="2400" dirty="0" smtClean="0"/>
              <a:t> </a:t>
            </a:r>
            <a:r>
              <a:rPr lang="en-US" sz="2400" dirty="0" err="1" smtClean="0"/>
              <a:t>terjadi</a:t>
            </a:r>
            <a:r>
              <a:rPr lang="en-US" sz="2400" dirty="0" smtClean="0"/>
              <a:t> </a:t>
            </a:r>
            <a:r>
              <a:rPr lang="en-US" sz="2400" dirty="0" err="1" smtClean="0"/>
              <a:t>retur</a:t>
            </a:r>
            <a:r>
              <a:rPr lang="en-US" sz="2400" dirty="0" smtClean="0"/>
              <a:t> </a:t>
            </a:r>
            <a:r>
              <a:rPr lang="en-US" sz="2400" dirty="0" err="1" smtClean="0"/>
              <a:t>pembelian</a:t>
            </a:r>
            <a:r>
              <a:rPr lang="en-US" sz="2400" dirty="0" smtClean="0"/>
              <a:t> </a:t>
            </a:r>
          </a:p>
          <a:p>
            <a:pPr marL="457200" indent="-457200">
              <a:buAutoNum type="alphaLcPeriod"/>
            </a:pPr>
            <a:endParaRPr lang="en-US" sz="2400" dirty="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0"/>
            <a:ext cx="9180512" cy="7021513"/>
          </a:xfrm>
          <a:ln w="12700">
            <a:solidFill>
              <a:schemeClr val="tx1"/>
            </a:solidFill>
          </a:ln>
        </p:spPr>
        <p:txBody>
          <a:bodyPr>
            <a:normAutofit/>
          </a:bodyPr>
          <a:lstStyle/>
          <a:p>
            <a:pPr>
              <a:buNone/>
            </a:pPr>
            <a:r>
              <a:rPr lang="en-US" sz="2400" b="1" u="sng" dirty="0" smtClean="0">
                <a:solidFill>
                  <a:srgbClr val="FF0000"/>
                </a:solidFill>
              </a:rPr>
              <a:t>A. </a:t>
            </a:r>
            <a:r>
              <a:rPr lang="en-US" sz="2400" b="1" u="sng" dirty="0" err="1" smtClean="0">
                <a:solidFill>
                  <a:srgbClr val="FF0000"/>
                </a:solidFill>
              </a:rPr>
              <a:t>Pembelian</a:t>
            </a:r>
            <a:r>
              <a:rPr lang="en-US" sz="2400" b="1" u="sng" dirty="0" smtClean="0">
                <a:solidFill>
                  <a:srgbClr val="FF0000"/>
                </a:solidFill>
              </a:rPr>
              <a:t> </a:t>
            </a:r>
            <a:r>
              <a:rPr lang="en-US" sz="2400" b="1" u="sng" dirty="0" err="1" smtClean="0">
                <a:solidFill>
                  <a:srgbClr val="FF0000"/>
                </a:solidFill>
              </a:rPr>
              <a:t>barang</a:t>
            </a:r>
            <a:r>
              <a:rPr lang="en-US" sz="2400" b="1" u="sng" dirty="0" smtClean="0">
                <a:solidFill>
                  <a:srgbClr val="FF0000"/>
                </a:solidFill>
              </a:rPr>
              <a:t> yang </a:t>
            </a:r>
            <a:r>
              <a:rPr lang="en-US" sz="2400" b="1" u="sng" dirty="0" err="1" smtClean="0">
                <a:solidFill>
                  <a:srgbClr val="FF0000"/>
                </a:solidFill>
              </a:rPr>
              <a:t>dapat</a:t>
            </a:r>
            <a:r>
              <a:rPr lang="en-US" sz="2400" b="1" u="sng" dirty="0" smtClean="0">
                <a:solidFill>
                  <a:srgbClr val="FF0000"/>
                </a:solidFill>
              </a:rPr>
              <a:t> </a:t>
            </a:r>
            <a:r>
              <a:rPr lang="en-US" sz="2400" b="1" u="sng" dirty="0" err="1" smtClean="0">
                <a:solidFill>
                  <a:srgbClr val="FF0000"/>
                </a:solidFill>
              </a:rPr>
              <a:t>dikreditkan</a:t>
            </a:r>
            <a:r>
              <a:rPr lang="en-US" sz="2400" b="1" u="sng" dirty="0" smtClean="0">
                <a:solidFill>
                  <a:srgbClr val="FF0000"/>
                </a:solidFill>
              </a:rPr>
              <a:t> PPN-</a:t>
            </a:r>
            <a:r>
              <a:rPr lang="en-US" sz="2400" b="1" u="sng" dirty="0" err="1" smtClean="0">
                <a:solidFill>
                  <a:srgbClr val="FF0000"/>
                </a:solidFill>
              </a:rPr>
              <a:t>nya</a:t>
            </a:r>
            <a:r>
              <a:rPr lang="en-US" sz="2400" b="1" u="sng" dirty="0" smtClean="0">
                <a:solidFill>
                  <a:srgbClr val="FF0000"/>
                </a:solidFill>
              </a:rPr>
              <a:t> </a:t>
            </a:r>
          </a:p>
          <a:p>
            <a:pPr>
              <a:buNone/>
            </a:pPr>
            <a:r>
              <a:rPr lang="en-US" sz="2400" dirty="0" err="1" smtClean="0"/>
              <a:t>Contoh</a:t>
            </a:r>
            <a:r>
              <a:rPr lang="en-US" sz="2400" dirty="0" smtClean="0"/>
              <a:t> :</a:t>
            </a:r>
          </a:p>
          <a:p>
            <a:pPr>
              <a:buNone/>
            </a:pPr>
            <a:r>
              <a:rPr lang="en-US" sz="2400" dirty="0" smtClean="0"/>
              <a:t>1/8.2008 PT.A </a:t>
            </a:r>
            <a:r>
              <a:rPr lang="en-US" sz="2400" dirty="0" err="1" smtClean="0"/>
              <a:t>membeli</a:t>
            </a:r>
            <a:r>
              <a:rPr lang="en-US" sz="2400" dirty="0" smtClean="0"/>
              <a:t> </a:t>
            </a:r>
            <a:r>
              <a:rPr lang="en-US" sz="2400" dirty="0" err="1" smtClean="0"/>
              <a:t>tunai</a:t>
            </a:r>
            <a:r>
              <a:rPr lang="en-US" sz="2400" dirty="0" smtClean="0"/>
              <a:t> </a:t>
            </a:r>
            <a:r>
              <a:rPr lang="en-US" sz="2400" dirty="0" err="1" smtClean="0"/>
              <a:t>barang</a:t>
            </a:r>
            <a:r>
              <a:rPr lang="en-US" sz="2400" dirty="0" smtClean="0"/>
              <a:t> </a:t>
            </a:r>
            <a:r>
              <a:rPr lang="en-US" sz="2400" dirty="0" err="1" smtClean="0"/>
              <a:t>dagangan</a:t>
            </a:r>
            <a:r>
              <a:rPr lang="en-US" sz="2400" dirty="0" smtClean="0"/>
              <a:t> </a:t>
            </a:r>
            <a:r>
              <a:rPr lang="en-US" sz="2400" dirty="0" err="1" smtClean="0"/>
              <a:t>seharga</a:t>
            </a:r>
            <a:r>
              <a:rPr lang="en-US" sz="2400" dirty="0" smtClean="0"/>
              <a:t> 50.000.000 </a:t>
            </a:r>
          </a:p>
          <a:p>
            <a:pPr>
              <a:buNone/>
            </a:pPr>
            <a:r>
              <a:rPr lang="en-US" sz="2400" dirty="0" smtClean="0"/>
              <a:t> PPN 10%. </a:t>
            </a:r>
          </a:p>
          <a:p>
            <a:pPr>
              <a:buNone/>
            </a:pPr>
            <a:r>
              <a:rPr lang="en-US" sz="2400" b="1" u="sng" dirty="0" err="1" smtClean="0">
                <a:solidFill>
                  <a:srgbClr val="FF0000"/>
                </a:solidFill>
              </a:rPr>
              <a:t>Jurnalnya</a:t>
            </a:r>
            <a:r>
              <a:rPr lang="en-US" sz="2400" b="1" u="sng" dirty="0" smtClean="0">
                <a:solidFill>
                  <a:srgbClr val="FF0000"/>
                </a:solidFill>
              </a:rPr>
              <a:t> :</a:t>
            </a:r>
          </a:p>
          <a:p>
            <a:pPr>
              <a:buNone/>
            </a:pPr>
            <a:r>
              <a:rPr lang="en-US" sz="2400" b="1" u="sng" dirty="0" err="1" smtClean="0"/>
              <a:t>Sistem</a:t>
            </a:r>
            <a:r>
              <a:rPr lang="en-US" sz="2400" b="1" u="sng" dirty="0" smtClean="0"/>
              <a:t> </a:t>
            </a:r>
            <a:r>
              <a:rPr lang="en-US" sz="2400" b="1" u="sng" dirty="0" err="1" smtClean="0"/>
              <a:t>Periodik</a:t>
            </a:r>
            <a:r>
              <a:rPr lang="en-US" sz="2400" b="1" u="sng" dirty="0" smtClean="0"/>
              <a:t> </a:t>
            </a:r>
          </a:p>
          <a:p>
            <a:pPr>
              <a:buNone/>
            </a:pPr>
            <a:r>
              <a:rPr lang="en-US" sz="2400" dirty="0" err="1" smtClean="0"/>
              <a:t>Pembelian</a:t>
            </a:r>
            <a:r>
              <a:rPr lang="en-US" sz="2400" dirty="0" smtClean="0"/>
              <a:t> 		</a:t>
            </a:r>
            <a:r>
              <a:rPr lang="en-US" sz="2400" dirty="0" err="1" smtClean="0"/>
              <a:t>Rp</a:t>
            </a:r>
            <a:r>
              <a:rPr lang="en-US" sz="2400" dirty="0" smtClean="0"/>
              <a:t>. 50.000.000</a:t>
            </a:r>
          </a:p>
          <a:p>
            <a:pPr>
              <a:buNone/>
            </a:pPr>
            <a:r>
              <a:rPr lang="en-US" sz="2400" dirty="0" smtClean="0"/>
              <a:t>PPN </a:t>
            </a:r>
            <a:r>
              <a:rPr lang="en-US" sz="2400" dirty="0" err="1" smtClean="0"/>
              <a:t>Masukan</a:t>
            </a:r>
            <a:r>
              <a:rPr lang="en-US" sz="2400" dirty="0" smtClean="0"/>
              <a:t> 		</a:t>
            </a:r>
            <a:r>
              <a:rPr lang="en-US" sz="2400" dirty="0" err="1" smtClean="0"/>
              <a:t>Rp</a:t>
            </a:r>
            <a:r>
              <a:rPr lang="en-US" sz="2400" dirty="0" smtClean="0"/>
              <a:t>.   5.000.000</a:t>
            </a:r>
          </a:p>
          <a:p>
            <a:pPr>
              <a:buNone/>
            </a:pPr>
            <a:r>
              <a:rPr lang="en-US" sz="2400" dirty="0" smtClean="0"/>
              <a:t>          </a:t>
            </a:r>
            <a:r>
              <a:rPr lang="en-US" sz="2400" dirty="0" err="1" smtClean="0"/>
              <a:t>Kas</a:t>
            </a:r>
            <a:r>
              <a:rPr lang="en-US" sz="2400" dirty="0" smtClean="0"/>
              <a:t> 			</a:t>
            </a:r>
            <a:r>
              <a:rPr lang="en-US" sz="2400" dirty="0" err="1" smtClean="0"/>
              <a:t>Rp</a:t>
            </a:r>
            <a:r>
              <a:rPr lang="en-US" sz="2400" dirty="0" smtClean="0"/>
              <a:t>. 55.000.000</a:t>
            </a:r>
          </a:p>
          <a:p>
            <a:pPr>
              <a:buNone/>
            </a:pPr>
            <a:r>
              <a:rPr lang="en-US" sz="2400" b="1" u="sng" dirty="0" err="1" smtClean="0"/>
              <a:t>Sistem</a:t>
            </a:r>
            <a:r>
              <a:rPr lang="en-US" sz="2400" b="1" u="sng" dirty="0" smtClean="0"/>
              <a:t> </a:t>
            </a:r>
            <a:r>
              <a:rPr lang="en-US" sz="2400" b="1" u="sng" dirty="0" err="1" smtClean="0"/>
              <a:t>perpektual</a:t>
            </a:r>
            <a:r>
              <a:rPr lang="en-US" sz="2400" b="1" u="sng" dirty="0" smtClean="0"/>
              <a:t> </a:t>
            </a:r>
          </a:p>
          <a:p>
            <a:pPr>
              <a:buNone/>
            </a:pPr>
            <a:r>
              <a:rPr lang="en-US" sz="2400" dirty="0" err="1" smtClean="0"/>
              <a:t>Persediaan</a:t>
            </a:r>
            <a:r>
              <a:rPr lang="en-US" sz="2400" dirty="0" smtClean="0"/>
              <a:t> BD 	</a:t>
            </a:r>
            <a:r>
              <a:rPr lang="en-US" sz="2400" dirty="0" err="1" smtClean="0"/>
              <a:t>Rp</a:t>
            </a:r>
            <a:r>
              <a:rPr lang="en-US" sz="2400" dirty="0" smtClean="0"/>
              <a:t>. 50.000.000</a:t>
            </a:r>
          </a:p>
          <a:p>
            <a:pPr>
              <a:buNone/>
            </a:pPr>
            <a:r>
              <a:rPr lang="en-US" sz="2400" dirty="0" smtClean="0"/>
              <a:t>PPN </a:t>
            </a:r>
            <a:r>
              <a:rPr lang="en-US" sz="2400" dirty="0" err="1" smtClean="0"/>
              <a:t>Masukan</a:t>
            </a:r>
            <a:r>
              <a:rPr lang="en-US" sz="2400" dirty="0" smtClean="0"/>
              <a:t> 		</a:t>
            </a:r>
            <a:r>
              <a:rPr lang="en-US" sz="2400" dirty="0" err="1" smtClean="0"/>
              <a:t>Rp</a:t>
            </a:r>
            <a:r>
              <a:rPr lang="en-US" sz="2400" dirty="0" smtClean="0"/>
              <a:t>.   5.000.000</a:t>
            </a:r>
          </a:p>
          <a:p>
            <a:pPr>
              <a:buNone/>
            </a:pPr>
            <a:r>
              <a:rPr lang="en-US" sz="2400" dirty="0" smtClean="0"/>
              <a:t>          	</a:t>
            </a:r>
            <a:r>
              <a:rPr lang="en-US" sz="2400" dirty="0" err="1" smtClean="0"/>
              <a:t>Kas</a:t>
            </a:r>
            <a:r>
              <a:rPr lang="en-US" sz="2400" dirty="0" smtClean="0"/>
              <a:t> 			</a:t>
            </a:r>
            <a:r>
              <a:rPr lang="en-US" sz="2400" dirty="0" err="1" smtClean="0"/>
              <a:t>Rp</a:t>
            </a:r>
            <a:r>
              <a:rPr lang="en-US" sz="2400" dirty="0" smtClean="0"/>
              <a:t>. 55.000.000</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34" y="367484"/>
            <a:ext cx="8262462" cy="5904745"/>
          </a:xfrm>
          <a:ln w="12700">
            <a:solidFill>
              <a:schemeClr val="tx1"/>
            </a:solidFill>
          </a:ln>
        </p:spPr>
        <p:txBody>
          <a:bodyPr>
            <a:normAutofit/>
          </a:bodyPr>
          <a:lstStyle/>
          <a:p>
            <a:pPr>
              <a:buNone/>
            </a:pPr>
            <a:r>
              <a:rPr lang="en-US" sz="2400" dirty="0" smtClean="0"/>
              <a:t>1/8.2008 PT.A </a:t>
            </a:r>
            <a:r>
              <a:rPr lang="en-US" sz="2400" dirty="0" err="1" smtClean="0"/>
              <a:t>membeli</a:t>
            </a:r>
            <a:r>
              <a:rPr lang="en-US" sz="2400" dirty="0" smtClean="0"/>
              <a:t> </a:t>
            </a:r>
            <a:r>
              <a:rPr lang="en-US" sz="2400" dirty="0" err="1" smtClean="0"/>
              <a:t>kredit</a:t>
            </a:r>
            <a:r>
              <a:rPr lang="en-US" sz="2400" dirty="0" smtClean="0"/>
              <a:t> </a:t>
            </a:r>
            <a:r>
              <a:rPr lang="en-US" sz="2400" dirty="0" err="1" smtClean="0"/>
              <a:t>barang</a:t>
            </a:r>
            <a:r>
              <a:rPr lang="en-US" sz="2400" dirty="0" smtClean="0"/>
              <a:t> </a:t>
            </a:r>
            <a:r>
              <a:rPr lang="en-US" sz="2400" dirty="0" err="1" smtClean="0"/>
              <a:t>dagangan</a:t>
            </a:r>
            <a:r>
              <a:rPr lang="en-US" sz="2400" dirty="0" smtClean="0"/>
              <a:t> </a:t>
            </a:r>
            <a:r>
              <a:rPr lang="en-US" sz="2400" dirty="0" err="1" smtClean="0"/>
              <a:t>seharga</a:t>
            </a:r>
            <a:endParaRPr lang="en-US" sz="2400" dirty="0" smtClean="0"/>
          </a:p>
          <a:p>
            <a:pPr>
              <a:buNone/>
            </a:pPr>
            <a:r>
              <a:rPr lang="en-US" sz="2400" dirty="0" smtClean="0"/>
              <a:t> 50.000.000  PPN 10%. </a:t>
            </a:r>
          </a:p>
          <a:p>
            <a:pPr>
              <a:buNone/>
            </a:pPr>
            <a:r>
              <a:rPr lang="en-US" sz="2400" b="1" u="sng" dirty="0" err="1" smtClean="0">
                <a:solidFill>
                  <a:srgbClr val="FF0000"/>
                </a:solidFill>
              </a:rPr>
              <a:t>Jurnalnya</a:t>
            </a:r>
            <a:r>
              <a:rPr lang="en-US" sz="2400" b="1" u="sng" dirty="0" smtClean="0">
                <a:solidFill>
                  <a:srgbClr val="FF0000"/>
                </a:solidFill>
              </a:rPr>
              <a:t> :</a:t>
            </a:r>
          </a:p>
          <a:p>
            <a:pPr>
              <a:buNone/>
            </a:pPr>
            <a:r>
              <a:rPr lang="en-US" sz="2400" b="1" u="sng" dirty="0" err="1" smtClean="0"/>
              <a:t>Sistem</a:t>
            </a:r>
            <a:r>
              <a:rPr lang="en-US" sz="2400" b="1" u="sng" dirty="0" smtClean="0"/>
              <a:t> </a:t>
            </a:r>
            <a:r>
              <a:rPr lang="en-US" sz="2400" b="1" u="sng" dirty="0" err="1" smtClean="0"/>
              <a:t>Periodik</a:t>
            </a:r>
            <a:r>
              <a:rPr lang="en-US" sz="2400" b="1" u="sng" dirty="0" smtClean="0"/>
              <a:t> </a:t>
            </a:r>
          </a:p>
          <a:p>
            <a:pPr>
              <a:buNone/>
            </a:pPr>
            <a:r>
              <a:rPr lang="en-US" sz="2400" dirty="0" err="1" smtClean="0"/>
              <a:t>Pembelian</a:t>
            </a:r>
            <a:r>
              <a:rPr lang="en-US" sz="2400" dirty="0" smtClean="0"/>
              <a:t> 		</a:t>
            </a:r>
            <a:r>
              <a:rPr lang="en-US" sz="2400" dirty="0" err="1" smtClean="0"/>
              <a:t>Rp</a:t>
            </a:r>
            <a:r>
              <a:rPr lang="en-US" sz="2400" dirty="0" smtClean="0"/>
              <a:t>. 50.000.000</a:t>
            </a:r>
          </a:p>
          <a:p>
            <a:pPr>
              <a:buNone/>
            </a:pPr>
            <a:r>
              <a:rPr lang="en-US" sz="2400" dirty="0" smtClean="0"/>
              <a:t>PPN </a:t>
            </a:r>
            <a:r>
              <a:rPr lang="en-US" sz="2400" dirty="0" err="1" smtClean="0"/>
              <a:t>Masukan</a:t>
            </a:r>
            <a:r>
              <a:rPr lang="en-US" sz="2400" dirty="0" smtClean="0"/>
              <a:t> 		</a:t>
            </a:r>
            <a:r>
              <a:rPr lang="en-US" sz="2400" dirty="0" err="1" smtClean="0"/>
              <a:t>Rp</a:t>
            </a:r>
            <a:r>
              <a:rPr lang="en-US" sz="2400" dirty="0" smtClean="0"/>
              <a:t>.   5.000.000</a:t>
            </a:r>
          </a:p>
          <a:p>
            <a:pPr>
              <a:buNone/>
            </a:pPr>
            <a:r>
              <a:rPr lang="en-US" sz="2400" dirty="0" smtClean="0"/>
              <a:t>          </a:t>
            </a:r>
            <a:r>
              <a:rPr lang="en-US" sz="2400" dirty="0" err="1" smtClean="0"/>
              <a:t>Utang</a:t>
            </a:r>
            <a:r>
              <a:rPr lang="en-US" sz="2400" dirty="0" smtClean="0"/>
              <a:t> </a:t>
            </a:r>
            <a:r>
              <a:rPr lang="en-US" sz="2400" dirty="0" err="1" smtClean="0"/>
              <a:t>usaha</a:t>
            </a:r>
            <a:r>
              <a:rPr lang="en-US" sz="2400" dirty="0" smtClean="0"/>
              <a:t> 			</a:t>
            </a:r>
            <a:r>
              <a:rPr lang="en-US" sz="2400" dirty="0" err="1" smtClean="0"/>
              <a:t>Rp</a:t>
            </a:r>
            <a:r>
              <a:rPr lang="en-US" sz="2400" dirty="0" smtClean="0"/>
              <a:t>. 55.000.000</a:t>
            </a:r>
          </a:p>
          <a:p>
            <a:pPr>
              <a:buNone/>
            </a:pPr>
            <a:r>
              <a:rPr lang="en-US" sz="2400" b="1" u="sng" dirty="0" err="1" smtClean="0"/>
              <a:t>Sistem</a:t>
            </a:r>
            <a:r>
              <a:rPr lang="en-US" sz="2400" b="1" u="sng" dirty="0" smtClean="0"/>
              <a:t> </a:t>
            </a:r>
            <a:r>
              <a:rPr lang="en-US" sz="2400" b="1" u="sng" dirty="0" err="1" smtClean="0"/>
              <a:t>perpektual</a:t>
            </a:r>
            <a:r>
              <a:rPr lang="en-US" sz="2400" b="1" u="sng" dirty="0" smtClean="0"/>
              <a:t> </a:t>
            </a:r>
          </a:p>
          <a:p>
            <a:pPr>
              <a:buNone/>
            </a:pPr>
            <a:r>
              <a:rPr lang="en-US" sz="2400" dirty="0" err="1" smtClean="0"/>
              <a:t>Persediaan</a:t>
            </a:r>
            <a:r>
              <a:rPr lang="en-US" sz="2400" dirty="0" smtClean="0"/>
              <a:t> BD 	</a:t>
            </a:r>
            <a:r>
              <a:rPr lang="en-US" sz="2400" dirty="0" err="1" smtClean="0"/>
              <a:t>Rp</a:t>
            </a:r>
            <a:r>
              <a:rPr lang="en-US" sz="2400" dirty="0" smtClean="0"/>
              <a:t>. 50.000.000</a:t>
            </a:r>
          </a:p>
          <a:p>
            <a:pPr>
              <a:buNone/>
            </a:pPr>
            <a:r>
              <a:rPr lang="en-US" sz="2400" dirty="0" smtClean="0"/>
              <a:t>PPN </a:t>
            </a:r>
            <a:r>
              <a:rPr lang="en-US" sz="2400" dirty="0" err="1" smtClean="0"/>
              <a:t>Masukan</a:t>
            </a:r>
            <a:r>
              <a:rPr lang="en-US" sz="2400" dirty="0" smtClean="0"/>
              <a:t> 		</a:t>
            </a:r>
            <a:r>
              <a:rPr lang="en-US" sz="2400" dirty="0" err="1" smtClean="0"/>
              <a:t>Rp</a:t>
            </a:r>
            <a:r>
              <a:rPr lang="en-US" sz="2400" dirty="0" smtClean="0"/>
              <a:t>.   5.000.000</a:t>
            </a:r>
          </a:p>
          <a:p>
            <a:pPr>
              <a:buNone/>
            </a:pPr>
            <a:r>
              <a:rPr lang="en-US" sz="2400" dirty="0" smtClean="0"/>
              <a:t>          	</a:t>
            </a:r>
            <a:r>
              <a:rPr lang="en-US" sz="2400" dirty="0" err="1" smtClean="0"/>
              <a:t>Utang</a:t>
            </a:r>
            <a:r>
              <a:rPr lang="en-US" sz="2400" dirty="0" smtClean="0"/>
              <a:t> </a:t>
            </a:r>
            <a:r>
              <a:rPr lang="en-US" sz="2400" dirty="0" err="1" smtClean="0"/>
              <a:t>usaha</a:t>
            </a:r>
            <a:r>
              <a:rPr lang="en-US" sz="2400" dirty="0" smtClean="0"/>
              <a:t> 			</a:t>
            </a:r>
            <a:r>
              <a:rPr lang="en-US" sz="2400" dirty="0" err="1" smtClean="0"/>
              <a:t>Rp</a:t>
            </a:r>
            <a:r>
              <a:rPr lang="en-US" sz="2400" dirty="0" smtClean="0"/>
              <a:t>. 55.000.000</a:t>
            </a:r>
            <a:endParaRPr lang="en-US" sz="2400" dirty="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34" y="581798"/>
            <a:ext cx="8262462" cy="3857652"/>
          </a:xfrm>
          <a:ln w="19050">
            <a:solidFill>
              <a:schemeClr val="tx1"/>
            </a:solidFill>
          </a:ln>
        </p:spPr>
        <p:txBody>
          <a:bodyPr>
            <a:normAutofit/>
          </a:bodyPr>
          <a:lstStyle/>
          <a:p>
            <a:pPr>
              <a:buNone/>
            </a:pPr>
            <a:r>
              <a:rPr lang="en-US" sz="2400" dirty="0" smtClean="0"/>
              <a:t>3/8.2008 PT. A </a:t>
            </a:r>
            <a:r>
              <a:rPr lang="en-US" sz="2400" dirty="0" err="1" smtClean="0"/>
              <a:t>membeli</a:t>
            </a:r>
            <a:r>
              <a:rPr lang="en-US" sz="2400" dirty="0" smtClean="0"/>
              <a:t> </a:t>
            </a:r>
            <a:r>
              <a:rPr lang="en-US" sz="2400" dirty="0" err="1" smtClean="0"/>
              <a:t>aktiva</a:t>
            </a:r>
            <a:r>
              <a:rPr lang="en-US" sz="2400" dirty="0" smtClean="0"/>
              <a:t> </a:t>
            </a:r>
            <a:r>
              <a:rPr lang="en-US" sz="2400" dirty="0" err="1" smtClean="0"/>
              <a:t>tetap</a:t>
            </a:r>
            <a:r>
              <a:rPr lang="en-US" sz="2400" dirty="0" smtClean="0"/>
              <a:t> </a:t>
            </a:r>
            <a:r>
              <a:rPr lang="en-US" sz="2400" dirty="0" err="1" smtClean="0"/>
              <a:t>berupa</a:t>
            </a:r>
            <a:r>
              <a:rPr lang="en-US" sz="2400" dirty="0" smtClean="0"/>
              <a:t>  </a:t>
            </a:r>
            <a:r>
              <a:rPr lang="en-US" sz="2400" dirty="0" err="1" smtClean="0"/>
              <a:t>mesin</a:t>
            </a:r>
            <a:r>
              <a:rPr lang="en-US" sz="2400" dirty="0" smtClean="0"/>
              <a:t> </a:t>
            </a:r>
            <a:r>
              <a:rPr lang="en-US" sz="2400" dirty="0" err="1" smtClean="0"/>
              <a:t>fotocopy</a:t>
            </a:r>
            <a:r>
              <a:rPr lang="en-US" sz="2400" dirty="0" smtClean="0"/>
              <a:t> </a:t>
            </a:r>
          </a:p>
          <a:p>
            <a:pPr>
              <a:buNone/>
            </a:pPr>
            <a:r>
              <a:rPr lang="en-US" sz="2400" dirty="0" err="1" smtClean="0"/>
              <a:t>dengan</a:t>
            </a:r>
            <a:r>
              <a:rPr lang="en-US" sz="2400" dirty="0" smtClean="0"/>
              <a:t> </a:t>
            </a:r>
            <a:r>
              <a:rPr lang="en-US" sz="2400" dirty="0" err="1" smtClean="0"/>
              <a:t>harga</a:t>
            </a:r>
            <a:r>
              <a:rPr lang="en-US" sz="2400" dirty="0" smtClean="0"/>
              <a:t> </a:t>
            </a:r>
            <a:r>
              <a:rPr lang="en-US" sz="2400" dirty="0" err="1" smtClean="0"/>
              <a:t>Rp</a:t>
            </a:r>
            <a:r>
              <a:rPr lang="en-US" sz="2400" dirty="0" smtClean="0"/>
              <a:t>. 15.000.000 </a:t>
            </a:r>
            <a:r>
              <a:rPr lang="en-US" sz="2400" dirty="0" err="1" smtClean="0"/>
              <a:t>secara</a:t>
            </a:r>
            <a:r>
              <a:rPr lang="en-US" sz="2400" dirty="0" smtClean="0"/>
              <a:t> </a:t>
            </a:r>
            <a:r>
              <a:rPr lang="en-US" sz="2400" dirty="0" err="1" smtClean="0"/>
              <a:t>tunai</a:t>
            </a:r>
            <a:r>
              <a:rPr lang="en-US" sz="2400" dirty="0" smtClean="0"/>
              <a:t>, </a:t>
            </a:r>
            <a:r>
              <a:rPr lang="en-US" sz="2400" dirty="0" err="1" smtClean="0"/>
              <a:t>PPn</a:t>
            </a:r>
            <a:r>
              <a:rPr lang="en-US" sz="2400" dirty="0" smtClean="0"/>
              <a:t> 10% </a:t>
            </a:r>
          </a:p>
          <a:p>
            <a:pPr>
              <a:buNone/>
            </a:pPr>
            <a:r>
              <a:rPr lang="en-US" sz="2400" b="1" u="sng" dirty="0" err="1" smtClean="0"/>
              <a:t>Jurnalnya</a:t>
            </a:r>
            <a:r>
              <a:rPr lang="en-US" sz="2400" b="1" u="sng" dirty="0" smtClean="0"/>
              <a:t> :</a:t>
            </a:r>
          </a:p>
          <a:p>
            <a:pPr>
              <a:buNone/>
            </a:pPr>
            <a:r>
              <a:rPr lang="en-US" sz="2400" dirty="0" err="1" smtClean="0"/>
              <a:t>Mesin</a:t>
            </a:r>
            <a:r>
              <a:rPr lang="en-US" sz="2400" dirty="0" smtClean="0"/>
              <a:t> </a:t>
            </a:r>
            <a:r>
              <a:rPr lang="en-US" sz="2400" dirty="0" err="1" smtClean="0"/>
              <a:t>fotocopy</a:t>
            </a:r>
            <a:r>
              <a:rPr lang="en-US" sz="2400" dirty="0" smtClean="0"/>
              <a:t>	 </a:t>
            </a:r>
            <a:r>
              <a:rPr lang="en-US" sz="2400" dirty="0" err="1" smtClean="0"/>
              <a:t>Rp</a:t>
            </a:r>
            <a:r>
              <a:rPr lang="en-US" sz="2400" dirty="0" smtClean="0"/>
              <a:t>. 15.000.000</a:t>
            </a:r>
          </a:p>
          <a:p>
            <a:pPr>
              <a:buNone/>
            </a:pPr>
            <a:r>
              <a:rPr lang="en-US" sz="2400" dirty="0" smtClean="0"/>
              <a:t>PPN </a:t>
            </a:r>
            <a:r>
              <a:rPr lang="en-US" sz="2400" dirty="0" err="1" smtClean="0"/>
              <a:t>Masukan</a:t>
            </a:r>
            <a:r>
              <a:rPr lang="en-US" sz="2400" dirty="0" smtClean="0"/>
              <a:t> 	 	 </a:t>
            </a:r>
            <a:r>
              <a:rPr lang="en-US" sz="2400" dirty="0" err="1" smtClean="0"/>
              <a:t>Rp</a:t>
            </a:r>
            <a:r>
              <a:rPr lang="en-US" sz="2400" dirty="0" smtClean="0"/>
              <a:t>.   1.500.000</a:t>
            </a:r>
          </a:p>
          <a:p>
            <a:pPr>
              <a:buNone/>
            </a:pPr>
            <a:r>
              <a:rPr lang="en-US" sz="2400" dirty="0" smtClean="0"/>
              <a:t>          </a:t>
            </a:r>
            <a:r>
              <a:rPr lang="en-US" sz="2400" dirty="0" err="1" smtClean="0"/>
              <a:t>Kas</a:t>
            </a:r>
            <a:r>
              <a:rPr lang="en-US" sz="2400" dirty="0" smtClean="0"/>
              <a:t>/Bank 		</a:t>
            </a:r>
            <a:r>
              <a:rPr lang="en-US" sz="2400" dirty="0" err="1" smtClean="0"/>
              <a:t>Rp</a:t>
            </a:r>
            <a:r>
              <a:rPr lang="en-US" sz="2400" dirty="0" smtClean="0"/>
              <a:t>. 16.500.000</a:t>
            </a:r>
          </a:p>
          <a:p>
            <a:pPr>
              <a:buNone/>
            </a:pP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1106" y="125385"/>
            <a:ext cx="4320416" cy="506159"/>
          </a:xfrm>
          <a:ln w="12700">
            <a:solidFill>
              <a:schemeClr val="tx1"/>
            </a:solidFill>
          </a:ln>
        </p:spPr>
        <p:txBody>
          <a:bodyPr>
            <a:noAutofit/>
          </a:bodyPr>
          <a:lstStyle/>
          <a:p>
            <a:pPr algn="l"/>
            <a:r>
              <a:rPr lang="en-US" sz="2400" b="1" dirty="0" smtClean="0"/>
              <a:t>4. PENGELOMPOKAN  PAJAK  </a:t>
            </a:r>
            <a:endParaRPr lang="en-US" sz="2400" b="1" dirty="0"/>
          </a:p>
        </p:txBody>
      </p:sp>
      <p:sp>
        <p:nvSpPr>
          <p:cNvPr id="3" name="Content Placeholder 2"/>
          <p:cNvSpPr>
            <a:spLocks noGrp="1"/>
          </p:cNvSpPr>
          <p:nvPr>
            <p:ph idx="1"/>
          </p:nvPr>
        </p:nvSpPr>
        <p:spPr>
          <a:xfrm>
            <a:off x="1" y="817299"/>
            <a:ext cx="9180513" cy="6204214"/>
          </a:xfrm>
        </p:spPr>
        <p:txBody>
          <a:bodyPr>
            <a:noAutofit/>
          </a:bodyPr>
          <a:lstStyle/>
          <a:p>
            <a:pPr marL="514350" indent="-514350">
              <a:buNone/>
            </a:pPr>
            <a:r>
              <a:rPr lang="en-US" sz="1800" b="1" dirty="0" smtClean="0">
                <a:latin typeface="Arial Narrow" pitchFamily="34" charset="0"/>
              </a:rPr>
              <a:t>1.Pajak </a:t>
            </a:r>
            <a:r>
              <a:rPr lang="en-US" sz="1800" b="1" dirty="0" err="1" smtClean="0">
                <a:latin typeface="Arial Narrow" pitchFamily="34" charset="0"/>
              </a:rPr>
              <a:t>berdasarkan</a:t>
            </a:r>
            <a:r>
              <a:rPr lang="en-US" sz="1800" b="1" dirty="0" smtClean="0">
                <a:latin typeface="Arial Narrow" pitchFamily="34" charset="0"/>
              </a:rPr>
              <a:t> </a:t>
            </a:r>
            <a:r>
              <a:rPr lang="en-US" sz="1800" b="1" dirty="0" err="1" smtClean="0">
                <a:latin typeface="Arial Narrow" pitchFamily="34" charset="0"/>
              </a:rPr>
              <a:t>golongannya</a:t>
            </a:r>
            <a:r>
              <a:rPr lang="en-US" sz="1800" b="1" dirty="0" smtClean="0">
                <a:latin typeface="Arial Narrow" pitchFamily="34" charset="0"/>
              </a:rPr>
              <a:t> </a:t>
            </a:r>
            <a:r>
              <a:rPr lang="en-US" sz="1800" dirty="0" smtClean="0">
                <a:latin typeface="Arial Narrow" pitchFamily="34" charset="0"/>
              </a:rPr>
              <a:t>: </a:t>
            </a:r>
          </a:p>
          <a:p>
            <a:pPr marL="514350" indent="-514350">
              <a:buNone/>
            </a:pPr>
            <a:r>
              <a:rPr lang="en-US" sz="1800" b="1" dirty="0" smtClean="0">
                <a:latin typeface="Arial Narrow" pitchFamily="34" charset="0"/>
              </a:rPr>
              <a:t>   a. </a:t>
            </a:r>
            <a:r>
              <a:rPr lang="en-US" sz="1800" b="1" dirty="0" err="1" smtClean="0">
                <a:latin typeface="Arial Narrow" pitchFamily="34" charset="0"/>
              </a:rPr>
              <a:t>Pajak</a:t>
            </a:r>
            <a:r>
              <a:rPr lang="en-US" sz="1800" b="1" dirty="0" smtClean="0">
                <a:latin typeface="Arial Narrow" pitchFamily="34" charset="0"/>
              </a:rPr>
              <a:t> </a:t>
            </a:r>
            <a:r>
              <a:rPr lang="en-US" sz="1800" b="1" dirty="0" err="1" smtClean="0">
                <a:latin typeface="Arial Narrow" pitchFamily="34" charset="0"/>
              </a:rPr>
              <a:t>langsung,yaitu</a:t>
            </a:r>
            <a:r>
              <a:rPr lang="en-US" sz="1800" b="1" dirty="0" smtClean="0">
                <a:latin typeface="Arial Narrow" pitchFamily="34" charset="0"/>
              </a:rPr>
              <a:t> </a:t>
            </a:r>
            <a:r>
              <a:rPr lang="en-US" sz="1800" b="1" dirty="0" err="1" smtClean="0">
                <a:latin typeface="Arial Narrow" pitchFamily="34" charset="0"/>
              </a:rPr>
              <a:t>pajak</a:t>
            </a:r>
            <a:r>
              <a:rPr lang="en-US" sz="1800" b="1" dirty="0" smtClean="0">
                <a:latin typeface="Arial Narrow" pitchFamily="34" charset="0"/>
              </a:rPr>
              <a:t> yang </a:t>
            </a:r>
            <a:r>
              <a:rPr lang="en-US" sz="1800" b="1" dirty="0" err="1" smtClean="0">
                <a:latin typeface="Arial Narrow" pitchFamily="34" charset="0"/>
              </a:rPr>
              <a:t>ditanggung</a:t>
            </a:r>
            <a:r>
              <a:rPr lang="en-US" sz="1800" b="1" dirty="0" smtClean="0">
                <a:latin typeface="Arial Narrow" pitchFamily="34" charset="0"/>
              </a:rPr>
              <a:t> </a:t>
            </a:r>
            <a:r>
              <a:rPr lang="en-US" sz="1800" b="1" dirty="0" err="1" smtClean="0">
                <a:latin typeface="Arial Narrow" pitchFamily="34" charset="0"/>
              </a:rPr>
              <a:t>oleh</a:t>
            </a:r>
            <a:r>
              <a:rPr lang="en-US" sz="1800" b="1" dirty="0" smtClean="0">
                <a:latin typeface="Arial Narrow" pitchFamily="34" charset="0"/>
              </a:rPr>
              <a:t> </a:t>
            </a:r>
            <a:r>
              <a:rPr lang="en-US" sz="1800" b="1" dirty="0" err="1" smtClean="0">
                <a:latin typeface="Arial Narrow" pitchFamily="34" charset="0"/>
              </a:rPr>
              <a:t>si</a:t>
            </a:r>
            <a:r>
              <a:rPr lang="en-US" sz="1800" b="1" dirty="0" smtClean="0">
                <a:latin typeface="Arial Narrow" pitchFamily="34" charset="0"/>
              </a:rPr>
              <a:t> </a:t>
            </a:r>
            <a:r>
              <a:rPr lang="en-US" sz="1800" b="1" dirty="0" err="1" smtClean="0">
                <a:latin typeface="Arial Narrow" pitchFamily="34" charset="0"/>
              </a:rPr>
              <a:t>wajib</a:t>
            </a:r>
            <a:r>
              <a:rPr lang="en-US" sz="1800" b="1" dirty="0" smtClean="0">
                <a:latin typeface="Arial Narrow" pitchFamily="34" charset="0"/>
              </a:rPr>
              <a:t> </a:t>
            </a:r>
            <a:r>
              <a:rPr lang="en-US" sz="1800" b="1" dirty="0" err="1" smtClean="0">
                <a:latin typeface="Arial Narrow" pitchFamily="34" charset="0"/>
              </a:rPr>
              <a:t>pajak</a:t>
            </a:r>
            <a:r>
              <a:rPr lang="en-US" sz="1800" b="1" dirty="0" smtClean="0">
                <a:latin typeface="Arial Narrow" pitchFamily="34" charset="0"/>
              </a:rPr>
              <a:t> </a:t>
            </a:r>
            <a:r>
              <a:rPr lang="en-US" sz="1800" b="1" dirty="0" err="1" smtClean="0">
                <a:latin typeface="Arial Narrow" pitchFamily="34" charset="0"/>
              </a:rPr>
              <a:t>dan</a:t>
            </a:r>
            <a:r>
              <a:rPr lang="en-US" sz="1800" b="1" dirty="0" smtClean="0">
                <a:latin typeface="Arial Narrow" pitchFamily="34" charset="0"/>
              </a:rPr>
              <a:t> </a:t>
            </a:r>
            <a:r>
              <a:rPr lang="en-US" sz="1800" b="1" dirty="0" err="1" smtClean="0">
                <a:latin typeface="Arial Narrow" pitchFamily="34" charset="0"/>
              </a:rPr>
              <a:t>tidak</a:t>
            </a:r>
            <a:r>
              <a:rPr lang="en-US" sz="1800" b="1" dirty="0" smtClean="0">
                <a:latin typeface="Arial Narrow" pitchFamily="34" charset="0"/>
              </a:rPr>
              <a:t> </a:t>
            </a:r>
            <a:r>
              <a:rPr lang="en-US" sz="1800" b="1" dirty="0" err="1" smtClean="0">
                <a:latin typeface="Arial Narrow" pitchFamily="34" charset="0"/>
              </a:rPr>
              <a:t>dapat</a:t>
            </a:r>
            <a:r>
              <a:rPr lang="en-US" sz="1800" b="1" dirty="0" smtClean="0">
                <a:latin typeface="Arial Narrow" pitchFamily="34" charset="0"/>
              </a:rPr>
              <a:t> </a:t>
            </a:r>
            <a:r>
              <a:rPr lang="en-US" sz="1800" b="1" dirty="0" err="1" smtClean="0">
                <a:latin typeface="Arial Narrow" pitchFamily="34" charset="0"/>
              </a:rPr>
              <a:t>dilimpahkan</a:t>
            </a:r>
            <a:r>
              <a:rPr lang="en-US" sz="1800" b="1" dirty="0" smtClean="0">
                <a:latin typeface="Arial Narrow" pitchFamily="34" charset="0"/>
              </a:rPr>
              <a:t> </a:t>
            </a:r>
            <a:r>
              <a:rPr lang="en-US" sz="1800" b="1" dirty="0" err="1" smtClean="0">
                <a:latin typeface="Arial Narrow" pitchFamily="34" charset="0"/>
              </a:rPr>
              <a:t>kepada</a:t>
            </a:r>
            <a:r>
              <a:rPr lang="en-US" sz="1800" b="1" dirty="0" smtClean="0">
                <a:latin typeface="Arial Narrow" pitchFamily="34" charset="0"/>
              </a:rPr>
              <a:t> </a:t>
            </a:r>
            <a:r>
              <a:rPr lang="en-US" sz="1800" b="1" dirty="0" err="1" smtClean="0">
                <a:latin typeface="Arial Narrow" pitchFamily="34" charset="0"/>
              </a:rPr>
              <a:t>orang</a:t>
            </a:r>
            <a:r>
              <a:rPr lang="en-US" sz="1800" b="1" dirty="0" smtClean="0">
                <a:latin typeface="Arial Narrow" pitchFamily="34" charset="0"/>
              </a:rPr>
              <a:t> lain.</a:t>
            </a:r>
          </a:p>
          <a:p>
            <a:pPr marL="514350" indent="-514350">
              <a:buNone/>
            </a:pPr>
            <a:r>
              <a:rPr lang="en-US" sz="1800" b="1" dirty="0" smtClean="0">
                <a:latin typeface="Arial Narrow" pitchFamily="34" charset="0"/>
              </a:rPr>
              <a:t>       </a:t>
            </a:r>
            <a:r>
              <a:rPr lang="en-US" sz="1800" b="1" dirty="0" err="1" smtClean="0">
                <a:latin typeface="Arial Narrow" pitchFamily="34" charset="0"/>
              </a:rPr>
              <a:t>Contoh</a:t>
            </a:r>
            <a:r>
              <a:rPr lang="en-US" sz="1800" b="1" dirty="0" smtClean="0">
                <a:latin typeface="Arial Narrow" pitchFamily="34" charset="0"/>
              </a:rPr>
              <a:t> : </a:t>
            </a:r>
            <a:r>
              <a:rPr lang="en-US" sz="1800" b="1" dirty="0" err="1" smtClean="0">
                <a:latin typeface="Arial Narrow" pitchFamily="34" charset="0"/>
              </a:rPr>
              <a:t>Pajak</a:t>
            </a:r>
            <a:r>
              <a:rPr lang="en-US" sz="1800" b="1" dirty="0" smtClean="0">
                <a:latin typeface="Arial Narrow" pitchFamily="34" charset="0"/>
              </a:rPr>
              <a:t> </a:t>
            </a:r>
            <a:r>
              <a:rPr lang="en-US" sz="1800" b="1" dirty="0" err="1" smtClean="0">
                <a:latin typeface="Arial Narrow" pitchFamily="34" charset="0"/>
              </a:rPr>
              <a:t>Penghasilan</a:t>
            </a:r>
            <a:r>
              <a:rPr lang="en-US" sz="1800" b="1" dirty="0" smtClean="0">
                <a:latin typeface="Arial Narrow" pitchFamily="34" charset="0"/>
              </a:rPr>
              <a:t> (</a:t>
            </a:r>
            <a:r>
              <a:rPr lang="en-US" sz="1800" b="1" dirty="0" err="1" smtClean="0">
                <a:latin typeface="Arial Narrow" pitchFamily="34" charset="0"/>
              </a:rPr>
              <a:t>PPh</a:t>
            </a:r>
            <a:r>
              <a:rPr lang="en-US" sz="1800" b="1" dirty="0" smtClean="0">
                <a:latin typeface="Arial Narrow" pitchFamily="34" charset="0"/>
              </a:rPr>
              <a:t>), </a:t>
            </a:r>
            <a:r>
              <a:rPr lang="en-US" sz="1800" b="1" dirty="0" err="1" smtClean="0">
                <a:latin typeface="Arial Narrow" pitchFamily="34" charset="0"/>
              </a:rPr>
              <a:t>Pajak</a:t>
            </a:r>
            <a:r>
              <a:rPr lang="en-US" sz="1800" b="1" dirty="0" smtClean="0">
                <a:latin typeface="Arial Narrow" pitchFamily="34" charset="0"/>
              </a:rPr>
              <a:t> </a:t>
            </a:r>
            <a:r>
              <a:rPr lang="en-US" sz="1800" b="1" dirty="0" err="1" smtClean="0">
                <a:latin typeface="Arial Narrow" pitchFamily="34" charset="0"/>
              </a:rPr>
              <a:t>Bumi</a:t>
            </a:r>
            <a:r>
              <a:rPr lang="en-US" sz="1800" b="1" dirty="0" smtClean="0">
                <a:latin typeface="Arial Narrow" pitchFamily="34" charset="0"/>
              </a:rPr>
              <a:t> </a:t>
            </a:r>
            <a:r>
              <a:rPr lang="en-US" sz="1800" b="1" dirty="0" err="1" smtClean="0">
                <a:latin typeface="Arial Narrow" pitchFamily="34" charset="0"/>
              </a:rPr>
              <a:t>dan</a:t>
            </a:r>
            <a:r>
              <a:rPr lang="en-US" sz="1800" b="1" dirty="0" smtClean="0">
                <a:latin typeface="Arial Narrow" pitchFamily="34" charset="0"/>
              </a:rPr>
              <a:t> </a:t>
            </a:r>
            <a:r>
              <a:rPr lang="en-US" sz="1800" b="1" dirty="0" err="1" smtClean="0">
                <a:latin typeface="Arial Narrow" pitchFamily="34" charset="0"/>
              </a:rPr>
              <a:t>Bangunan</a:t>
            </a:r>
            <a:r>
              <a:rPr lang="en-US" sz="1800" b="1" dirty="0" smtClean="0">
                <a:latin typeface="Arial Narrow" pitchFamily="34" charset="0"/>
              </a:rPr>
              <a:t>( PBB), Bea </a:t>
            </a:r>
            <a:r>
              <a:rPr lang="en-US" sz="1800" b="1" dirty="0" err="1" smtClean="0">
                <a:latin typeface="Arial Narrow" pitchFamily="34" charset="0"/>
              </a:rPr>
              <a:t>Materai</a:t>
            </a:r>
            <a:r>
              <a:rPr lang="en-US" sz="1800" b="1" dirty="0" smtClean="0">
                <a:latin typeface="Arial Narrow" pitchFamily="34" charset="0"/>
              </a:rPr>
              <a:t>.</a:t>
            </a:r>
          </a:p>
          <a:p>
            <a:pPr marL="514350" indent="-514350">
              <a:buNone/>
            </a:pPr>
            <a:endParaRPr lang="en-US" sz="1800" b="1" dirty="0" smtClean="0">
              <a:latin typeface="Arial Narrow" pitchFamily="34" charset="0"/>
            </a:endParaRPr>
          </a:p>
          <a:p>
            <a:pPr marL="514350" indent="-514350">
              <a:buNone/>
            </a:pPr>
            <a:r>
              <a:rPr lang="en-US" sz="1800" b="1" dirty="0" smtClean="0">
                <a:latin typeface="Arial Narrow" pitchFamily="34" charset="0"/>
              </a:rPr>
              <a:t>  b.  </a:t>
            </a:r>
            <a:r>
              <a:rPr lang="en-US" sz="1800" b="1" dirty="0" err="1" smtClean="0">
                <a:latin typeface="Arial Narrow" pitchFamily="34" charset="0"/>
              </a:rPr>
              <a:t>Pajak</a:t>
            </a:r>
            <a:r>
              <a:rPr lang="en-US" sz="1800" b="1" dirty="0" smtClean="0">
                <a:latin typeface="Arial Narrow" pitchFamily="34" charset="0"/>
              </a:rPr>
              <a:t> </a:t>
            </a:r>
            <a:r>
              <a:rPr lang="en-US" sz="1800" b="1" dirty="0" err="1" smtClean="0">
                <a:latin typeface="Arial Narrow" pitchFamily="34" charset="0"/>
              </a:rPr>
              <a:t>tidak</a:t>
            </a:r>
            <a:r>
              <a:rPr lang="en-US" sz="1800" b="1" dirty="0" smtClean="0">
                <a:latin typeface="Arial Narrow" pitchFamily="34" charset="0"/>
              </a:rPr>
              <a:t> </a:t>
            </a:r>
            <a:r>
              <a:rPr lang="en-US" sz="1800" b="1" dirty="0" err="1" smtClean="0">
                <a:latin typeface="Arial Narrow" pitchFamily="34" charset="0"/>
              </a:rPr>
              <a:t>langsung,yaitu</a:t>
            </a:r>
            <a:r>
              <a:rPr lang="en-US" sz="1800" b="1" dirty="0" smtClean="0">
                <a:latin typeface="Arial Narrow" pitchFamily="34" charset="0"/>
              </a:rPr>
              <a:t> </a:t>
            </a:r>
            <a:r>
              <a:rPr lang="en-US" sz="1800" b="1" dirty="0" err="1" smtClean="0">
                <a:latin typeface="Arial Narrow" pitchFamily="34" charset="0"/>
              </a:rPr>
              <a:t>pajak</a:t>
            </a:r>
            <a:r>
              <a:rPr lang="en-US" sz="1800" b="1" dirty="0" smtClean="0">
                <a:latin typeface="Arial Narrow" pitchFamily="34" charset="0"/>
              </a:rPr>
              <a:t> yang </a:t>
            </a:r>
            <a:r>
              <a:rPr lang="en-US" sz="1800" b="1" dirty="0" err="1" smtClean="0">
                <a:latin typeface="Arial Narrow" pitchFamily="34" charset="0"/>
              </a:rPr>
              <a:t>pembebananya</a:t>
            </a:r>
            <a:r>
              <a:rPr lang="en-US" sz="1800" b="1" dirty="0" smtClean="0">
                <a:latin typeface="Arial Narrow" pitchFamily="34" charset="0"/>
              </a:rPr>
              <a:t> </a:t>
            </a:r>
            <a:r>
              <a:rPr lang="en-US" sz="1800" b="1" dirty="0" err="1" smtClean="0">
                <a:latin typeface="Arial Narrow" pitchFamily="34" charset="0"/>
              </a:rPr>
              <a:t>dapat</a:t>
            </a:r>
            <a:r>
              <a:rPr lang="en-US" sz="1800" b="1" dirty="0" smtClean="0">
                <a:latin typeface="Arial Narrow" pitchFamily="34" charset="0"/>
              </a:rPr>
              <a:t> </a:t>
            </a:r>
            <a:r>
              <a:rPr lang="en-US" sz="1800" b="1" dirty="0" err="1" smtClean="0">
                <a:latin typeface="Arial Narrow" pitchFamily="34" charset="0"/>
              </a:rPr>
              <a:t>dilimpahkan</a:t>
            </a:r>
            <a:r>
              <a:rPr lang="en-US" sz="1800" b="1" dirty="0" smtClean="0">
                <a:latin typeface="Arial Narrow" pitchFamily="34" charset="0"/>
              </a:rPr>
              <a:t> </a:t>
            </a:r>
            <a:r>
              <a:rPr lang="en-US" sz="1800" b="1" dirty="0" err="1" smtClean="0">
                <a:latin typeface="Arial Narrow" pitchFamily="34" charset="0"/>
              </a:rPr>
              <a:t>pada</a:t>
            </a:r>
            <a:r>
              <a:rPr lang="en-US" sz="1800" b="1" dirty="0" smtClean="0">
                <a:latin typeface="Arial Narrow" pitchFamily="34" charset="0"/>
              </a:rPr>
              <a:t> </a:t>
            </a:r>
            <a:r>
              <a:rPr lang="en-US" sz="1800" b="1" dirty="0" err="1" smtClean="0">
                <a:latin typeface="Arial Narrow" pitchFamily="34" charset="0"/>
              </a:rPr>
              <a:t>orang</a:t>
            </a:r>
            <a:r>
              <a:rPr lang="en-US" sz="1800" b="1" dirty="0" smtClean="0">
                <a:latin typeface="Arial Narrow" pitchFamily="34" charset="0"/>
              </a:rPr>
              <a:t> lain. </a:t>
            </a:r>
          </a:p>
          <a:p>
            <a:pPr marL="514350" indent="-514350">
              <a:buNone/>
            </a:pPr>
            <a:r>
              <a:rPr lang="en-US" sz="1800" b="1" dirty="0" smtClean="0">
                <a:latin typeface="Arial Narrow" pitchFamily="34" charset="0"/>
              </a:rPr>
              <a:t>       </a:t>
            </a:r>
            <a:r>
              <a:rPr lang="en-US" sz="1800" b="1" dirty="0" err="1" smtClean="0">
                <a:latin typeface="Arial Narrow" pitchFamily="34" charset="0"/>
              </a:rPr>
              <a:t>Contoh</a:t>
            </a:r>
            <a:r>
              <a:rPr lang="en-US" sz="1800" b="1" dirty="0" smtClean="0">
                <a:latin typeface="Arial Narrow" pitchFamily="34" charset="0"/>
              </a:rPr>
              <a:t> :</a:t>
            </a:r>
            <a:r>
              <a:rPr lang="en-US" sz="1800" b="1" dirty="0" err="1" smtClean="0">
                <a:latin typeface="Arial Narrow" pitchFamily="34" charset="0"/>
              </a:rPr>
              <a:t>Pajak</a:t>
            </a:r>
            <a:r>
              <a:rPr lang="en-US" sz="1800" b="1" dirty="0" smtClean="0">
                <a:latin typeface="Arial Narrow" pitchFamily="34" charset="0"/>
              </a:rPr>
              <a:t> </a:t>
            </a:r>
            <a:r>
              <a:rPr lang="en-US" sz="1800" b="1" dirty="0" err="1" smtClean="0">
                <a:latin typeface="Arial Narrow" pitchFamily="34" charset="0"/>
              </a:rPr>
              <a:t>Pertambahan</a:t>
            </a:r>
            <a:r>
              <a:rPr lang="en-US" sz="1800" b="1" dirty="0" smtClean="0">
                <a:latin typeface="Arial Narrow" pitchFamily="34" charset="0"/>
              </a:rPr>
              <a:t> </a:t>
            </a:r>
            <a:r>
              <a:rPr lang="en-US" sz="1800" b="1" dirty="0" err="1" smtClean="0">
                <a:latin typeface="Arial Narrow" pitchFamily="34" charset="0"/>
              </a:rPr>
              <a:t>Nilai</a:t>
            </a:r>
            <a:r>
              <a:rPr lang="en-US" sz="1800" b="1" dirty="0" smtClean="0">
                <a:latin typeface="Arial Narrow" pitchFamily="34" charset="0"/>
              </a:rPr>
              <a:t> (PPN),</a:t>
            </a:r>
            <a:r>
              <a:rPr lang="en-US" sz="1800" b="1" dirty="0" err="1" smtClean="0">
                <a:latin typeface="Arial Narrow" pitchFamily="34" charset="0"/>
              </a:rPr>
              <a:t>Pajak</a:t>
            </a:r>
            <a:r>
              <a:rPr lang="en-US" sz="1800" b="1" dirty="0" smtClean="0">
                <a:latin typeface="Arial Narrow" pitchFamily="34" charset="0"/>
              </a:rPr>
              <a:t> </a:t>
            </a:r>
            <a:r>
              <a:rPr lang="en-US" sz="1800" b="1" dirty="0" err="1" smtClean="0">
                <a:latin typeface="Arial Narrow" pitchFamily="34" charset="0"/>
              </a:rPr>
              <a:t>Penjualan</a:t>
            </a:r>
            <a:r>
              <a:rPr lang="en-US" sz="1800" b="1" dirty="0" smtClean="0">
                <a:latin typeface="Arial Narrow" pitchFamily="34" charset="0"/>
              </a:rPr>
              <a:t>  </a:t>
            </a:r>
            <a:r>
              <a:rPr lang="en-US" sz="1800" b="1" dirty="0" err="1" smtClean="0">
                <a:latin typeface="Arial Narrow" pitchFamily="34" charset="0"/>
              </a:rPr>
              <a:t>Barang</a:t>
            </a:r>
            <a:r>
              <a:rPr lang="en-US" sz="1800" b="1" dirty="0" smtClean="0">
                <a:latin typeface="Arial Narrow" pitchFamily="34" charset="0"/>
              </a:rPr>
              <a:t> </a:t>
            </a:r>
            <a:r>
              <a:rPr lang="en-US" sz="1800" b="1" dirty="0" err="1" smtClean="0">
                <a:latin typeface="Arial Narrow" pitchFamily="34" charset="0"/>
              </a:rPr>
              <a:t>Mewah</a:t>
            </a:r>
            <a:r>
              <a:rPr lang="en-US" sz="1800" b="1" dirty="0" smtClean="0">
                <a:latin typeface="Arial Narrow" pitchFamily="34" charset="0"/>
              </a:rPr>
              <a:t>( </a:t>
            </a:r>
            <a:r>
              <a:rPr lang="en-US" sz="1800" b="1" dirty="0" err="1" smtClean="0">
                <a:latin typeface="Arial Narrow" pitchFamily="34" charset="0"/>
              </a:rPr>
              <a:t>PPnBM</a:t>
            </a:r>
            <a:r>
              <a:rPr lang="en-US" sz="1800" b="1" dirty="0" smtClean="0">
                <a:latin typeface="Arial Narrow" pitchFamily="34" charset="0"/>
              </a:rPr>
              <a:t>), Bea </a:t>
            </a:r>
            <a:r>
              <a:rPr lang="en-US" sz="1800" b="1" dirty="0" err="1" smtClean="0">
                <a:latin typeface="Arial Narrow" pitchFamily="34" charset="0"/>
              </a:rPr>
              <a:t>Perolehan</a:t>
            </a:r>
            <a:r>
              <a:rPr lang="en-US" sz="1800" b="1" dirty="0" smtClean="0">
                <a:latin typeface="Arial Narrow" pitchFamily="34" charset="0"/>
              </a:rPr>
              <a:t> </a:t>
            </a:r>
            <a:r>
              <a:rPr lang="en-US" sz="1800" b="1" dirty="0" err="1" smtClean="0">
                <a:latin typeface="Arial Narrow" pitchFamily="34" charset="0"/>
              </a:rPr>
              <a:t>Hak</a:t>
            </a:r>
            <a:r>
              <a:rPr lang="en-US" sz="1800" b="1" dirty="0" smtClean="0">
                <a:latin typeface="Arial Narrow" pitchFamily="34" charset="0"/>
              </a:rPr>
              <a:t> </a:t>
            </a:r>
            <a:r>
              <a:rPr lang="en-US" sz="1800" b="1" dirty="0" err="1" smtClean="0">
                <a:latin typeface="Arial Narrow" pitchFamily="34" charset="0"/>
              </a:rPr>
              <a:t>atas</a:t>
            </a:r>
            <a:r>
              <a:rPr lang="en-US" sz="1800" b="1" dirty="0" smtClean="0">
                <a:latin typeface="Arial Narrow" pitchFamily="34" charset="0"/>
              </a:rPr>
              <a:t> Tanah </a:t>
            </a:r>
            <a:r>
              <a:rPr lang="en-US" sz="1800" b="1" dirty="0" err="1" smtClean="0">
                <a:latin typeface="Arial Narrow" pitchFamily="34" charset="0"/>
              </a:rPr>
              <a:t>dan</a:t>
            </a:r>
            <a:r>
              <a:rPr lang="en-US" sz="1800" b="1" dirty="0" smtClean="0">
                <a:latin typeface="Arial Narrow" pitchFamily="34" charset="0"/>
              </a:rPr>
              <a:t> </a:t>
            </a:r>
            <a:r>
              <a:rPr lang="en-US" sz="1800" b="1" dirty="0" err="1" smtClean="0">
                <a:latin typeface="Arial Narrow" pitchFamily="34" charset="0"/>
              </a:rPr>
              <a:t>Bangunan</a:t>
            </a:r>
            <a:r>
              <a:rPr lang="en-US" sz="1800" b="1" dirty="0" smtClean="0">
                <a:latin typeface="Arial Narrow" pitchFamily="34" charset="0"/>
              </a:rPr>
              <a:t>(BPHTB)</a:t>
            </a:r>
          </a:p>
          <a:p>
            <a:pPr marL="514350" indent="-514350">
              <a:buNone/>
            </a:pPr>
            <a:endParaRPr lang="en-US" sz="1800" b="1" dirty="0" smtClean="0">
              <a:latin typeface="Arial Narrow" pitchFamily="34" charset="0"/>
            </a:endParaRPr>
          </a:p>
          <a:p>
            <a:pPr marL="514350" indent="-514350">
              <a:buNone/>
            </a:pPr>
            <a:r>
              <a:rPr lang="en-US" sz="1800" b="1" dirty="0" smtClean="0">
                <a:latin typeface="Arial Narrow" pitchFamily="34" charset="0"/>
              </a:rPr>
              <a:t>2. </a:t>
            </a:r>
            <a:r>
              <a:rPr lang="en-US" sz="1800" b="1" dirty="0" err="1" smtClean="0">
                <a:latin typeface="Arial Narrow" pitchFamily="34" charset="0"/>
              </a:rPr>
              <a:t>Pajak</a:t>
            </a:r>
            <a:r>
              <a:rPr lang="en-US" sz="1800" b="1" dirty="0" smtClean="0">
                <a:latin typeface="Arial Narrow" pitchFamily="34" charset="0"/>
              </a:rPr>
              <a:t> </a:t>
            </a:r>
            <a:r>
              <a:rPr lang="en-US" sz="1800" b="1" dirty="0" err="1" smtClean="0">
                <a:latin typeface="Arial Narrow" pitchFamily="34" charset="0"/>
              </a:rPr>
              <a:t>berdasarkan</a:t>
            </a:r>
            <a:r>
              <a:rPr lang="en-US" sz="1800" b="1" dirty="0" smtClean="0">
                <a:latin typeface="Arial Narrow" pitchFamily="34" charset="0"/>
              </a:rPr>
              <a:t> </a:t>
            </a:r>
            <a:r>
              <a:rPr lang="en-US" sz="1800" b="1" dirty="0" err="1" smtClean="0">
                <a:latin typeface="Arial Narrow" pitchFamily="34" charset="0"/>
              </a:rPr>
              <a:t>sifatnya</a:t>
            </a:r>
            <a:r>
              <a:rPr lang="en-US" sz="1800" b="1" dirty="0" smtClean="0">
                <a:latin typeface="Arial Narrow" pitchFamily="34" charset="0"/>
              </a:rPr>
              <a:t>:</a:t>
            </a:r>
          </a:p>
          <a:p>
            <a:pPr marL="514350" indent="-514350">
              <a:buNone/>
            </a:pPr>
            <a:r>
              <a:rPr lang="en-US" sz="1800" b="1" dirty="0" smtClean="0">
                <a:latin typeface="Arial Narrow" pitchFamily="34" charset="0"/>
              </a:rPr>
              <a:t>    a. </a:t>
            </a:r>
            <a:r>
              <a:rPr lang="en-US" sz="1800" b="1" dirty="0" err="1" smtClean="0">
                <a:latin typeface="Arial Narrow" pitchFamily="34" charset="0"/>
              </a:rPr>
              <a:t>Pajak</a:t>
            </a:r>
            <a:r>
              <a:rPr lang="en-US" sz="1800" b="1" dirty="0" smtClean="0">
                <a:latin typeface="Arial Narrow" pitchFamily="34" charset="0"/>
              </a:rPr>
              <a:t> </a:t>
            </a:r>
            <a:r>
              <a:rPr lang="en-US" sz="1800" b="1" dirty="0" err="1" smtClean="0">
                <a:latin typeface="Arial Narrow" pitchFamily="34" charset="0"/>
              </a:rPr>
              <a:t>Subjektif,yaitu</a:t>
            </a:r>
            <a:r>
              <a:rPr lang="en-US" sz="1800" b="1" dirty="0" smtClean="0">
                <a:latin typeface="Arial Narrow" pitchFamily="34" charset="0"/>
              </a:rPr>
              <a:t> </a:t>
            </a:r>
            <a:r>
              <a:rPr lang="en-US" sz="1800" b="1" dirty="0" err="1" smtClean="0">
                <a:latin typeface="Arial Narrow" pitchFamily="34" charset="0"/>
              </a:rPr>
              <a:t>pajak</a:t>
            </a:r>
            <a:r>
              <a:rPr lang="en-US" sz="1800" b="1" dirty="0" smtClean="0">
                <a:latin typeface="Arial Narrow" pitchFamily="34" charset="0"/>
              </a:rPr>
              <a:t> yang </a:t>
            </a:r>
            <a:r>
              <a:rPr lang="en-US" sz="1800" b="1" dirty="0" err="1" smtClean="0">
                <a:latin typeface="Arial Narrow" pitchFamily="34" charset="0"/>
              </a:rPr>
              <a:t>dibebankan</a:t>
            </a:r>
            <a:r>
              <a:rPr lang="en-US" sz="1800" b="1" dirty="0" smtClean="0">
                <a:latin typeface="Arial Narrow" pitchFamily="34" charset="0"/>
              </a:rPr>
              <a:t> </a:t>
            </a:r>
            <a:r>
              <a:rPr lang="en-US" sz="1800" b="1" dirty="0" err="1" smtClean="0">
                <a:latin typeface="Arial Narrow" pitchFamily="34" charset="0"/>
              </a:rPr>
              <a:t>kepada</a:t>
            </a:r>
            <a:r>
              <a:rPr lang="en-US" sz="1800" b="1" dirty="0" smtClean="0">
                <a:latin typeface="Arial Narrow" pitchFamily="34" charset="0"/>
              </a:rPr>
              <a:t> </a:t>
            </a:r>
            <a:r>
              <a:rPr lang="en-US" sz="1800" b="1" dirty="0" err="1" smtClean="0">
                <a:latin typeface="Arial Narrow" pitchFamily="34" charset="0"/>
              </a:rPr>
              <a:t>keadaan</a:t>
            </a:r>
            <a:r>
              <a:rPr lang="en-US" sz="1800" b="1" dirty="0" smtClean="0">
                <a:latin typeface="Arial Narrow" pitchFamily="34" charset="0"/>
              </a:rPr>
              <a:t> </a:t>
            </a:r>
            <a:r>
              <a:rPr lang="en-US" sz="1800" b="1" dirty="0" err="1" smtClean="0">
                <a:latin typeface="Arial Narrow" pitchFamily="34" charset="0"/>
              </a:rPr>
              <a:t>wajib</a:t>
            </a:r>
            <a:r>
              <a:rPr lang="en-US" sz="1800" b="1" dirty="0" smtClean="0">
                <a:latin typeface="Arial Narrow" pitchFamily="34" charset="0"/>
              </a:rPr>
              <a:t> </a:t>
            </a:r>
            <a:r>
              <a:rPr lang="en-US" sz="1800" b="1" dirty="0" err="1" smtClean="0">
                <a:latin typeface="Arial Narrow" pitchFamily="34" charset="0"/>
              </a:rPr>
              <a:t>pajak</a:t>
            </a:r>
            <a:r>
              <a:rPr lang="en-US" sz="1800" b="1" dirty="0" smtClean="0">
                <a:latin typeface="Arial Narrow" pitchFamily="34" charset="0"/>
              </a:rPr>
              <a:t>. </a:t>
            </a:r>
          </a:p>
          <a:p>
            <a:pPr marL="514350" indent="-514350">
              <a:buNone/>
            </a:pPr>
            <a:r>
              <a:rPr lang="en-US" sz="1800" b="1" dirty="0" smtClean="0">
                <a:latin typeface="Arial Narrow" pitchFamily="34" charset="0"/>
              </a:rPr>
              <a:t>        </a:t>
            </a:r>
            <a:r>
              <a:rPr lang="en-US" sz="1800" b="1" dirty="0" err="1" smtClean="0">
                <a:latin typeface="Arial Narrow" pitchFamily="34" charset="0"/>
              </a:rPr>
              <a:t>Contoh</a:t>
            </a:r>
            <a:r>
              <a:rPr lang="en-US" sz="1800" b="1" dirty="0" smtClean="0">
                <a:latin typeface="Arial Narrow" pitchFamily="34" charset="0"/>
              </a:rPr>
              <a:t> : </a:t>
            </a:r>
            <a:r>
              <a:rPr lang="en-US" sz="1800" b="1" dirty="0" err="1" smtClean="0">
                <a:latin typeface="Arial Narrow" pitchFamily="34" charset="0"/>
              </a:rPr>
              <a:t>Pajak</a:t>
            </a:r>
            <a:r>
              <a:rPr lang="en-US" sz="1800" b="1" dirty="0" smtClean="0">
                <a:latin typeface="Arial Narrow" pitchFamily="34" charset="0"/>
              </a:rPr>
              <a:t> </a:t>
            </a:r>
            <a:r>
              <a:rPr lang="en-US" sz="1800" b="1" dirty="0" err="1" smtClean="0">
                <a:latin typeface="Arial Narrow" pitchFamily="34" charset="0"/>
              </a:rPr>
              <a:t>Penghasilan</a:t>
            </a:r>
            <a:r>
              <a:rPr lang="en-US" sz="1800" b="1" dirty="0" smtClean="0">
                <a:latin typeface="Arial Narrow" pitchFamily="34" charset="0"/>
              </a:rPr>
              <a:t> </a:t>
            </a:r>
          </a:p>
          <a:p>
            <a:pPr marL="514350" indent="-514350">
              <a:buNone/>
            </a:pPr>
            <a:endParaRPr lang="en-US" sz="1800" b="1" dirty="0" smtClean="0">
              <a:latin typeface="Arial Narrow" pitchFamily="34" charset="0"/>
            </a:endParaRPr>
          </a:p>
          <a:p>
            <a:pPr marL="514350" indent="-514350">
              <a:buNone/>
            </a:pPr>
            <a:r>
              <a:rPr lang="en-US" sz="1800" b="1" dirty="0" smtClean="0">
                <a:latin typeface="Arial Narrow" pitchFamily="34" charset="0"/>
              </a:rPr>
              <a:t>     </a:t>
            </a:r>
            <a:r>
              <a:rPr lang="en-US" sz="1800" b="1" dirty="0" err="1" smtClean="0">
                <a:latin typeface="Arial Narrow" pitchFamily="34" charset="0"/>
              </a:rPr>
              <a:t>b.Pajak</a:t>
            </a:r>
            <a:r>
              <a:rPr lang="en-US" sz="1800" b="1" dirty="0" smtClean="0">
                <a:latin typeface="Arial Narrow" pitchFamily="34" charset="0"/>
              </a:rPr>
              <a:t> </a:t>
            </a:r>
            <a:r>
              <a:rPr lang="en-US" sz="1800" b="1" dirty="0" err="1" smtClean="0">
                <a:latin typeface="Arial Narrow" pitchFamily="34" charset="0"/>
              </a:rPr>
              <a:t>Objektif,yaitu</a:t>
            </a:r>
            <a:r>
              <a:rPr lang="en-US" sz="1800" b="1" dirty="0" smtClean="0">
                <a:latin typeface="Arial Narrow" pitchFamily="34" charset="0"/>
              </a:rPr>
              <a:t> </a:t>
            </a:r>
            <a:r>
              <a:rPr lang="en-US" sz="1800" b="1" dirty="0" err="1" smtClean="0">
                <a:latin typeface="Arial Narrow" pitchFamily="34" charset="0"/>
              </a:rPr>
              <a:t>pajak</a:t>
            </a:r>
            <a:r>
              <a:rPr lang="en-US" sz="1800" b="1" dirty="0" smtClean="0">
                <a:latin typeface="Arial Narrow" pitchFamily="34" charset="0"/>
              </a:rPr>
              <a:t> yang </a:t>
            </a:r>
            <a:r>
              <a:rPr lang="en-US" sz="1800" b="1" dirty="0" err="1" smtClean="0">
                <a:latin typeface="Arial Narrow" pitchFamily="34" charset="0"/>
              </a:rPr>
              <a:t>berpangkal</a:t>
            </a:r>
            <a:r>
              <a:rPr lang="en-US" sz="1800" b="1" dirty="0" smtClean="0">
                <a:latin typeface="Arial Narrow" pitchFamily="34" charset="0"/>
              </a:rPr>
              <a:t> </a:t>
            </a:r>
            <a:r>
              <a:rPr lang="en-US" sz="1800" b="1" dirty="0" err="1" smtClean="0">
                <a:latin typeface="Arial Narrow" pitchFamily="34" charset="0"/>
              </a:rPr>
              <a:t>pada</a:t>
            </a:r>
            <a:r>
              <a:rPr lang="en-US" sz="1800" b="1" dirty="0" smtClean="0">
                <a:latin typeface="Arial Narrow" pitchFamily="34" charset="0"/>
              </a:rPr>
              <a:t> </a:t>
            </a:r>
            <a:r>
              <a:rPr lang="en-US" sz="1800" b="1" dirty="0" err="1" smtClean="0">
                <a:latin typeface="Arial Narrow" pitchFamily="34" charset="0"/>
              </a:rPr>
              <a:t>objeknya</a:t>
            </a:r>
            <a:r>
              <a:rPr lang="en-US" sz="1800" b="1" dirty="0" smtClean="0">
                <a:latin typeface="Arial Narrow" pitchFamily="34" charset="0"/>
              </a:rPr>
              <a:t>, </a:t>
            </a:r>
            <a:r>
              <a:rPr lang="en-US" sz="1800" b="1" dirty="0" err="1" smtClean="0">
                <a:latin typeface="Arial Narrow" pitchFamily="34" charset="0"/>
              </a:rPr>
              <a:t>tanpa</a:t>
            </a:r>
            <a:r>
              <a:rPr lang="en-US" sz="1800" b="1" dirty="0" smtClean="0">
                <a:latin typeface="Arial Narrow" pitchFamily="34" charset="0"/>
              </a:rPr>
              <a:t> </a:t>
            </a:r>
            <a:r>
              <a:rPr lang="en-US" sz="1800" b="1" dirty="0" err="1" smtClean="0">
                <a:latin typeface="Arial Narrow" pitchFamily="34" charset="0"/>
              </a:rPr>
              <a:t>memperhatikan</a:t>
            </a:r>
            <a:r>
              <a:rPr lang="en-US" sz="1800" b="1" dirty="0" smtClean="0">
                <a:latin typeface="Arial Narrow" pitchFamily="34" charset="0"/>
              </a:rPr>
              <a:t> </a:t>
            </a:r>
            <a:r>
              <a:rPr lang="en-US" sz="1800" b="1" dirty="0" err="1" smtClean="0">
                <a:latin typeface="Arial Narrow" pitchFamily="34" charset="0"/>
              </a:rPr>
              <a:t>diri</a:t>
            </a:r>
            <a:r>
              <a:rPr lang="en-US" sz="1800" b="1" dirty="0" smtClean="0">
                <a:latin typeface="Arial Narrow" pitchFamily="34" charset="0"/>
              </a:rPr>
              <a:t>  </a:t>
            </a:r>
            <a:r>
              <a:rPr lang="en-US" sz="1800" b="1" dirty="0" err="1" smtClean="0">
                <a:latin typeface="Arial Narrow" pitchFamily="34" charset="0"/>
              </a:rPr>
              <a:t>wajib</a:t>
            </a:r>
            <a:r>
              <a:rPr lang="en-US" sz="1800" b="1" dirty="0" smtClean="0">
                <a:latin typeface="Arial Narrow" pitchFamily="34" charset="0"/>
              </a:rPr>
              <a:t> </a:t>
            </a:r>
            <a:r>
              <a:rPr lang="en-US" sz="1800" b="1" dirty="0" err="1" smtClean="0">
                <a:latin typeface="Arial Narrow" pitchFamily="34" charset="0"/>
              </a:rPr>
              <a:t>pajak</a:t>
            </a:r>
            <a:r>
              <a:rPr lang="en-US" sz="1800" b="1" dirty="0" smtClean="0">
                <a:latin typeface="Arial Narrow" pitchFamily="34" charset="0"/>
              </a:rPr>
              <a:t>.</a:t>
            </a:r>
          </a:p>
          <a:p>
            <a:pPr marL="514350" indent="-514350">
              <a:buNone/>
            </a:pPr>
            <a:r>
              <a:rPr lang="en-US" sz="1800" b="1" dirty="0" smtClean="0">
                <a:latin typeface="Arial Narrow" pitchFamily="34" charset="0"/>
              </a:rPr>
              <a:t>        </a:t>
            </a:r>
            <a:r>
              <a:rPr lang="en-US" sz="1800" b="1" dirty="0" err="1" smtClean="0">
                <a:latin typeface="Arial Narrow" pitchFamily="34" charset="0"/>
              </a:rPr>
              <a:t>Contoh</a:t>
            </a:r>
            <a:r>
              <a:rPr lang="en-US" sz="1800" b="1" dirty="0" smtClean="0">
                <a:latin typeface="Arial Narrow" pitchFamily="34" charset="0"/>
              </a:rPr>
              <a:t> : </a:t>
            </a:r>
            <a:r>
              <a:rPr lang="en-US" sz="1800" b="1" dirty="0" err="1" smtClean="0">
                <a:latin typeface="Arial Narrow" pitchFamily="34" charset="0"/>
              </a:rPr>
              <a:t>Pajak</a:t>
            </a:r>
            <a:r>
              <a:rPr lang="en-US" sz="1800" b="1" dirty="0" smtClean="0">
                <a:latin typeface="Arial Narrow" pitchFamily="34" charset="0"/>
              </a:rPr>
              <a:t> </a:t>
            </a:r>
            <a:r>
              <a:rPr lang="en-US" sz="1800" b="1" dirty="0" err="1" smtClean="0">
                <a:latin typeface="Arial Narrow" pitchFamily="34" charset="0"/>
              </a:rPr>
              <a:t>Pertambahan</a:t>
            </a:r>
            <a:r>
              <a:rPr lang="en-US" sz="1800" b="1" dirty="0" smtClean="0">
                <a:latin typeface="Arial Narrow" pitchFamily="34" charset="0"/>
              </a:rPr>
              <a:t> </a:t>
            </a:r>
            <a:r>
              <a:rPr lang="en-US" sz="1800" b="1" dirty="0" err="1" smtClean="0">
                <a:latin typeface="Arial Narrow" pitchFamily="34" charset="0"/>
              </a:rPr>
              <a:t>Nilai</a:t>
            </a:r>
            <a:r>
              <a:rPr lang="en-US" sz="1800" b="1" dirty="0" smtClean="0">
                <a:latin typeface="Arial Narrow" pitchFamily="34" charset="0"/>
              </a:rPr>
              <a:t>, </a:t>
            </a:r>
            <a:r>
              <a:rPr lang="en-US" sz="1800" b="1" dirty="0" err="1" smtClean="0">
                <a:latin typeface="Arial Narrow" pitchFamily="34" charset="0"/>
              </a:rPr>
              <a:t>Pajak</a:t>
            </a:r>
            <a:r>
              <a:rPr lang="en-US" sz="1800" b="1" dirty="0" smtClean="0">
                <a:latin typeface="Arial Narrow" pitchFamily="34" charset="0"/>
              </a:rPr>
              <a:t> </a:t>
            </a:r>
            <a:r>
              <a:rPr lang="en-US" sz="1800" b="1" dirty="0" err="1" smtClean="0">
                <a:latin typeface="Arial Narrow" pitchFamily="34" charset="0"/>
              </a:rPr>
              <a:t>Penjualan</a:t>
            </a:r>
            <a:r>
              <a:rPr lang="en-US" sz="1800" b="1" dirty="0" smtClean="0">
                <a:latin typeface="Arial Narrow" pitchFamily="34" charset="0"/>
              </a:rPr>
              <a:t> </a:t>
            </a:r>
            <a:r>
              <a:rPr lang="en-US" sz="1800" b="1" dirty="0" err="1" smtClean="0">
                <a:latin typeface="Arial Narrow" pitchFamily="34" charset="0"/>
              </a:rPr>
              <a:t>Barang</a:t>
            </a:r>
            <a:r>
              <a:rPr lang="en-US" sz="1800" b="1" dirty="0" smtClean="0">
                <a:latin typeface="Arial Narrow" pitchFamily="34" charset="0"/>
              </a:rPr>
              <a:t> </a:t>
            </a:r>
            <a:r>
              <a:rPr lang="en-US" sz="1800" b="1" dirty="0" err="1" smtClean="0">
                <a:latin typeface="Arial Narrow" pitchFamily="34" charset="0"/>
              </a:rPr>
              <a:t>Mewah</a:t>
            </a:r>
            <a:r>
              <a:rPr lang="en-US" sz="1800" b="1" dirty="0" smtClean="0">
                <a:latin typeface="Arial Narrow" pitchFamily="34" charset="0"/>
              </a:rPr>
              <a:t> </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34" y="653237"/>
            <a:ext cx="8262462" cy="4429156"/>
          </a:xfrm>
          <a:ln w="19050">
            <a:solidFill>
              <a:schemeClr val="tx1"/>
            </a:solidFill>
          </a:ln>
        </p:spPr>
        <p:txBody>
          <a:bodyPr>
            <a:normAutofit/>
          </a:bodyPr>
          <a:lstStyle/>
          <a:p>
            <a:pPr>
              <a:buNone/>
            </a:pPr>
            <a:r>
              <a:rPr lang="en-US" sz="2400" b="1" u="sng" dirty="0" smtClean="0">
                <a:solidFill>
                  <a:srgbClr val="FF0000"/>
                </a:solidFill>
              </a:rPr>
              <a:t>B. </a:t>
            </a:r>
            <a:r>
              <a:rPr lang="en-US" sz="2400" b="1" u="sng" dirty="0" err="1" smtClean="0">
                <a:solidFill>
                  <a:srgbClr val="FF0000"/>
                </a:solidFill>
              </a:rPr>
              <a:t>Retur</a:t>
            </a:r>
            <a:r>
              <a:rPr lang="en-US" sz="2400" b="1" u="sng" dirty="0" smtClean="0">
                <a:solidFill>
                  <a:srgbClr val="FF0000"/>
                </a:solidFill>
              </a:rPr>
              <a:t> </a:t>
            </a:r>
            <a:r>
              <a:rPr lang="en-US" sz="2400" b="1" u="sng" dirty="0" err="1" smtClean="0">
                <a:solidFill>
                  <a:srgbClr val="FF0000"/>
                </a:solidFill>
              </a:rPr>
              <a:t>Pembelian</a:t>
            </a:r>
            <a:r>
              <a:rPr lang="en-US" sz="2400" b="1" u="sng" dirty="0" smtClean="0">
                <a:solidFill>
                  <a:srgbClr val="FF0000"/>
                </a:solidFill>
              </a:rPr>
              <a:t> </a:t>
            </a:r>
          </a:p>
          <a:p>
            <a:pPr>
              <a:buNone/>
            </a:pPr>
            <a:r>
              <a:rPr lang="en-US" sz="2400" dirty="0" smtClean="0"/>
              <a:t>4/8.2008 PT.A </a:t>
            </a:r>
            <a:r>
              <a:rPr lang="en-US" sz="2400" dirty="0" err="1" smtClean="0"/>
              <a:t>mengembalikan</a:t>
            </a:r>
            <a:r>
              <a:rPr lang="en-US" sz="2400" dirty="0" smtClean="0"/>
              <a:t> </a:t>
            </a:r>
            <a:r>
              <a:rPr lang="en-US" sz="2400" dirty="0" err="1" smtClean="0"/>
              <a:t>barang</a:t>
            </a:r>
            <a:r>
              <a:rPr lang="en-US" sz="2400" dirty="0" smtClean="0"/>
              <a:t> yang </a:t>
            </a:r>
            <a:r>
              <a:rPr lang="en-US" sz="2400" dirty="0" err="1" smtClean="0"/>
              <a:t>dibeli</a:t>
            </a:r>
            <a:r>
              <a:rPr lang="en-US" sz="2400" dirty="0" smtClean="0"/>
              <a:t> </a:t>
            </a:r>
            <a:r>
              <a:rPr lang="en-US" sz="2400" dirty="0" err="1" smtClean="0"/>
              <a:t>kredit</a:t>
            </a:r>
            <a:r>
              <a:rPr lang="en-US" sz="2400" dirty="0" smtClean="0"/>
              <a:t> </a:t>
            </a:r>
            <a:r>
              <a:rPr lang="en-US" sz="2400" dirty="0" err="1" smtClean="0"/>
              <a:t>sebesar</a:t>
            </a:r>
            <a:endParaRPr lang="en-US" sz="2400" dirty="0" smtClean="0"/>
          </a:p>
          <a:p>
            <a:pPr>
              <a:buNone/>
            </a:pPr>
            <a:r>
              <a:rPr lang="en-US" sz="2400" dirty="0" smtClean="0"/>
              <a:t> </a:t>
            </a:r>
            <a:r>
              <a:rPr lang="en-US" sz="2400" dirty="0" err="1" smtClean="0"/>
              <a:t>Rp</a:t>
            </a:r>
            <a:r>
              <a:rPr lang="en-US" sz="2400" dirty="0" smtClean="0"/>
              <a:t> 5.000.000.</a:t>
            </a:r>
          </a:p>
          <a:p>
            <a:pPr>
              <a:buNone/>
            </a:pPr>
            <a:r>
              <a:rPr lang="en-US" sz="2400" b="1" u="sng" dirty="0" err="1" smtClean="0"/>
              <a:t>Jurnalnya</a:t>
            </a:r>
            <a:r>
              <a:rPr lang="en-US" sz="2400" b="1" u="sng" dirty="0" smtClean="0"/>
              <a:t>:</a:t>
            </a:r>
          </a:p>
          <a:p>
            <a:pPr>
              <a:buNone/>
            </a:pPr>
            <a:r>
              <a:rPr lang="en-US" sz="2400" b="1" u="sng" dirty="0" smtClean="0"/>
              <a:t> </a:t>
            </a:r>
          </a:p>
          <a:p>
            <a:pPr>
              <a:buNone/>
            </a:pPr>
            <a:r>
              <a:rPr lang="en-US" sz="2400" dirty="0" err="1" smtClean="0"/>
              <a:t>Utang</a:t>
            </a:r>
            <a:r>
              <a:rPr lang="en-US" sz="2400" dirty="0" smtClean="0"/>
              <a:t> </a:t>
            </a:r>
            <a:r>
              <a:rPr lang="en-US" sz="2400" dirty="0" err="1" smtClean="0"/>
              <a:t>usaha</a:t>
            </a:r>
            <a:r>
              <a:rPr lang="en-US" sz="2400" dirty="0" smtClean="0"/>
              <a:t>		</a:t>
            </a:r>
            <a:r>
              <a:rPr lang="en-US" sz="2400" dirty="0" err="1" smtClean="0"/>
              <a:t>Rp</a:t>
            </a:r>
            <a:r>
              <a:rPr lang="en-US" sz="2400" dirty="0" smtClean="0"/>
              <a:t> 5.500.000</a:t>
            </a:r>
          </a:p>
          <a:p>
            <a:pPr>
              <a:buNone/>
            </a:pPr>
            <a:r>
              <a:rPr lang="en-US" sz="2400" dirty="0" smtClean="0"/>
              <a:t>		</a:t>
            </a:r>
            <a:r>
              <a:rPr lang="en-US" sz="2400" dirty="0" err="1" smtClean="0"/>
              <a:t>Retur</a:t>
            </a:r>
            <a:r>
              <a:rPr lang="en-US" sz="2400" dirty="0" smtClean="0"/>
              <a:t> </a:t>
            </a:r>
            <a:r>
              <a:rPr lang="en-US" sz="2400" dirty="0" err="1" smtClean="0"/>
              <a:t>pembelian</a:t>
            </a:r>
            <a:r>
              <a:rPr lang="en-US" sz="2400" dirty="0" smtClean="0"/>
              <a:t>		</a:t>
            </a:r>
            <a:r>
              <a:rPr lang="en-US" sz="2400" dirty="0" err="1" smtClean="0"/>
              <a:t>Rp</a:t>
            </a:r>
            <a:r>
              <a:rPr lang="en-US" sz="2400" dirty="0" smtClean="0"/>
              <a:t> 5.000.000</a:t>
            </a:r>
          </a:p>
          <a:p>
            <a:pPr>
              <a:buNone/>
            </a:pPr>
            <a:r>
              <a:rPr lang="en-US" sz="2400" dirty="0" smtClean="0"/>
              <a:t>		PPN </a:t>
            </a:r>
            <a:r>
              <a:rPr lang="en-US" sz="2400" dirty="0" err="1" smtClean="0"/>
              <a:t>masukan</a:t>
            </a:r>
            <a:r>
              <a:rPr lang="en-US" sz="2400" dirty="0" smtClean="0"/>
              <a:t>			</a:t>
            </a:r>
            <a:r>
              <a:rPr lang="en-US" sz="2400" dirty="0" err="1" smtClean="0"/>
              <a:t>Rp</a:t>
            </a:r>
            <a:r>
              <a:rPr lang="en-US" sz="2400" dirty="0" smtClean="0"/>
              <a:t>     500.000</a:t>
            </a:r>
          </a:p>
          <a:p>
            <a:pPr>
              <a:buNone/>
            </a:pPr>
            <a:endParaRPr lang="en-US" sz="2400" dirty="0" smtClean="0"/>
          </a:p>
          <a:p>
            <a:pPr>
              <a:buNone/>
            </a:pPr>
            <a:r>
              <a:rPr lang="en-US" sz="2400" dirty="0" smtClean="0"/>
              <a:t>(</a:t>
            </a:r>
            <a:r>
              <a:rPr lang="en-US" sz="2400" dirty="0" err="1" smtClean="0"/>
              <a:t>PPn</a:t>
            </a:r>
            <a:r>
              <a:rPr lang="en-US" sz="2400" dirty="0" smtClean="0"/>
              <a:t>=10%x </a:t>
            </a:r>
            <a:r>
              <a:rPr lang="en-US" sz="2400" dirty="0" err="1" smtClean="0"/>
              <a:t>Rp</a:t>
            </a:r>
            <a:r>
              <a:rPr lang="en-US" sz="2400" dirty="0" smtClean="0"/>
              <a:t> 5.000.000)</a:t>
            </a:r>
          </a:p>
          <a:p>
            <a:pPr>
              <a:buNone/>
            </a:pPr>
            <a:endParaRPr lang="en-US" sz="2400" dirty="0"/>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34" y="653236"/>
            <a:ext cx="8262462" cy="3643338"/>
          </a:xfrm>
          <a:ln w="12700">
            <a:solidFill>
              <a:schemeClr val="tx1"/>
            </a:solidFill>
          </a:ln>
        </p:spPr>
        <p:txBody>
          <a:bodyPr>
            <a:normAutofit/>
          </a:bodyPr>
          <a:lstStyle/>
          <a:p>
            <a:pPr>
              <a:buNone/>
            </a:pPr>
            <a:r>
              <a:rPr lang="en-US" sz="2400" b="1" u="sng" dirty="0" smtClean="0">
                <a:solidFill>
                  <a:srgbClr val="FF0000"/>
                </a:solidFill>
              </a:rPr>
              <a:t>C. </a:t>
            </a:r>
            <a:r>
              <a:rPr lang="en-US" sz="2400" b="1" u="sng" dirty="0" err="1" smtClean="0">
                <a:solidFill>
                  <a:srgbClr val="FF0000"/>
                </a:solidFill>
              </a:rPr>
              <a:t>Pembayaran</a:t>
            </a:r>
            <a:r>
              <a:rPr lang="en-US" sz="2400" b="1" u="sng" dirty="0" smtClean="0">
                <a:solidFill>
                  <a:srgbClr val="FF0000"/>
                </a:solidFill>
              </a:rPr>
              <a:t> </a:t>
            </a:r>
            <a:r>
              <a:rPr lang="en-US" sz="2400" b="1" u="sng" dirty="0" err="1" smtClean="0">
                <a:solidFill>
                  <a:srgbClr val="FF0000"/>
                </a:solidFill>
              </a:rPr>
              <a:t>utang</a:t>
            </a:r>
            <a:r>
              <a:rPr lang="en-US" sz="2400" b="1" u="sng" dirty="0" smtClean="0">
                <a:solidFill>
                  <a:srgbClr val="FF0000"/>
                </a:solidFill>
              </a:rPr>
              <a:t> PT.A </a:t>
            </a:r>
            <a:r>
              <a:rPr lang="en-US" sz="2400" b="1" u="sng" dirty="0" err="1" smtClean="0">
                <a:solidFill>
                  <a:srgbClr val="FF0000"/>
                </a:solidFill>
              </a:rPr>
              <a:t>dengan</a:t>
            </a:r>
            <a:r>
              <a:rPr lang="en-US" sz="2400" b="1" u="sng" dirty="0" smtClean="0">
                <a:solidFill>
                  <a:srgbClr val="FF0000"/>
                </a:solidFill>
              </a:rPr>
              <a:t> </a:t>
            </a:r>
            <a:r>
              <a:rPr lang="en-US" sz="2400" b="1" u="sng" dirty="0" err="1" smtClean="0">
                <a:solidFill>
                  <a:srgbClr val="FF0000"/>
                </a:solidFill>
              </a:rPr>
              <a:t>potongan</a:t>
            </a:r>
            <a:r>
              <a:rPr lang="en-US" sz="2400" b="1" u="sng" dirty="0" smtClean="0">
                <a:solidFill>
                  <a:srgbClr val="FF0000"/>
                </a:solidFill>
              </a:rPr>
              <a:t> 5% </a:t>
            </a:r>
          </a:p>
          <a:p>
            <a:pPr>
              <a:buNone/>
            </a:pPr>
            <a:r>
              <a:rPr lang="en-US" sz="2400" dirty="0" err="1" smtClean="0"/>
              <a:t>Utang</a:t>
            </a:r>
            <a:r>
              <a:rPr lang="en-US" sz="2400" dirty="0" smtClean="0"/>
              <a:t> </a:t>
            </a:r>
            <a:r>
              <a:rPr lang="en-US" sz="2400" dirty="0" err="1" smtClean="0"/>
              <a:t>usaha</a:t>
            </a:r>
            <a:r>
              <a:rPr lang="en-US" sz="2400" dirty="0" smtClean="0"/>
              <a:t>		</a:t>
            </a:r>
            <a:r>
              <a:rPr lang="en-US" sz="2400" dirty="0" err="1" smtClean="0"/>
              <a:t>Rp</a:t>
            </a:r>
            <a:r>
              <a:rPr lang="en-US" sz="2400" dirty="0" smtClean="0"/>
              <a:t> 45.000.000	</a:t>
            </a:r>
          </a:p>
          <a:p>
            <a:pPr>
              <a:buNone/>
            </a:pPr>
            <a:r>
              <a:rPr lang="en-US" sz="2400" dirty="0" smtClean="0"/>
              <a:t>		</a:t>
            </a:r>
            <a:r>
              <a:rPr lang="en-US" sz="2400" dirty="0" err="1" smtClean="0"/>
              <a:t>Kas</a:t>
            </a:r>
            <a:r>
              <a:rPr lang="en-US" sz="2400" dirty="0" smtClean="0"/>
              <a:t>			</a:t>
            </a:r>
            <a:r>
              <a:rPr lang="en-US" sz="2400" dirty="0" err="1" smtClean="0"/>
              <a:t>Rp</a:t>
            </a:r>
            <a:r>
              <a:rPr lang="en-US" sz="2400" smtClean="0"/>
              <a:t> 42.750.000</a:t>
            </a:r>
            <a:endParaRPr lang="en-US" sz="2400" dirty="0" smtClean="0"/>
          </a:p>
          <a:p>
            <a:pPr>
              <a:buNone/>
            </a:pPr>
            <a:r>
              <a:rPr lang="en-US" sz="2400" dirty="0" smtClean="0"/>
              <a:t>		</a:t>
            </a:r>
            <a:r>
              <a:rPr lang="en-US" sz="2400" dirty="0" err="1" smtClean="0"/>
              <a:t>Potongan</a:t>
            </a:r>
            <a:r>
              <a:rPr lang="en-US" sz="2400" dirty="0" smtClean="0"/>
              <a:t> </a:t>
            </a:r>
            <a:r>
              <a:rPr lang="en-US" sz="2400" dirty="0" err="1" smtClean="0"/>
              <a:t>pembelian</a:t>
            </a:r>
            <a:r>
              <a:rPr lang="en-US" sz="2400" dirty="0" smtClean="0"/>
              <a:t>	</a:t>
            </a:r>
            <a:r>
              <a:rPr lang="en-US" sz="2400" dirty="0" err="1" smtClean="0"/>
              <a:t>Rp</a:t>
            </a:r>
            <a:r>
              <a:rPr lang="en-US" sz="2400" dirty="0" smtClean="0"/>
              <a:t>   2.250.000	</a:t>
            </a:r>
          </a:p>
          <a:p>
            <a:pPr>
              <a:buNone/>
            </a:pPr>
            <a:endParaRPr lang="en-US" sz="2400" dirty="0" smtClean="0"/>
          </a:p>
          <a:p>
            <a:pPr>
              <a:buNone/>
            </a:pPr>
            <a:r>
              <a:rPr lang="en-US" sz="2400" dirty="0" smtClean="0"/>
              <a:t>(pot.5%x 45.000.000)</a:t>
            </a:r>
            <a:endParaRPr lang="en-US" sz="2400" dirty="0"/>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100" y="367484"/>
            <a:ext cx="8786874" cy="6215106"/>
          </a:xfrm>
          <a:ln w="28575">
            <a:solidFill>
              <a:schemeClr val="tx1"/>
            </a:solidFill>
          </a:ln>
        </p:spPr>
        <p:txBody>
          <a:bodyPr>
            <a:normAutofit fontScale="92500"/>
          </a:bodyPr>
          <a:lstStyle/>
          <a:p>
            <a:pPr>
              <a:buNone/>
            </a:pPr>
            <a:r>
              <a:rPr lang="en-US" sz="2400" b="1" u="sng" dirty="0" err="1" smtClean="0">
                <a:solidFill>
                  <a:srgbClr val="0000CC"/>
                </a:solidFill>
              </a:rPr>
              <a:t>D.Pembelian</a:t>
            </a:r>
            <a:r>
              <a:rPr lang="en-US" sz="2400" b="1" u="sng" dirty="0" smtClean="0">
                <a:solidFill>
                  <a:srgbClr val="0000CC"/>
                </a:solidFill>
              </a:rPr>
              <a:t> </a:t>
            </a:r>
            <a:r>
              <a:rPr lang="en-US" sz="2400" b="1" u="sng" dirty="0" err="1" smtClean="0">
                <a:solidFill>
                  <a:srgbClr val="0000CC"/>
                </a:solidFill>
              </a:rPr>
              <a:t>Dengan</a:t>
            </a:r>
            <a:r>
              <a:rPr lang="en-US" sz="2400" b="1" u="sng" dirty="0" smtClean="0">
                <a:solidFill>
                  <a:srgbClr val="0000CC"/>
                </a:solidFill>
              </a:rPr>
              <a:t> </a:t>
            </a:r>
            <a:r>
              <a:rPr lang="en-US" sz="2400" b="1" u="sng" dirty="0" err="1" smtClean="0">
                <a:solidFill>
                  <a:srgbClr val="0000CC"/>
                </a:solidFill>
              </a:rPr>
              <a:t>Potongan</a:t>
            </a:r>
            <a:r>
              <a:rPr lang="en-US" sz="2400" b="1" u="sng" dirty="0" smtClean="0">
                <a:solidFill>
                  <a:srgbClr val="0000CC"/>
                </a:solidFill>
              </a:rPr>
              <a:t> : 1.</a:t>
            </a:r>
          </a:p>
          <a:p>
            <a:pPr>
              <a:buNone/>
            </a:pPr>
            <a:r>
              <a:rPr lang="en-US" sz="2400" dirty="0" smtClean="0"/>
              <a:t>PT. Mimi </a:t>
            </a:r>
            <a:r>
              <a:rPr lang="en-US" sz="2400" dirty="0" err="1" smtClean="0"/>
              <a:t>membeli</a:t>
            </a:r>
            <a:r>
              <a:rPr lang="en-US" sz="2400" dirty="0" smtClean="0"/>
              <a:t> </a:t>
            </a:r>
            <a:r>
              <a:rPr lang="en-US" sz="2400" dirty="0" err="1" smtClean="0"/>
              <a:t>barang</a:t>
            </a:r>
            <a:r>
              <a:rPr lang="en-US" sz="2400" dirty="0" smtClean="0"/>
              <a:t> </a:t>
            </a:r>
            <a:r>
              <a:rPr lang="en-US" sz="2400" dirty="0" err="1" smtClean="0"/>
              <a:t>senilai</a:t>
            </a:r>
            <a:r>
              <a:rPr lang="en-US" sz="2400" dirty="0" smtClean="0"/>
              <a:t> </a:t>
            </a:r>
            <a:r>
              <a:rPr lang="en-US" sz="2400" dirty="0" err="1" smtClean="0"/>
              <a:t>Rp</a:t>
            </a:r>
            <a:r>
              <a:rPr lang="en-US" sz="2400" dirty="0" smtClean="0"/>
              <a:t> 12.000 </a:t>
            </a:r>
            <a:r>
              <a:rPr lang="en-US" sz="2400" dirty="0" err="1" smtClean="0"/>
              <a:t>dengan</a:t>
            </a:r>
            <a:r>
              <a:rPr lang="en-US" sz="2400" dirty="0" smtClean="0"/>
              <a:t> </a:t>
            </a:r>
            <a:r>
              <a:rPr lang="en-US" sz="2400" dirty="0" err="1" smtClean="0"/>
              <a:t>potongan</a:t>
            </a:r>
            <a:r>
              <a:rPr lang="en-US" sz="2400" dirty="0" smtClean="0"/>
              <a:t> </a:t>
            </a:r>
            <a:r>
              <a:rPr lang="en-US" sz="2400" dirty="0" err="1" smtClean="0"/>
              <a:t>pembelian</a:t>
            </a:r>
            <a:r>
              <a:rPr lang="en-US" sz="2400" dirty="0" smtClean="0"/>
              <a:t> </a:t>
            </a:r>
          </a:p>
          <a:p>
            <a:pPr>
              <a:buNone/>
            </a:pPr>
            <a:r>
              <a:rPr lang="en-US" sz="2400" dirty="0" smtClean="0"/>
              <a:t>RP 2.000 </a:t>
            </a:r>
            <a:r>
              <a:rPr lang="en-US" sz="2400" dirty="0" err="1" smtClean="0"/>
              <a:t>dengan</a:t>
            </a:r>
            <a:r>
              <a:rPr lang="en-US" sz="2400" dirty="0" smtClean="0"/>
              <a:t> </a:t>
            </a:r>
            <a:r>
              <a:rPr lang="en-US" sz="2400" dirty="0" err="1" smtClean="0"/>
              <a:t>utang</a:t>
            </a:r>
            <a:r>
              <a:rPr lang="en-US" sz="2400" dirty="0" smtClean="0"/>
              <a:t>(</a:t>
            </a:r>
            <a:r>
              <a:rPr lang="en-US" sz="2400" dirty="0" err="1" smtClean="0"/>
              <a:t>kredit</a:t>
            </a:r>
            <a:r>
              <a:rPr lang="en-US" sz="2400" dirty="0" smtClean="0"/>
              <a:t>)</a:t>
            </a:r>
          </a:p>
          <a:p>
            <a:pPr>
              <a:buNone/>
            </a:pPr>
            <a:r>
              <a:rPr lang="en-US" sz="2400" b="1" dirty="0" err="1" smtClean="0"/>
              <a:t>Pembelian</a:t>
            </a:r>
            <a:r>
              <a:rPr lang="en-US" sz="2400" b="1" dirty="0" smtClean="0"/>
              <a:t>                                                    12.000</a:t>
            </a:r>
          </a:p>
          <a:p>
            <a:pPr>
              <a:buNone/>
            </a:pPr>
            <a:r>
              <a:rPr lang="en-US" sz="2400" b="1" dirty="0" smtClean="0"/>
              <a:t> </a:t>
            </a:r>
            <a:r>
              <a:rPr lang="en-US" sz="2400" b="1" dirty="0" err="1" smtClean="0"/>
              <a:t>Cadangan</a:t>
            </a:r>
            <a:r>
              <a:rPr lang="en-US" sz="2400" b="1" dirty="0" smtClean="0"/>
              <a:t> </a:t>
            </a:r>
            <a:r>
              <a:rPr lang="en-US" sz="2400" b="1" dirty="0" err="1" smtClean="0"/>
              <a:t>Potongan</a:t>
            </a:r>
            <a:r>
              <a:rPr lang="en-US" sz="2400" b="1" dirty="0" smtClean="0"/>
              <a:t> </a:t>
            </a:r>
            <a:r>
              <a:rPr lang="en-US" sz="2400" b="1" dirty="0" err="1" smtClean="0"/>
              <a:t>Pembelian</a:t>
            </a:r>
            <a:r>
              <a:rPr lang="en-US" sz="2400" b="1" dirty="0" smtClean="0"/>
              <a:t>               (2.000)</a:t>
            </a:r>
          </a:p>
          <a:p>
            <a:pPr>
              <a:buNone/>
            </a:pPr>
            <a:r>
              <a:rPr lang="en-US" sz="2400" b="1" dirty="0" smtClean="0"/>
              <a:t>PPN </a:t>
            </a:r>
            <a:r>
              <a:rPr lang="en-US" sz="2400" b="1" dirty="0" err="1" smtClean="0"/>
              <a:t>Masukan</a:t>
            </a:r>
            <a:r>
              <a:rPr lang="en-US" sz="2400" b="1" dirty="0" smtClean="0"/>
              <a:t>                                                1.000</a:t>
            </a:r>
          </a:p>
          <a:p>
            <a:pPr>
              <a:buNone/>
            </a:pPr>
            <a:r>
              <a:rPr lang="en-US" sz="2400" b="1" dirty="0" smtClean="0"/>
              <a:t>			</a:t>
            </a:r>
            <a:r>
              <a:rPr lang="en-US" sz="2400" b="1" dirty="0" err="1" smtClean="0"/>
              <a:t>Utang</a:t>
            </a:r>
            <a:r>
              <a:rPr lang="en-US" sz="2400" b="1" dirty="0" smtClean="0"/>
              <a:t> </a:t>
            </a:r>
            <a:r>
              <a:rPr lang="en-US" sz="2400" b="1" dirty="0" err="1" smtClean="0"/>
              <a:t>Dagang</a:t>
            </a:r>
            <a:r>
              <a:rPr lang="en-US" sz="2400" b="1" dirty="0" smtClean="0"/>
              <a:t>                                            11.000</a:t>
            </a:r>
          </a:p>
          <a:p>
            <a:pPr>
              <a:buNone/>
            </a:pPr>
            <a:r>
              <a:rPr lang="en-US" sz="2400" dirty="0" err="1" smtClean="0"/>
              <a:t>Jika</a:t>
            </a:r>
            <a:r>
              <a:rPr lang="en-US" sz="2400" dirty="0" smtClean="0"/>
              <a:t> </a:t>
            </a:r>
            <a:r>
              <a:rPr lang="en-US" sz="2400" dirty="0" err="1" smtClean="0"/>
              <a:t>utang</a:t>
            </a:r>
            <a:r>
              <a:rPr lang="en-US" sz="2400" dirty="0" smtClean="0"/>
              <a:t> </a:t>
            </a:r>
            <a:r>
              <a:rPr lang="en-US" sz="2400" dirty="0" err="1" smtClean="0"/>
              <a:t>dagang</a:t>
            </a:r>
            <a:r>
              <a:rPr lang="en-US" sz="2400" dirty="0" smtClean="0"/>
              <a:t> </a:t>
            </a:r>
            <a:r>
              <a:rPr lang="en-US" sz="2400" dirty="0" err="1" smtClean="0"/>
              <a:t>tidak</a:t>
            </a:r>
            <a:r>
              <a:rPr lang="en-US" sz="2400" dirty="0" smtClean="0"/>
              <a:t> </a:t>
            </a:r>
            <a:r>
              <a:rPr lang="en-US" sz="2400" dirty="0" err="1" smtClean="0"/>
              <a:t>dilunasi</a:t>
            </a:r>
            <a:r>
              <a:rPr lang="en-US" sz="2400" dirty="0" smtClean="0"/>
              <a:t> </a:t>
            </a:r>
            <a:r>
              <a:rPr lang="en-US" sz="2400" dirty="0" err="1" smtClean="0"/>
              <a:t>sesuai</a:t>
            </a:r>
            <a:r>
              <a:rPr lang="en-US" sz="2400" dirty="0" smtClean="0"/>
              <a:t> </a:t>
            </a:r>
            <a:r>
              <a:rPr lang="en-US" sz="2400" dirty="0" err="1" smtClean="0"/>
              <a:t>waktu</a:t>
            </a:r>
            <a:r>
              <a:rPr lang="en-US" sz="2400" dirty="0" smtClean="0"/>
              <a:t> yang </a:t>
            </a:r>
            <a:r>
              <a:rPr lang="en-US" sz="2400" dirty="0" err="1" smtClean="0"/>
              <a:t>ditetapkan</a:t>
            </a:r>
            <a:r>
              <a:rPr lang="en-US" sz="2400" dirty="0" smtClean="0"/>
              <a:t> </a:t>
            </a:r>
            <a:r>
              <a:rPr lang="en-US" sz="2400" dirty="0" err="1" smtClean="0"/>
              <a:t>sehingga</a:t>
            </a:r>
            <a:r>
              <a:rPr lang="en-US" sz="2400" dirty="0" smtClean="0"/>
              <a:t> </a:t>
            </a:r>
            <a:r>
              <a:rPr lang="en-US" sz="2400" dirty="0" err="1" smtClean="0"/>
              <a:t>hak</a:t>
            </a:r>
            <a:r>
              <a:rPr lang="en-US" sz="2400" dirty="0" smtClean="0"/>
              <a:t> </a:t>
            </a:r>
          </a:p>
          <a:p>
            <a:pPr>
              <a:buNone/>
            </a:pPr>
            <a:r>
              <a:rPr lang="en-US" sz="2400" dirty="0" err="1" smtClean="0"/>
              <a:t>atas</a:t>
            </a:r>
            <a:r>
              <a:rPr lang="en-US" sz="2400" dirty="0" smtClean="0"/>
              <a:t> </a:t>
            </a:r>
            <a:r>
              <a:rPr lang="en-US" sz="2400" dirty="0" err="1" smtClean="0"/>
              <a:t>potongan</a:t>
            </a:r>
            <a:r>
              <a:rPr lang="en-US" sz="2400" dirty="0" smtClean="0"/>
              <a:t> </a:t>
            </a:r>
            <a:r>
              <a:rPr lang="en-US" sz="2400" dirty="0" err="1" smtClean="0"/>
              <a:t>pembelian</a:t>
            </a:r>
            <a:r>
              <a:rPr lang="en-US" sz="2400" dirty="0" smtClean="0"/>
              <a:t> </a:t>
            </a:r>
            <a:r>
              <a:rPr lang="en-US" sz="2400" dirty="0" err="1" smtClean="0"/>
              <a:t>tidak</a:t>
            </a:r>
            <a:r>
              <a:rPr lang="en-US" sz="2400" dirty="0" smtClean="0"/>
              <a:t> </a:t>
            </a:r>
            <a:r>
              <a:rPr lang="en-US" sz="2400" dirty="0" err="1" smtClean="0"/>
              <a:t>jadi</a:t>
            </a:r>
            <a:r>
              <a:rPr lang="en-US" sz="2400" dirty="0" smtClean="0"/>
              <a:t>.</a:t>
            </a:r>
          </a:p>
          <a:p>
            <a:pPr>
              <a:buNone/>
            </a:pPr>
            <a:r>
              <a:rPr lang="en-US" sz="2400" b="1" dirty="0" err="1" smtClean="0"/>
              <a:t>Utang</a:t>
            </a:r>
            <a:r>
              <a:rPr lang="en-US" sz="2400" b="1" dirty="0" smtClean="0"/>
              <a:t> </a:t>
            </a:r>
            <a:r>
              <a:rPr lang="en-US" sz="2400" b="1" dirty="0" err="1" smtClean="0"/>
              <a:t>dagang</a:t>
            </a:r>
            <a:r>
              <a:rPr lang="en-US" sz="2400" b="1" dirty="0" smtClean="0"/>
              <a:t>                                        11.000                                                         </a:t>
            </a:r>
          </a:p>
          <a:p>
            <a:pPr>
              <a:buNone/>
            </a:pPr>
            <a:r>
              <a:rPr lang="en-US" sz="2400" b="1" dirty="0" smtClean="0"/>
              <a:t>PPN </a:t>
            </a:r>
            <a:r>
              <a:rPr lang="en-US" sz="2400" b="1" dirty="0" err="1" smtClean="0"/>
              <a:t>Masukan</a:t>
            </a:r>
            <a:r>
              <a:rPr lang="en-US" sz="2400" b="1" dirty="0" smtClean="0"/>
              <a:t>                                             200</a:t>
            </a:r>
          </a:p>
          <a:p>
            <a:pPr>
              <a:buNone/>
            </a:pPr>
            <a:r>
              <a:rPr lang="en-US" sz="2400" b="1" dirty="0" err="1" smtClean="0"/>
              <a:t>Rugi</a:t>
            </a:r>
            <a:r>
              <a:rPr lang="en-US" sz="2400" b="1" dirty="0" smtClean="0"/>
              <a:t> </a:t>
            </a:r>
            <a:r>
              <a:rPr lang="en-US" sz="2400" b="1" dirty="0" err="1" smtClean="0"/>
              <a:t>karena</a:t>
            </a:r>
            <a:r>
              <a:rPr lang="en-US" sz="2400" b="1" dirty="0" smtClean="0"/>
              <a:t> </a:t>
            </a:r>
            <a:r>
              <a:rPr lang="en-US" sz="2400" b="1" dirty="0" err="1" smtClean="0"/>
              <a:t>potongan</a:t>
            </a:r>
            <a:r>
              <a:rPr lang="en-US" sz="2400" b="1" dirty="0" smtClean="0"/>
              <a:t> </a:t>
            </a:r>
            <a:r>
              <a:rPr lang="en-US" sz="2400" b="1" dirty="0" err="1" smtClean="0"/>
              <a:t>tidak</a:t>
            </a:r>
            <a:r>
              <a:rPr lang="en-US" sz="2400" b="1" dirty="0" smtClean="0"/>
              <a:t> </a:t>
            </a:r>
            <a:r>
              <a:rPr lang="en-US" sz="2400" b="1" dirty="0" err="1" smtClean="0"/>
              <a:t>diambil</a:t>
            </a:r>
            <a:r>
              <a:rPr lang="en-US" sz="2400" b="1" dirty="0" smtClean="0"/>
              <a:t>   2.000</a:t>
            </a:r>
          </a:p>
          <a:p>
            <a:pPr>
              <a:buNone/>
            </a:pPr>
            <a:r>
              <a:rPr lang="en-US" sz="2400" b="1" dirty="0" smtClean="0"/>
              <a:t>			 </a:t>
            </a:r>
            <a:r>
              <a:rPr lang="en-US" sz="2400" b="1" dirty="0" err="1" smtClean="0"/>
              <a:t>Kas</a:t>
            </a:r>
            <a:r>
              <a:rPr lang="en-US" sz="2400" b="1" dirty="0" smtClean="0"/>
              <a:t>                                   	                13.200</a:t>
            </a:r>
          </a:p>
          <a:p>
            <a:pPr>
              <a:buNone/>
            </a:pPr>
            <a:endParaRPr lang="en-US" sz="2400" dirty="0"/>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34" y="938989"/>
            <a:ext cx="8488940" cy="3357586"/>
          </a:xfrm>
          <a:ln w="28575">
            <a:solidFill>
              <a:schemeClr val="tx1"/>
            </a:solidFill>
          </a:ln>
        </p:spPr>
        <p:txBody>
          <a:bodyPr>
            <a:normAutofit lnSpcReduction="10000"/>
          </a:bodyPr>
          <a:lstStyle/>
          <a:p>
            <a:pPr>
              <a:buNone/>
            </a:pPr>
            <a:r>
              <a:rPr lang="en-US" sz="2400" dirty="0" err="1" smtClean="0"/>
              <a:t>Jika</a:t>
            </a:r>
            <a:r>
              <a:rPr lang="en-US" sz="2400" dirty="0" smtClean="0"/>
              <a:t> </a:t>
            </a:r>
            <a:r>
              <a:rPr lang="en-US" sz="2400" dirty="0" err="1" smtClean="0"/>
              <a:t>utang</a:t>
            </a:r>
            <a:r>
              <a:rPr lang="en-US" sz="2400" dirty="0" smtClean="0"/>
              <a:t> </a:t>
            </a:r>
            <a:r>
              <a:rPr lang="en-US" sz="2400" dirty="0" err="1" smtClean="0"/>
              <a:t>dagang</a:t>
            </a:r>
            <a:r>
              <a:rPr lang="en-US" sz="2400" dirty="0" smtClean="0"/>
              <a:t> </a:t>
            </a:r>
            <a:r>
              <a:rPr lang="en-US" sz="2400" dirty="0" err="1" smtClean="0"/>
              <a:t>dilunasi</a:t>
            </a:r>
            <a:r>
              <a:rPr lang="en-US" sz="2400" dirty="0" smtClean="0"/>
              <a:t> </a:t>
            </a:r>
            <a:r>
              <a:rPr lang="en-US" sz="2400" dirty="0" err="1" smtClean="0"/>
              <a:t>sesuai</a:t>
            </a:r>
            <a:r>
              <a:rPr lang="en-US" sz="2400" dirty="0" smtClean="0"/>
              <a:t> </a:t>
            </a:r>
            <a:r>
              <a:rPr lang="en-US" sz="2400" dirty="0" err="1" smtClean="0"/>
              <a:t>waktu</a:t>
            </a:r>
            <a:r>
              <a:rPr lang="en-US" sz="2400" dirty="0" smtClean="0"/>
              <a:t> yang </a:t>
            </a:r>
            <a:r>
              <a:rPr lang="en-US" sz="2400" dirty="0" err="1" smtClean="0"/>
              <a:t>ditetapkan</a:t>
            </a:r>
            <a:r>
              <a:rPr lang="en-US" sz="2400" dirty="0" smtClean="0"/>
              <a:t> </a:t>
            </a:r>
            <a:r>
              <a:rPr lang="en-US" sz="2400" dirty="0" err="1" smtClean="0"/>
              <a:t>sehingga</a:t>
            </a:r>
            <a:r>
              <a:rPr lang="en-US" sz="2400" dirty="0" smtClean="0"/>
              <a:t> </a:t>
            </a:r>
          </a:p>
          <a:p>
            <a:pPr>
              <a:buNone/>
            </a:pPr>
            <a:r>
              <a:rPr lang="en-US" sz="2400" dirty="0" err="1" smtClean="0"/>
              <a:t>hak</a:t>
            </a:r>
            <a:r>
              <a:rPr lang="en-US" sz="2400" dirty="0" smtClean="0"/>
              <a:t> </a:t>
            </a:r>
            <a:r>
              <a:rPr lang="en-US" sz="2400" dirty="0" err="1" smtClean="0"/>
              <a:t>atas</a:t>
            </a:r>
            <a:r>
              <a:rPr lang="en-US" sz="2400" dirty="0" smtClean="0"/>
              <a:t> </a:t>
            </a:r>
            <a:r>
              <a:rPr lang="en-US" sz="2400" dirty="0" err="1" smtClean="0"/>
              <a:t>potongan</a:t>
            </a:r>
            <a:r>
              <a:rPr lang="en-US" sz="2400" dirty="0" smtClean="0"/>
              <a:t> </a:t>
            </a:r>
            <a:r>
              <a:rPr lang="en-US" sz="2400" dirty="0" err="1" smtClean="0"/>
              <a:t>pembelian</a:t>
            </a:r>
            <a:r>
              <a:rPr lang="en-US" sz="2400" dirty="0" smtClean="0"/>
              <a:t> </a:t>
            </a:r>
            <a:r>
              <a:rPr lang="en-US" sz="2400" dirty="0" err="1" smtClean="0"/>
              <a:t>masih</a:t>
            </a:r>
            <a:r>
              <a:rPr lang="en-US" sz="2400" dirty="0" smtClean="0"/>
              <a:t> </a:t>
            </a:r>
            <a:r>
              <a:rPr lang="en-US" sz="2400" dirty="0" err="1" smtClean="0"/>
              <a:t>diperoleh</a:t>
            </a:r>
            <a:r>
              <a:rPr lang="en-US" sz="2400" dirty="0" smtClean="0"/>
              <a:t>  (pot.10%)</a:t>
            </a:r>
          </a:p>
          <a:p>
            <a:pPr>
              <a:buNone/>
            </a:pPr>
            <a:endParaRPr lang="en-US" sz="2400" dirty="0" smtClean="0"/>
          </a:p>
          <a:p>
            <a:pPr>
              <a:buNone/>
            </a:pPr>
            <a:r>
              <a:rPr lang="en-US" sz="2400" b="1" dirty="0" err="1" smtClean="0"/>
              <a:t>Utang</a:t>
            </a:r>
            <a:r>
              <a:rPr lang="en-US" sz="2400" b="1" dirty="0" smtClean="0"/>
              <a:t> </a:t>
            </a:r>
            <a:r>
              <a:rPr lang="en-US" sz="2400" b="1" dirty="0" err="1" smtClean="0"/>
              <a:t>dagang</a:t>
            </a:r>
            <a:r>
              <a:rPr lang="en-US" sz="2400" b="1" dirty="0" smtClean="0"/>
              <a:t>                         11.000     </a:t>
            </a:r>
          </a:p>
          <a:p>
            <a:pPr>
              <a:buNone/>
            </a:pPr>
            <a:r>
              <a:rPr lang="en-US" sz="2400" b="1" dirty="0" smtClean="0"/>
              <a:t>		</a:t>
            </a:r>
            <a:r>
              <a:rPr lang="en-US" sz="2400" b="1" dirty="0" err="1" smtClean="0"/>
              <a:t>Diskon</a:t>
            </a:r>
            <a:r>
              <a:rPr lang="en-US" sz="2400" b="1" dirty="0" smtClean="0"/>
              <a:t> </a:t>
            </a:r>
            <a:r>
              <a:rPr lang="en-US" sz="2400" b="1" dirty="0" err="1" smtClean="0"/>
              <a:t>Pembelian</a:t>
            </a:r>
            <a:r>
              <a:rPr lang="en-US" sz="2400" b="1" dirty="0" smtClean="0"/>
              <a:t> 		   1.000</a:t>
            </a:r>
          </a:p>
          <a:p>
            <a:pPr>
              <a:buNone/>
            </a:pPr>
            <a:r>
              <a:rPr lang="en-US" sz="2400" b="1" dirty="0" smtClean="0"/>
              <a:t>		</a:t>
            </a:r>
            <a:r>
              <a:rPr lang="en-US" sz="2400" b="1" dirty="0" err="1" smtClean="0"/>
              <a:t>Kas</a:t>
            </a:r>
            <a:r>
              <a:rPr lang="en-US" sz="2400" b="1" dirty="0" smtClean="0"/>
              <a:t>		              	10.000	</a:t>
            </a:r>
          </a:p>
          <a:p>
            <a:pPr>
              <a:buNone/>
            </a:pPr>
            <a:endParaRPr lang="en-US" sz="2400" b="1" dirty="0" smtClean="0"/>
          </a:p>
          <a:p>
            <a:pPr>
              <a:buNone/>
            </a:pPr>
            <a:r>
              <a:rPr lang="en-US" sz="2400" b="1" dirty="0" err="1" smtClean="0"/>
              <a:t>Potongan</a:t>
            </a:r>
            <a:r>
              <a:rPr lang="en-US" sz="2400" b="1" dirty="0" smtClean="0"/>
              <a:t>=10%x10.000)	                                                   </a:t>
            </a:r>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2538" y="581798"/>
            <a:ext cx="8786874" cy="5929354"/>
          </a:xfrm>
          <a:ln w="28575">
            <a:solidFill>
              <a:schemeClr val="tx1"/>
            </a:solidFill>
          </a:ln>
        </p:spPr>
        <p:txBody>
          <a:bodyPr>
            <a:normAutofit fontScale="92500"/>
          </a:bodyPr>
          <a:lstStyle/>
          <a:p>
            <a:pPr>
              <a:buNone/>
            </a:pPr>
            <a:r>
              <a:rPr lang="en-US" sz="2400" b="1" u="sng" dirty="0" err="1" smtClean="0">
                <a:solidFill>
                  <a:srgbClr val="FF0066"/>
                </a:solidFill>
              </a:rPr>
              <a:t>Pembelian</a:t>
            </a:r>
            <a:r>
              <a:rPr lang="en-US" sz="2400" b="1" u="sng" dirty="0" smtClean="0">
                <a:solidFill>
                  <a:srgbClr val="FF0066"/>
                </a:solidFill>
              </a:rPr>
              <a:t> </a:t>
            </a:r>
            <a:r>
              <a:rPr lang="en-US" sz="2400" b="1" u="sng" dirty="0" err="1" smtClean="0">
                <a:solidFill>
                  <a:srgbClr val="FF0066"/>
                </a:solidFill>
              </a:rPr>
              <a:t>Dengan</a:t>
            </a:r>
            <a:r>
              <a:rPr lang="en-US" sz="2400" b="1" u="sng" dirty="0" smtClean="0">
                <a:solidFill>
                  <a:srgbClr val="FF0066"/>
                </a:solidFill>
              </a:rPr>
              <a:t> </a:t>
            </a:r>
            <a:r>
              <a:rPr lang="en-US" sz="2400" b="1" u="sng" dirty="0" err="1" smtClean="0">
                <a:solidFill>
                  <a:srgbClr val="FF0066"/>
                </a:solidFill>
              </a:rPr>
              <a:t>Potongan</a:t>
            </a:r>
            <a:r>
              <a:rPr lang="en-US" sz="2400" b="1" u="sng" dirty="0" smtClean="0">
                <a:solidFill>
                  <a:srgbClr val="FF0066"/>
                </a:solidFill>
              </a:rPr>
              <a:t> :</a:t>
            </a:r>
            <a:r>
              <a:rPr lang="en-US" sz="2400" b="1" dirty="0" smtClean="0">
                <a:solidFill>
                  <a:srgbClr val="FF0066"/>
                </a:solidFill>
              </a:rPr>
              <a:t> 2.</a:t>
            </a:r>
            <a:endParaRPr lang="en-US" sz="2400" b="1" u="sng" dirty="0" smtClean="0">
              <a:solidFill>
                <a:srgbClr val="FF0066"/>
              </a:solidFill>
            </a:endParaRPr>
          </a:p>
          <a:p>
            <a:pPr>
              <a:buNone/>
            </a:pPr>
            <a:r>
              <a:rPr lang="en-US" sz="2400" dirty="0" smtClean="0"/>
              <a:t>PT. Mimi </a:t>
            </a:r>
            <a:r>
              <a:rPr lang="en-US" sz="2400" dirty="0" err="1" smtClean="0"/>
              <a:t>membeli</a:t>
            </a:r>
            <a:r>
              <a:rPr lang="en-US" sz="2400" dirty="0" smtClean="0"/>
              <a:t> </a:t>
            </a:r>
            <a:r>
              <a:rPr lang="en-US" sz="2400" dirty="0" err="1" smtClean="0"/>
              <a:t>barang</a:t>
            </a:r>
            <a:r>
              <a:rPr lang="en-US" sz="2400" dirty="0" smtClean="0"/>
              <a:t> </a:t>
            </a:r>
            <a:r>
              <a:rPr lang="en-US" sz="2400" dirty="0" err="1" smtClean="0"/>
              <a:t>senilai</a:t>
            </a:r>
            <a:r>
              <a:rPr lang="en-US" sz="2400" dirty="0" smtClean="0"/>
              <a:t> </a:t>
            </a:r>
            <a:r>
              <a:rPr lang="en-US" sz="2400" dirty="0" err="1" smtClean="0"/>
              <a:t>Rp</a:t>
            </a:r>
            <a:r>
              <a:rPr lang="en-US" sz="2400" dirty="0" smtClean="0"/>
              <a:t> 20.000 </a:t>
            </a:r>
            <a:r>
              <a:rPr lang="en-US" sz="2400" dirty="0" err="1" smtClean="0"/>
              <a:t>dengan</a:t>
            </a:r>
            <a:r>
              <a:rPr lang="en-US" sz="2400" dirty="0" smtClean="0"/>
              <a:t> </a:t>
            </a:r>
            <a:r>
              <a:rPr lang="en-US" sz="2400" dirty="0" err="1" smtClean="0"/>
              <a:t>potongan</a:t>
            </a:r>
            <a:r>
              <a:rPr lang="en-US" sz="2400" dirty="0" smtClean="0"/>
              <a:t> </a:t>
            </a:r>
            <a:r>
              <a:rPr lang="en-US" sz="2400" dirty="0" err="1" smtClean="0"/>
              <a:t>pembelian</a:t>
            </a:r>
            <a:r>
              <a:rPr lang="en-US" sz="2400" dirty="0" smtClean="0"/>
              <a:t> </a:t>
            </a:r>
          </a:p>
          <a:p>
            <a:pPr>
              <a:buNone/>
            </a:pPr>
            <a:r>
              <a:rPr lang="en-US" sz="2400" dirty="0" err="1" smtClean="0"/>
              <a:t>Sebesar</a:t>
            </a:r>
            <a:r>
              <a:rPr lang="en-US" sz="2400" dirty="0" smtClean="0"/>
              <a:t>  10% </a:t>
            </a:r>
            <a:r>
              <a:rPr lang="en-US" sz="2400" dirty="0" err="1" smtClean="0"/>
              <a:t>kredit</a:t>
            </a:r>
            <a:r>
              <a:rPr lang="en-US" sz="2400" dirty="0" smtClean="0"/>
              <a:t>.</a:t>
            </a:r>
          </a:p>
          <a:p>
            <a:pPr>
              <a:buNone/>
            </a:pPr>
            <a:r>
              <a:rPr lang="en-US" sz="2400" b="1" dirty="0" err="1" smtClean="0"/>
              <a:t>Pembelian</a:t>
            </a:r>
            <a:r>
              <a:rPr lang="en-US" sz="2400" b="1" dirty="0" smtClean="0"/>
              <a:t>                             18.000</a:t>
            </a:r>
          </a:p>
          <a:p>
            <a:pPr>
              <a:buNone/>
            </a:pPr>
            <a:r>
              <a:rPr lang="en-US" sz="2400" b="1" dirty="0" err="1" smtClean="0"/>
              <a:t>Diskon</a:t>
            </a:r>
            <a:r>
              <a:rPr lang="en-US" sz="2400" b="1" dirty="0" smtClean="0"/>
              <a:t> </a:t>
            </a:r>
            <a:r>
              <a:rPr lang="en-US" sz="2400" b="1" dirty="0" err="1" smtClean="0"/>
              <a:t>Pembelian</a:t>
            </a:r>
            <a:r>
              <a:rPr lang="en-US" sz="2400" b="1" dirty="0" smtClean="0"/>
              <a:t>                  2.000</a:t>
            </a:r>
          </a:p>
          <a:p>
            <a:pPr>
              <a:buNone/>
            </a:pPr>
            <a:r>
              <a:rPr lang="en-US" sz="2400" b="1" dirty="0" smtClean="0"/>
              <a:t>PPN </a:t>
            </a:r>
            <a:r>
              <a:rPr lang="en-US" sz="2400" b="1" dirty="0" err="1" smtClean="0"/>
              <a:t>Masukan</a:t>
            </a:r>
            <a:r>
              <a:rPr lang="en-US" sz="2400" b="1" dirty="0" smtClean="0"/>
              <a:t>                         1.800 (10%x18.000)</a:t>
            </a:r>
          </a:p>
          <a:p>
            <a:pPr>
              <a:buNone/>
            </a:pPr>
            <a:r>
              <a:rPr lang="en-US" sz="2400" b="1" dirty="0" smtClean="0"/>
              <a:t>			</a:t>
            </a:r>
            <a:r>
              <a:rPr lang="en-US" sz="2400" b="1" dirty="0" err="1" smtClean="0"/>
              <a:t>Utang</a:t>
            </a:r>
            <a:r>
              <a:rPr lang="en-US" sz="2400" b="1" dirty="0" smtClean="0"/>
              <a:t> </a:t>
            </a:r>
            <a:r>
              <a:rPr lang="en-US" sz="2400" b="1" dirty="0" err="1" smtClean="0"/>
              <a:t>Dagang</a:t>
            </a:r>
            <a:r>
              <a:rPr lang="en-US" sz="2400" b="1" dirty="0" smtClean="0"/>
              <a:t>                           	21.800</a:t>
            </a:r>
          </a:p>
          <a:p>
            <a:pPr>
              <a:buNone/>
            </a:pPr>
            <a:r>
              <a:rPr lang="en-US" sz="2400" dirty="0" err="1" smtClean="0"/>
              <a:t>Jika</a:t>
            </a:r>
            <a:r>
              <a:rPr lang="en-US" sz="2400" dirty="0" smtClean="0"/>
              <a:t> </a:t>
            </a:r>
            <a:r>
              <a:rPr lang="en-US" sz="2400" dirty="0" err="1" smtClean="0"/>
              <a:t>utang</a:t>
            </a:r>
            <a:r>
              <a:rPr lang="en-US" sz="2400" dirty="0" smtClean="0"/>
              <a:t> </a:t>
            </a:r>
            <a:r>
              <a:rPr lang="en-US" sz="2400" dirty="0" err="1" smtClean="0"/>
              <a:t>dagang</a:t>
            </a:r>
            <a:r>
              <a:rPr lang="en-US" sz="2400" dirty="0" smtClean="0"/>
              <a:t> </a:t>
            </a:r>
            <a:r>
              <a:rPr lang="en-US" sz="2400" dirty="0" err="1" smtClean="0"/>
              <a:t>tidak</a:t>
            </a:r>
            <a:r>
              <a:rPr lang="en-US" sz="2400" dirty="0" smtClean="0"/>
              <a:t> </a:t>
            </a:r>
            <a:r>
              <a:rPr lang="en-US" sz="2400" dirty="0" err="1" smtClean="0"/>
              <a:t>dilunasi</a:t>
            </a:r>
            <a:r>
              <a:rPr lang="en-US" sz="2400" dirty="0" smtClean="0"/>
              <a:t> </a:t>
            </a:r>
            <a:r>
              <a:rPr lang="en-US" sz="2400" dirty="0" err="1" smtClean="0"/>
              <a:t>sesuai</a:t>
            </a:r>
            <a:r>
              <a:rPr lang="en-US" sz="2400" dirty="0" smtClean="0"/>
              <a:t> </a:t>
            </a:r>
            <a:r>
              <a:rPr lang="en-US" sz="2400" dirty="0" err="1" smtClean="0"/>
              <a:t>waktu</a:t>
            </a:r>
            <a:r>
              <a:rPr lang="en-US" sz="2400" dirty="0" smtClean="0"/>
              <a:t> yang </a:t>
            </a:r>
            <a:r>
              <a:rPr lang="en-US" sz="2400" dirty="0" err="1" smtClean="0"/>
              <a:t>ditetapkan</a:t>
            </a:r>
            <a:r>
              <a:rPr lang="en-US" sz="2400" dirty="0" smtClean="0"/>
              <a:t> </a:t>
            </a:r>
            <a:r>
              <a:rPr lang="en-US" sz="2400" dirty="0" err="1" smtClean="0"/>
              <a:t>sehingga</a:t>
            </a:r>
            <a:r>
              <a:rPr lang="en-US" sz="2400" dirty="0" smtClean="0"/>
              <a:t> </a:t>
            </a:r>
            <a:r>
              <a:rPr lang="en-US" sz="2400" dirty="0" err="1" smtClean="0"/>
              <a:t>hak</a:t>
            </a:r>
            <a:r>
              <a:rPr lang="en-US" sz="2400" dirty="0" smtClean="0"/>
              <a:t> </a:t>
            </a:r>
          </a:p>
          <a:p>
            <a:pPr>
              <a:buNone/>
            </a:pPr>
            <a:r>
              <a:rPr lang="en-US" sz="2400" dirty="0" err="1" smtClean="0"/>
              <a:t>atas</a:t>
            </a:r>
            <a:r>
              <a:rPr lang="en-US" sz="2400" dirty="0" smtClean="0"/>
              <a:t> </a:t>
            </a:r>
            <a:r>
              <a:rPr lang="en-US" sz="2400" dirty="0" err="1" smtClean="0"/>
              <a:t>potongan</a:t>
            </a:r>
            <a:r>
              <a:rPr lang="en-US" sz="2400" dirty="0" smtClean="0"/>
              <a:t> </a:t>
            </a:r>
            <a:r>
              <a:rPr lang="en-US" sz="2400" dirty="0" err="1" smtClean="0"/>
              <a:t>pembelian</a:t>
            </a:r>
            <a:r>
              <a:rPr lang="en-US" sz="2400" dirty="0" smtClean="0"/>
              <a:t> </a:t>
            </a:r>
            <a:r>
              <a:rPr lang="en-US" sz="2400" dirty="0" err="1" smtClean="0"/>
              <a:t>tidak</a:t>
            </a:r>
            <a:r>
              <a:rPr lang="en-US" sz="2400" dirty="0" smtClean="0"/>
              <a:t> </a:t>
            </a:r>
            <a:r>
              <a:rPr lang="en-US" sz="2400" dirty="0" err="1" smtClean="0"/>
              <a:t>jadi</a:t>
            </a:r>
            <a:r>
              <a:rPr lang="en-US" sz="2400" dirty="0" smtClean="0"/>
              <a:t>.</a:t>
            </a:r>
          </a:p>
          <a:p>
            <a:pPr>
              <a:buNone/>
            </a:pPr>
            <a:r>
              <a:rPr lang="en-US" sz="2400" b="1" dirty="0" err="1" smtClean="0"/>
              <a:t>Utang</a:t>
            </a:r>
            <a:r>
              <a:rPr lang="en-US" sz="2400" b="1" dirty="0" smtClean="0"/>
              <a:t> </a:t>
            </a:r>
            <a:r>
              <a:rPr lang="en-US" sz="2400" b="1" dirty="0" err="1" smtClean="0"/>
              <a:t>dagang</a:t>
            </a:r>
            <a:r>
              <a:rPr lang="en-US" sz="2400" b="1" dirty="0" smtClean="0"/>
              <a:t>                                        21.800                                                         </a:t>
            </a:r>
          </a:p>
          <a:p>
            <a:pPr>
              <a:buNone/>
            </a:pPr>
            <a:r>
              <a:rPr lang="en-US" sz="2400" b="1" dirty="0" smtClean="0"/>
              <a:t>PPN </a:t>
            </a:r>
            <a:r>
              <a:rPr lang="en-US" sz="2400" b="1" dirty="0" err="1" smtClean="0"/>
              <a:t>Masukan</a:t>
            </a:r>
            <a:r>
              <a:rPr lang="en-US" sz="2400" b="1" dirty="0" smtClean="0"/>
              <a:t>                                             180       </a:t>
            </a:r>
            <a:r>
              <a:rPr lang="en-US" sz="2400" dirty="0" smtClean="0"/>
              <a:t>(10% X 1.800)</a:t>
            </a:r>
          </a:p>
          <a:p>
            <a:pPr>
              <a:buNone/>
            </a:pPr>
            <a:r>
              <a:rPr lang="en-US" sz="2400" b="1" dirty="0" smtClean="0"/>
              <a:t> </a:t>
            </a:r>
            <a:r>
              <a:rPr lang="en-US" sz="2400" b="1" dirty="0" err="1" smtClean="0"/>
              <a:t>Rugi</a:t>
            </a:r>
            <a:r>
              <a:rPr lang="en-US" sz="2400" b="1" dirty="0" smtClean="0"/>
              <a:t> </a:t>
            </a:r>
            <a:r>
              <a:rPr lang="en-US" sz="2400" b="1" dirty="0" err="1" smtClean="0"/>
              <a:t>karena</a:t>
            </a:r>
            <a:r>
              <a:rPr lang="en-US" sz="2400" b="1" dirty="0" smtClean="0"/>
              <a:t> </a:t>
            </a:r>
            <a:r>
              <a:rPr lang="en-US" sz="2400" b="1" dirty="0" err="1" smtClean="0"/>
              <a:t>potongan</a:t>
            </a:r>
            <a:r>
              <a:rPr lang="en-US" sz="2400" b="1" dirty="0" smtClean="0"/>
              <a:t> </a:t>
            </a:r>
            <a:r>
              <a:rPr lang="en-US" sz="2400" b="1" dirty="0" err="1" smtClean="0"/>
              <a:t>tidak</a:t>
            </a:r>
            <a:r>
              <a:rPr lang="en-US" sz="2400" b="1" dirty="0" smtClean="0"/>
              <a:t> </a:t>
            </a:r>
            <a:r>
              <a:rPr lang="en-US" sz="2400" b="1" dirty="0" err="1" smtClean="0"/>
              <a:t>diambil</a:t>
            </a:r>
            <a:r>
              <a:rPr lang="en-US" sz="2400" b="1" dirty="0" smtClean="0"/>
              <a:t>  1.800     </a:t>
            </a:r>
            <a:r>
              <a:rPr lang="en-US" sz="2400" dirty="0" smtClean="0"/>
              <a:t>(10% X 18.000)</a:t>
            </a:r>
          </a:p>
          <a:p>
            <a:pPr>
              <a:buNone/>
            </a:pPr>
            <a:r>
              <a:rPr lang="en-US" sz="2400" b="1" dirty="0" smtClean="0"/>
              <a:t>			 </a:t>
            </a:r>
            <a:r>
              <a:rPr lang="en-US" sz="2400" b="1" dirty="0" err="1" smtClean="0"/>
              <a:t>Kas</a:t>
            </a:r>
            <a:r>
              <a:rPr lang="en-US" sz="2400" b="1" dirty="0" smtClean="0"/>
              <a:t>                                   	                23.780</a:t>
            </a:r>
          </a:p>
          <a:p>
            <a:pPr>
              <a:buNone/>
            </a:pPr>
            <a:endParaRPr lang="en-US" sz="2400" dirty="0"/>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34" y="796113"/>
            <a:ext cx="8262462" cy="3286148"/>
          </a:xfrm>
          <a:ln w="28575">
            <a:solidFill>
              <a:schemeClr val="tx1"/>
            </a:solidFill>
          </a:ln>
        </p:spPr>
        <p:txBody>
          <a:bodyPr>
            <a:normAutofit/>
          </a:bodyPr>
          <a:lstStyle/>
          <a:p>
            <a:pPr>
              <a:buNone/>
            </a:pPr>
            <a:r>
              <a:rPr lang="en-US" sz="2400" dirty="0" err="1" smtClean="0"/>
              <a:t>Jika</a:t>
            </a:r>
            <a:r>
              <a:rPr lang="en-US" sz="2400" dirty="0" smtClean="0"/>
              <a:t> </a:t>
            </a:r>
            <a:r>
              <a:rPr lang="en-US" sz="2400" dirty="0" err="1" smtClean="0"/>
              <a:t>utang</a:t>
            </a:r>
            <a:r>
              <a:rPr lang="en-US" sz="2400" dirty="0" smtClean="0"/>
              <a:t> </a:t>
            </a:r>
            <a:r>
              <a:rPr lang="en-US" sz="2400" dirty="0" err="1" smtClean="0"/>
              <a:t>dagang</a:t>
            </a:r>
            <a:r>
              <a:rPr lang="en-US" sz="2400" dirty="0" smtClean="0"/>
              <a:t> </a:t>
            </a:r>
            <a:r>
              <a:rPr lang="en-US" sz="2400" dirty="0" err="1" smtClean="0"/>
              <a:t>dilunasi</a:t>
            </a:r>
            <a:r>
              <a:rPr lang="en-US" sz="2400" dirty="0" smtClean="0"/>
              <a:t> </a:t>
            </a:r>
            <a:r>
              <a:rPr lang="en-US" sz="2400" dirty="0" err="1" smtClean="0"/>
              <a:t>sesuai</a:t>
            </a:r>
            <a:r>
              <a:rPr lang="en-US" sz="2400" dirty="0" smtClean="0"/>
              <a:t> </a:t>
            </a:r>
            <a:r>
              <a:rPr lang="en-US" sz="2400" dirty="0" err="1" smtClean="0"/>
              <a:t>waktu</a:t>
            </a:r>
            <a:r>
              <a:rPr lang="en-US" sz="2400" dirty="0" smtClean="0"/>
              <a:t> yang </a:t>
            </a:r>
            <a:r>
              <a:rPr lang="en-US" sz="2400" dirty="0" err="1" smtClean="0"/>
              <a:t>ditetapkan</a:t>
            </a:r>
            <a:r>
              <a:rPr lang="en-US" sz="2400" dirty="0" smtClean="0"/>
              <a:t> </a:t>
            </a:r>
            <a:r>
              <a:rPr lang="en-US" sz="2400" dirty="0" err="1" smtClean="0"/>
              <a:t>sehingga</a:t>
            </a:r>
            <a:r>
              <a:rPr lang="en-US" sz="2400" dirty="0" smtClean="0"/>
              <a:t> </a:t>
            </a:r>
          </a:p>
          <a:p>
            <a:pPr>
              <a:buNone/>
            </a:pPr>
            <a:r>
              <a:rPr lang="en-US" sz="2400" dirty="0" err="1" smtClean="0"/>
              <a:t>Hak</a:t>
            </a:r>
            <a:r>
              <a:rPr lang="en-US" sz="2400" dirty="0" smtClean="0"/>
              <a:t> </a:t>
            </a:r>
            <a:r>
              <a:rPr lang="en-US" sz="2400" dirty="0" err="1" smtClean="0"/>
              <a:t>atas</a:t>
            </a:r>
            <a:r>
              <a:rPr lang="en-US" sz="2400" dirty="0" smtClean="0"/>
              <a:t> </a:t>
            </a:r>
            <a:r>
              <a:rPr lang="en-US" sz="2400" dirty="0" err="1" smtClean="0"/>
              <a:t>potongan</a:t>
            </a:r>
            <a:r>
              <a:rPr lang="en-US" sz="2400" dirty="0" smtClean="0"/>
              <a:t> </a:t>
            </a:r>
            <a:r>
              <a:rPr lang="en-US" sz="2400" dirty="0" err="1" smtClean="0"/>
              <a:t>pembelian</a:t>
            </a:r>
            <a:r>
              <a:rPr lang="en-US" sz="2400" dirty="0" smtClean="0"/>
              <a:t> </a:t>
            </a:r>
            <a:r>
              <a:rPr lang="en-US" sz="2400" dirty="0" err="1" smtClean="0"/>
              <a:t>diperoleh</a:t>
            </a:r>
            <a:r>
              <a:rPr lang="en-US" sz="2400" dirty="0" smtClean="0"/>
              <a:t>:</a:t>
            </a:r>
          </a:p>
          <a:p>
            <a:pPr>
              <a:buNone/>
            </a:pPr>
            <a:endParaRPr lang="en-US" sz="2400" dirty="0" smtClean="0"/>
          </a:p>
          <a:p>
            <a:pPr>
              <a:buNone/>
            </a:pPr>
            <a:r>
              <a:rPr lang="en-US" sz="2400" b="1" dirty="0" err="1" smtClean="0"/>
              <a:t>Utangdagang</a:t>
            </a:r>
            <a:r>
              <a:rPr lang="en-US" sz="2400" b="1" dirty="0" smtClean="0"/>
              <a:t>                             21.800                                                     	  </a:t>
            </a:r>
            <a:r>
              <a:rPr lang="en-US" sz="2400" b="1" dirty="0" err="1" smtClean="0"/>
              <a:t>Diskon</a:t>
            </a:r>
            <a:r>
              <a:rPr lang="en-US" sz="2400" b="1" dirty="0" smtClean="0"/>
              <a:t> </a:t>
            </a:r>
            <a:r>
              <a:rPr lang="en-US" sz="2400" b="1" dirty="0" err="1" smtClean="0"/>
              <a:t>Pembelian</a:t>
            </a:r>
            <a:r>
              <a:rPr lang="en-US" sz="2400" b="1" dirty="0" smtClean="0"/>
              <a:t>			1.800</a:t>
            </a:r>
          </a:p>
          <a:p>
            <a:pPr>
              <a:buNone/>
            </a:pPr>
            <a:r>
              <a:rPr lang="en-US" sz="2400" b="1" dirty="0" smtClean="0"/>
              <a:t>		  </a:t>
            </a:r>
            <a:r>
              <a:rPr lang="en-US" sz="2400" b="1" dirty="0" err="1" smtClean="0"/>
              <a:t>Kas</a:t>
            </a:r>
            <a:r>
              <a:rPr lang="en-US" sz="2400" b="1" dirty="0" smtClean="0"/>
              <a:t>                                   	            20.000</a:t>
            </a:r>
          </a:p>
          <a:p>
            <a:pPr>
              <a:buNone/>
            </a:pPr>
            <a:endParaRPr lang="en-US" sz="2400" dirty="0"/>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34" y="296046"/>
            <a:ext cx="8262462" cy="5976183"/>
          </a:xfrm>
          <a:ln w="28575">
            <a:solidFill>
              <a:schemeClr val="tx1"/>
            </a:solidFill>
          </a:ln>
        </p:spPr>
        <p:txBody>
          <a:bodyPr>
            <a:normAutofit/>
          </a:bodyPr>
          <a:lstStyle/>
          <a:p>
            <a:pPr>
              <a:buNone/>
            </a:pPr>
            <a:r>
              <a:rPr lang="en-US" sz="2400" b="1" u="sng" dirty="0" err="1" smtClean="0">
                <a:solidFill>
                  <a:srgbClr val="FF0066"/>
                </a:solidFill>
              </a:rPr>
              <a:t>E.Pembelian</a:t>
            </a:r>
            <a:r>
              <a:rPr lang="en-US" sz="2400" b="1" u="sng" dirty="0" smtClean="0">
                <a:solidFill>
                  <a:srgbClr val="FF0066"/>
                </a:solidFill>
              </a:rPr>
              <a:t> </a:t>
            </a:r>
            <a:r>
              <a:rPr lang="en-US" sz="2400" b="1" u="sng" dirty="0" err="1" smtClean="0">
                <a:solidFill>
                  <a:srgbClr val="FF0066"/>
                </a:solidFill>
              </a:rPr>
              <a:t>barang</a:t>
            </a:r>
            <a:r>
              <a:rPr lang="en-US" sz="2400" b="1" u="sng" dirty="0" smtClean="0">
                <a:solidFill>
                  <a:srgbClr val="FF0066"/>
                </a:solidFill>
              </a:rPr>
              <a:t> yang </a:t>
            </a:r>
            <a:r>
              <a:rPr lang="en-US" sz="2400" b="1" u="sng" dirty="0" err="1" smtClean="0">
                <a:solidFill>
                  <a:srgbClr val="FF0066"/>
                </a:solidFill>
              </a:rPr>
              <a:t>tidak</a:t>
            </a:r>
            <a:r>
              <a:rPr lang="en-US" sz="2400" b="1" u="sng" dirty="0" smtClean="0">
                <a:solidFill>
                  <a:srgbClr val="FF0066"/>
                </a:solidFill>
              </a:rPr>
              <a:t> </a:t>
            </a:r>
            <a:r>
              <a:rPr lang="en-US" sz="2400" b="1" u="sng" dirty="0" err="1" smtClean="0">
                <a:solidFill>
                  <a:srgbClr val="FF0066"/>
                </a:solidFill>
              </a:rPr>
              <a:t>dapat</a:t>
            </a:r>
            <a:r>
              <a:rPr lang="en-US" sz="2400" b="1" u="sng" dirty="0" smtClean="0">
                <a:solidFill>
                  <a:srgbClr val="FF0066"/>
                </a:solidFill>
              </a:rPr>
              <a:t> </a:t>
            </a:r>
            <a:r>
              <a:rPr lang="en-US" sz="2400" b="1" u="sng" dirty="0" err="1" smtClean="0">
                <a:solidFill>
                  <a:srgbClr val="FF0066"/>
                </a:solidFill>
              </a:rPr>
              <a:t>dikreditkan</a:t>
            </a:r>
            <a:r>
              <a:rPr lang="en-US" sz="2400" b="1" u="sng" dirty="0" smtClean="0">
                <a:solidFill>
                  <a:srgbClr val="FF0066"/>
                </a:solidFill>
              </a:rPr>
              <a:t> PPN-</a:t>
            </a:r>
            <a:r>
              <a:rPr lang="en-US" sz="2400" b="1" u="sng" dirty="0" err="1" smtClean="0">
                <a:solidFill>
                  <a:srgbClr val="FF0066"/>
                </a:solidFill>
              </a:rPr>
              <a:t>nya</a:t>
            </a:r>
            <a:r>
              <a:rPr lang="en-US" sz="2400" b="1" u="sng" dirty="0" smtClean="0">
                <a:solidFill>
                  <a:srgbClr val="FF0066"/>
                </a:solidFill>
              </a:rPr>
              <a:t>. </a:t>
            </a:r>
          </a:p>
          <a:p>
            <a:pPr>
              <a:buNone/>
            </a:pPr>
            <a:endParaRPr lang="en-US" sz="2400" b="1" u="sng" dirty="0" smtClean="0"/>
          </a:p>
          <a:p>
            <a:pPr>
              <a:buNone/>
            </a:pPr>
            <a:r>
              <a:rPr lang="en-US" sz="2400" dirty="0" smtClean="0"/>
              <a:t>5 /8. 2008 </a:t>
            </a:r>
            <a:r>
              <a:rPr lang="en-US" sz="2400" dirty="0" err="1" smtClean="0"/>
              <a:t>PT.Senang</a:t>
            </a:r>
            <a:r>
              <a:rPr lang="en-US" sz="2400" dirty="0" smtClean="0"/>
              <a:t> </a:t>
            </a:r>
            <a:r>
              <a:rPr lang="en-US" sz="2400" dirty="0" err="1" smtClean="0"/>
              <a:t>membeli</a:t>
            </a:r>
            <a:r>
              <a:rPr lang="en-US" sz="2400" dirty="0" smtClean="0"/>
              <a:t> </a:t>
            </a:r>
            <a:r>
              <a:rPr lang="en-US" sz="2400" dirty="0" err="1" smtClean="0"/>
              <a:t>dengan</a:t>
            </a:r>
            <a:r>
              <a:rPr lang="en-US" sz="2400" dirty="0" smtClean="0"/>
              <a:t> </a:t>
            </a:r>
            <a:r>
              <a:rPr lang="en-US" sz="2400" dirty="0" err="1" smtClean="0"/>
              <a:t>tunai</a:t>
            </a:r>
            <a:r>
              <a:rPr lang="en-US" sz="2400" dirty="0" smtClean="0"/>
              <a:t> </a:t>
            </a:r>
            <a:r>
              <a:rPr lang="en-US" sz="2400" dirty="0" err="1" smtClean="0"/>
              <a:t>barang</a:t>
            </a:r>
            <a:r>
              <a:rPr lang="en-US" sz="2400" dirty="0" smtClean="0"/>
              <a:t> </a:t>
            </a:r>
            <a:r>
              <a:rPr lang="en-US" sz="2400" dirty="0" err="1" smtClean="0"/>
              <a:t>keperluan</a:t>
            </a:r>
            <a:r>
              <a:rPr lang="en-US" sz="2400" dirty="0" smtClean="0"/>
              <a:t> </a:t>
            </a:r>
          </a:p>
          <a:p>
            <a:pPr>
              <a:buNone/>
            </a:pPr>
            <a:r>
              <a:rPr lang="en-US" sz="2400" dirty="0" err="1" smtClean="0"/>
              <a:t>kantor</a:t>
            </a:r>
            <a:r>
              <a:rPr lang="en-US" sz="2400" dirty="0" smtClean="0"/>
              <a:t> (</a:t>
            </a:r>
            <a:r>
              <a:rPr lang="en-US" sz="2400" dirty="0" err="1" smtClean="0"/>
              <a:t>alat</a:t>
            </a:r>
            <a:r>
              <a:rPr lang="en-US" sz="2400" dirty="0" smtClean="0"/>
              <a:t> </a:t>
            </a:r>
            <a:r>
              <a:rPr lang="en-US" sz="2400" dirty="0" err="1" smtClean="0"/>
              <a:t>tulis</a:t>
            </a:r>
            <a:r>
              <a:rPr lang="en-US" sz="2400" dirty="0" smtClean="0"/>
              <a:t> </a:t>
            </a:r>
            <a:r>
              <a:rPr lang="en-US" sz="2400" dirty="0" err="1" smtClean="0"/>
              <a:t>kantor</a:t>
            </a:r>
            <a:r>
              <a:rPr lang="en-US" sz="2400" dirty="0" smtClean="0"/>
              <a:t>) </a:t>
            </a:r>
            <a:r>
              <a:rPr lang="en-US" sz="2400" dirty="0" err="1" smtClean="0"/>
              <a:t>seharga</a:t>
            </a:r>
            <a:r>
              <a:rPr lang="en-US" sz="2400" dirty="0" smtClean="0"/>
              <a:t> </a:t>
            </a:r>
            <a:r>
              <a:rPr lang="en-US" sz="2400" dirty="0" err="1" smtClean="0"/>
              <a:t>Rp</a:t>
            </a:r>
            <a:r>
              <a:rPr lang="en-US" sz="2400" dirty="0" smtClean="0"/>
              <a:t>. 1.000.000</a:t>
            </a:r>
          </a:p>
          <a:p>
            <a:pPr>
              <a:buNone/>
            </a:pPr>
            <a:r>
              <a:rPr lang="en-US" sz="2400" b="1" u="sng" dirty="0" err="1" smtClean="0"/>
              <a:t>Jurnalnya</a:t>
            </a:r>
            <a:r>
              <a:rPr lang="en-US" sz="2400" b="1" u="sng" dirty="0" smtClean="0"/>
              <a:t> : </a:t>
            </a:r>
          </a:p>
          <a:p>
            <a:pPr>
              <a:buNone/>
            </a:pPr>
            <a:endParaRPr lang="en-US" sz="2400" b="1" u="sng" dirty="0" smtClean="0"/>
          </a:p>
          <a:p>
            <a:pPr>
              <a:buNone/>
            </a:pPr>
            <a:r>
              <a:rPr lang="en-US" sz="2400" dirty="0" err="1" smtClean="0"/>
              <a:t>Keperluan</a:t>
            </a:r>
            <a:r>
              <a:rPr lang="en-US" sz="2400" dirty="0" smtClean="0"/>
              <a:t> </a:t>
            </a:r>
            <a:r>
              <a:rPr lang="en-US" sz="2400" dirty="0" err="1" smtClean="0"/>
              <a:t>kantor</a:t>
            </a:r>
            <a:r>
              <a:rPr lang="en-US" sz="2400" dirty="0" smtClean="0"/>
              <a:t> 	</a:t>
            </a:r>
            <a:r>
              <a:rPr lang="en-US" sz="2400" dirty="0" err="1" smtClean="0"/>
              <a:t>Rp</a:t>
            </a:r>
            <a:r>
              <a:rPr lang="en-US" sz="2400" dirty="0" smtClean="0"/>
              <a:t>. 1.000.000</a:t>
            </a:r>
          </a:p>
          <a:p>
            <a:pPr>
              <a:buNone/>
            </a:pPr>
            <a:r>
              <a:rPr lang="en-US" sz="2400" dirty="0" err="1" smtClean="0"/>
              <a:t>Beban</a:t>
            </a:r>
            <a:r>
              <a:rPr lang="en-US" sz="2400" dirty="0" smtClean="0"/>
              <a:t> PPN 		</a:t>
            </a:r>
            <a:r>
              <a:rPr lang="en-US" sz="2400" dirty="0" err="1" smtClean="0"/>
              <a:t>Rp</a:t>
            </a:r>
            <a:r>
              <a:rPr lang="en-US" sz="2400" dirty="0" smtClean="0"/>
              <a:t>.    100.000</a:t>
            </a:r>
          </a:p>
          <a:p>
            <a:pPr>
              <a:buNone/>
            </a:pPr>
            <a:r>
              <a:rPr lang="en-US" sz="2400" dirty="0" smtClean="0"/>
              <a:t>          </a:t>
            </a:r>
            <a:r>
              <a:rPr lang="en-US" sz="2400" dirty="0" err="1" smtClean="0"/>
              <a:t>Kas</a:t>
            </a:r>
            <a:r>
              <a:rPr lang="en-US" sz="2400" dirty="0" smtClean="0"/>
              <a:t>/Bank 		</a:t>
            </a:r>
            <a:r>
              <a:rPr lang="en-US" sz="2400" dirty="0" err="1" smtClean="0"/>
              <a:t>Rp</a:t>
            </a:r>
            <a:r>
              <a:rPr lang="en-US" sz="2400" dirty="0" smtClean="0"/>
              <a:t>. 1.100.000</a:t>
            </a:r>
          </a:p>
          <a:p>
            <a:pPr>
              <a:buNone/>
            </a:pPr>
            <a:endParaRPr lang="en-US" sz="2400" dirty="0" smtClean="0"/>
          </a:p>
          <a:p>
            <a:pPr>
              <a:buNone/>
            </a:pPr>
            <a:r>
              <a:rPr lang="en-US" sz="2400" dirty="0" smtClean="0"/>
              <a:t>(PPN </a:t>
            </a:r>
            <a:r>
              <a:rPr lang="en-US" sz="2400" dirty="0" err="1" smtClean="0"/>
              <a:t>tersebut</a:t>
            </a:r>
            <a:r>
              <a:rPr lang="en-US" sz="2400" dirty="0" smtClean="0"/>
              <a:t> </a:t>
            </a:r>
            <a:r>
              <a:rPr lang="en-US" sz="2400" dirty="0" err="1" smtClean="0"/>
              <a:t>tidak</a:t>
            </a:r>
            <a:r>
              <a:rPr lang="en-US" sz="2400" dirty="0" smtClean="0"/>
              <a:t> </a:t>
            </a:r>
            <a:r>
              <a:rPr lang="en-US" sz="2400" dirty="0" err="1" smtClean="0"/>
              <a:t>dapat</a:t>
            </a:r>
            <a:r>
              <a:rPr lang="en-US" sz="2400" dirty="0" smtClean="0"/>
              <a:t> </a:t>
            </a:r>
            <a:r>
              <a:rPr lang="en-US" sz="2400" dirty="0" err="1" smtClean="0"/>
              <a:t>dikreditkan</a:t>
            </a:r>
            <a:r>
              <a:rPr lang="en-US" sz="2400" dirty="0" smtClean="0"/>
              <a:t>, </a:t>
            </a:r>
            <a:r>
              <a:rPr lang="en-US" sz="2400" dirty="0" err="1" smtClean="0"/>
              <a:t>sehingga</a:t>
            </a:r>
            <a:r>
              <a:rPr lang="en-US" sz="2400" dirty="0" smtClean="0"/>
              <a:t> </a:t>
            </a:r>
            <a:r>
              <a:rPr lang="en-US" sz="2400" dirty="0" err="1" smtClean="0"/>
              <a:t>harus</a:t>
            </a:r>
            <a:r>
              <a:rPr lang="en-US" sz="2400" dirty="0" smtClean="0"/>
              <a:t> </a:t>
            </a:r>
          </a:p>
          <a:p>
            <a:pPr>
              <a:buNone/>
            </a:pPr>
            <a:r>
              <a:rPr lang="en-US" sz="2400" dirty="0" err="1" smtClean="0"/>
              <a:t>dibebankan</a:t>
            </a:r>
            <a:r>
              <a:rPr lang="en-US" sz="2400" dirty="0" smtClean="0"/>
              <a:t> </a:t>
            </a:r>
            <a:r>
              <a:rPr lang="en-US" sz="2400" dirty="0" err="1" smtClean="0"/>
              <a:t>pada</a:t>
            </a:r>
            <a:r>
              <a:rPr lang="en-US" sz="2400" dirty="0" smtClean="0"/>
              <a:t> </a:t>
            </a:r>
            <a:r>
              <a:rPr lang="en-US" sz="2400" dirty="0" err="1" smtClean="0"/>
              <a:t>pendapatan</a:t>
            </a:r>
            <a:r>
              <a:rPr lang="en-US" sz="2400" dirty="0" smtClean="0"/>
              <a:t> </a:t>
            </a:r>
            <a:r>
              <a:rPr lang="en-US" sz="2400" dirty="0" err="1" smtClean="0"/>
              <a:t>untuk</a:t>
            </a:r>
            <a:r>
              <a:rPr lang="en-US" sz="2400" dirty="0" smtClean="0"/>
              <a:t> </a:t>
            </a:r>
            <a:r>
              <a:rPr lang="en-US" sz="2400" dirty="0" err="1" smtClean="0"/>
              <a:t>periode</a:t>
            </a:r>
            <a:r>
              <a:rPr lang="en-US" sz="2400" dirty="0" smtClean="0"/>
              <a:t> yang </a:t>
            </a:r>
            <a:r>
              <a:rPr lang="en-US" sz="2400" dirty="0" err="1" smtClean="0"/>
              <a:t>bersangkutan</a:t>
            </a:r>
            <a:r>
              <a:rPr lang="en-US" sz="2400" smtClean="0"/>
              <a:t>) </a:t>
            </a:r>
            <a:endParaRPr lang="en-US" sz="2400" dirty="0" smtClean="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34" y="653236"/>
            <a:ext cx="8488940" cy="6072230"/>
          </a:xfrm>
          <a:ln w="19050">
            <a:solidFill>
              <a:schemeClr val="tx1"/>
            </a:solidFill>
          </a:ln>
        </p:spPr>
        <p:txBody>
          <a:bodyPr>
            <a:normAutofit/>
          </a:bodyPr>
          <a:lstStyle/>
          <a:p>
            <a:pPr>
              <a:buNone/>
            </a:pPr>
            <a:r>
              <a:rPr lang="en-US" sz="2400" dirty="0" err="1" smtClean="0"/>
              <a:t>Tanggal</a:t>
            </a:r>
            <a:r>
              <a:rPr lang="en-US" sz="2400" dirty="0" smtClean="0"/>
              <a:t> 5/8.2008 </a:t>
            </a:r>
            <a:r>
              <a:rPr lang="en-US" sz="2400" dirty="0" err="1" smtClean="0"/>
              <a:t>PT.Senang</a:t>
            </a:r>
            <a:r>
              <a:rPr lang="en-US" sz="2400" dirty="0" smtClean="0"/>
              <a:t> </a:t>
            </a:r>
            <a:r>
              <a:rPr lang="en-US" sz="2400" dirty="0" err="1" smtClean="0"/>
              <a:t>membeli</a:t>
            </a:r>
            <a:r>
              <a:rPr lang="en-US" sz="2400" dirty="0" smtClean="0"/>
              <a:t> </a:t>
            </a:r>
            <a:r>
              <a:rPr lang="en-US" sz="2400" dirty="0" err="1" smtClean="0"/>
              <a:t>perlengkapan</a:t>
            </a:r>
            <a:r>
              <a:rPr lang="en-US" sz="2400" dirty="0" smtClean="0"/>
              <a:t> </a:t>
            </a:r>
            <a:r>
              <a:rPr lang="en-US" sz="2400" dirty="0" err="1" smtClean="0"/>
              <a:t>kantor</a:t>
            </a:r>
            <a:r>
              <a:rPr lang="en-US" sz="2400" dirty="0" smtClean="0"/>
              <a:t> </a:t>
            </a:r>
          </a:p>
          <a:p>
            <a:pPr>
              <a:buNone/>
            </a:pPr>
            <a:r>
              <a:rPr lang="en-US" sz="2400" dirty="0" err="1" smtClean="0"/>
              <a:t>seharga</a:t>
            </a:r>
            <a:r>
              <a:rPr lang="en-US" sz="2400" dirty="0" smtClean="0"/>
              <a:t> </a:t>
            </a:r>
            <a:r>
              <a:rPr lang="en-US" sz="2400" dirty="0" err="1" smtClean="0"/>
              <a:t>Rp</a:t>
            </a:r>
            <a:r>
              <a:rPr lang="en-US" sz="2400" dirty="0" smtClean="0"/>
              <a:t>. 750.000 </a:t>
            </a:r>
            <a:r>
              <a:rPr lang="en-US" sz="2400" dirty="0" err="1" smtClean="0"/>
              <a:t>dengan</a:t>
            </a:r>
            <a:r>
              <a:rPr lang="en-US" sz="2400" dirty="0" smtClean="0"/>
              <a:t> PPN </a:t>
            </a:r>
            <a:r>
              <a:rPr lang="en-US" sz="2400" dirty="0" err="1" smtClean="0"/>
              <a:t>sebesar</a:t>
            </a:r>
            <a:r>
              <a:rPr lang="en-US" sz="2400" dirty="0" smtClean="0"/>
              <a:t> </a:t>
            </a:r>
            <a:r>
              <a:rPr lang="en-US" sz="2400" dirty="0" err="1" smtClean="0"/>
              <a:t>Rp</a:t>
            </a:r>
            <a:r>
              <a:rPr lang="en-US" sz="2400" dirty="0" smtClean="0"/>
              <a:t>. 75.000 </a:t>
            </a:r>
            <a:r>
              <a:rPr lang="en-US" sz="2400" dirty="0" err="1" smtClean="0"/>
              <a:t>secara</a:t>
            </a:r>
            <a:r>
              <a:rPr lang="en-US" sz="2400" dirty="0" smtClean="0"/>
              <a:t> </a:t>
            </a:r>
            <a:r>
              <a:rPr lang="en-US" sz="2400" dirty="0" err="1" smtClean="0"/>
              <a:t>tunai</a:t>
            </a:r>
            <a:r>
              <a:rPr lang="en-US" sz="2400" dirty="0" smtClean="0"/>
              <a:t>. </a:t>
            </a:r>
          </a:p>
          <a:p>
            <a:pPr>
              <a:buNone/>
            </a:pPr>
            <a:r>
              <a:rPr lang="en-US" sz="2400" b="1" u="sng" dirty="0" err="1" smtClean="0"/>
              <a:t>Jurnalnya</a:t>
            </a:r>
            <a:r>
              <a:rPr lang="en-US" sz="2400" b="1" u="sng" dirty="0" smtClean="0"/>
              <a:t> : </a:t>
            </a:r>
          </a:p>
          <a:p>
            <a:pPr>
              <a:buNone/>
            </a:pPr>
            <a:endParaRPr lang="en-US" sz="2400" b="1" u="sng" dirty="0" smtClean="0"/>
          </a:p>
          <a:p>
            <a:pPr>
              <a:buNone/>
            </a:pPr>
            <a:r>
              <a:rPr lang="en-US" sz="2400" dirty="0" err="1" smtClean="0"/>
              <a:t>Perlengkapan</a:t>
            </a:r>
            <a:r>
              <a:rPr lang="en-US" sz="2400" dirty="0" smtClean="0"/>
              <a:t>  </a:t>
            </a:r>
            <a:r>
              <a:rPr lang="en-US" sz="2400" dirty="0" err="1" smtClean="0"/>
              <a:t>kantor</a:t>
            </a:r>
            <a:r>
              <a:rPr lang="en-US" sz="2400" dirty="0" smtClean="0"/>
              <a:t> 		</a:t>
            </a:r>
            <a:r>
              <a:rPr lang="en-US" sz="2400" dirty="0" err="1" smtClean="0"/>
              <a:t>Rp</a:t>
            </a:r>
            <a:r>
              <a:rPr lang="en-US" sz="2400" dirty="0" smtClean="0"/>
              <a:t>. 825.000</a:t>
            </a:r>
          </a:p>
          <a:p>
            <a:pPr>
              <a:buNone/>
            </a:pPr>
            <a:r>
              <a:rPr lang="en-US" sz="2400" dirty="0" smtClean="0"/>
              <a:t>			</a:t>
            </a:r>
            <a:r>
              <a:rPr lang="en-US" sz="2400" dirty="0" err="1" smtClean="0"/>
              <a:t>Kas</a:t>
            </a:r>
            <a:r>
              <a:rPr lang="en-US" sz="2400" dirty="0" smtClean="0"/>
              <a:t>/Bank 			</a:t>
            </a:r>
            <a:r>
              <a:rPr lang="en-US" sz="2400" dirty="0" err="1" smtClean="0"/>
              <a:t>Rp</a:t>
            </a:r>
            <a:r>
              <a:rPr lang="en-US" sz="2400" dirty="0" smtClean="0"/>
              <a:t>. 825.000</a:t>
            </a:r>
          </a:p>
          <a:p>
            <a:pPr>
              <a:buNone/>
            </a:pPr>
            <a:endParaRPr lang="en-US" sz="2400" dirty="0" smtClean="0"/>
          </a:p>
          <a:p>
            <a:pPr>
              <a:buNone/>
            </a:pPr>
            <a:r>
              <a:rPr lang="en-US" sz="2400" dirty="0" smtClean="0"/>
              <a:t>(</a:t>
            </a:r>
            <a:r>
              <a:rPr lang="en-US" sz="2400" dirty="0" err="1" smtClean="0"/>
              <a:t>masa</a:t>
            </a:r>
            <a:r>
              <a:rPr lang="en-US" sz="2400" dirty="0" smtClean="0"/>
              <a:t> </a:t>
            </a:r>
            <a:r>
              <a:rPr lang="en-US" sz="2400" dirty="0" err="1" smtClean="0"/>
              <a:t>manfaat</a:t>
            </a:r>
            <a:r>
              <a:rPr lang="en-US" sz="2400" dirty="0" smtClean="0"/>
              <a:t> </a:t>
            </a:r>
            <a:r>
              <a:rPr lang="en-US" sz="2400" dirty="0" err="1" smtClean="0"/>
              <a:t>dari</a:t>
            </a:r>
            <a:r>
              <a:rPr lang="en-US" sz="2400" dirty="0" smtClean="0"/>
              <a:t> </a:t>
            </a:r>
            <a:r>
              <a:rPr lang="en-US" sz="2400" dirty="0" err="1" smtClean="0"/>
              <a:t>barang</a:t>
            </a:r>
            <a:r>
              <a:rPr lang="en-US" sz="2400" dirty="0" smtClean="0"/>
              <a:t> </a:t>
            </a:r>
            <a:r>
              <a:rPr lang="en-US" sz="2400" dirty="0" err="1" smtClean="0"/>
              <a:t>tersebut</a:t>
            </a:r>
            <a:r>
              <a:rPr lang="en-US" sz="2400" dirty="0" smtClean="0"/>
              <a:t> </a:t>
            </a:r>
            <a:r>
              <a:rPr lang="en-US" sz="2400" dirty="0" err="1" smtClean="0"/>
              <a:t>kurang</a:t>
            </a:r>
            <a:r>
              <a:rPr lang="en-US" sz="2400" dirty="0" smtClean="0"/>
              <a:t> </a:t>
            </a:r>
            <a:r>
              <a:rPr lang="en-US" sz="2400" dirty="0" err="1" smtClean="0"/>
              <a:t>dari</a:t>
            </a:r>
            <a:r>
              <a:rPr lang="en-US" sz="2400" dirty="0" smtClean="0"/>
              <a:t> </a:t>
            </a:r>
            <a:r>
              <a:rPr lang="en-US" sz="2400" dirty="0" err="1" smtClean="0"/>
              <a:t>satu</a:t>
            </a:r>
            <a:r>
              <a:rPr lang="en-US" sz="2400" dirty="0" smtClean="0"/>
              <a:t> </a:t>
            </a:r>
            <a:r>
              <a:rPr lang="en-US" sz="2400" dirty="0" err="1" smtClean="0"/>
              <a:t>tahun</a:t>
            </a:r>
            <a:r>
              <a:rPr lang="en-US" sz="2400" dirty="0" smtClean="0"/>
              <a:t> </a:t>
            </a:r>
            <a:r>
              <a:rPr lang="en-US" sz="2400" dirty="0" err="1" smtClean="0"/>
              <a:t>maka</a:t>
            </a:r>
            <a:r>
              <a:rPr lang="en-US" sz="2400" dirty="0" smtClean="0"/>
              <a:t> </a:t>
            </a:r>
          </a:p>
          <a:p>
            <a:pPr>
              <a:buNone/>
            </a:pPr>
            <a:r>
              <a:rPr lang="en-US" sz="2400" dirty="0" smtClean="0"/>
              <a:t>PPN-</a:t>
            </a:r>
            <a:r>
              <a:rPr lang="en-US" sz="2400" dirty="0" err="1" smtClean="0"/>
              <a:t>nya</a:t>
            </a:r>
            <a:r>
              <a:rPr lang="en-US" sz="2400" dirty="0" smtClean="0"/>
              <a:t> </a:t>
            </a:r>
            <a:r>
              <a:rPr lang="en-US" sz="2400" dirty="0" err="1" smtClean="0"/>
              <a:t>merupakan</a:t>
            </a:r>
            <a:r>
              <a:rPr lang="en-US" sz="2400" dirty="0" smtClean="0"/>
              <a:t> cost (</a:t>
            </a:r>
            <a:r>
              <a:rPr lang="en-US" sz="2400" dirty="0" err="1" smtClean="0"/>
              <a:t>biaya</a:t>
            </a:r>
            <a:r>
              <a:rPr lang="en-US" sz="2400" dirty="0" smtClean="0"/>
              <a:t>)</a:t>
            </a:r>
            <a:r>
              <a:rPr lang="en-US" sz="2400" dirty="0" err="1" smtClean="0"/>
              <a:t>dari</a:t>
            </a:r>
            <a:r>
              <a:rPr lang="en-US" sz="2400" dirty="0" smtClean="0"/>
              <a:t> </a:t>
            </a:r>
            <a:r>
              <a:rPr lang="en-US" sz="2400" dirty="0" err="1" smtClean="0"/>
              <a:t>barang</a:t>
            </a:r>
            <a:r>
              <a:rPr lang="en-US" sz="2400" dirty="0" smtClean="0"/>
              <a:t> </a:t>
            </a:r>
            <a:r>
              <a:rPr lang="en-US" sz="2400" dirty="0" err="1" smtClean="0"/>
              <a:t>tersebut</a:t>
            </a:r>
            <a:r>
              <a:rPr lang="en-US" sz="2400" dirty="0" smtClean="0"/>
              <a:t> </a:t>
            </a:r>
            <a:r>
              <a:rPr lang="en-US" sz="2400" dirty="0" err="1" smtClean="0"/>
              <a:t>dan</a:t>
            </a:r>
            <a:r>
              <a:rPr lang="en-US" sz="2400" dirty="0" smtClean="0"/>
              <a:t> PPN-</a:t>
            </a:r>
            <a:r>
              <a:rPr lang="en-US" sz="2400" dirty="0" err="1" smtClean="0"/>
              <a:t>nya</a:t>
            </a:r>
            <a:r>
              <a:rPr lang="en-US" sz="2400" dirty="0" smtClean="0"/>
              <a:t> </a:t>
            </a:r>
          </a:p>
          <a:p>
            <a:pPr>
              <a:buNone/>
            </a:pPr>
            <a:r>
              <a:rPr lang="en-US" sz="2400" dirty="0" err="1" smtClean="0"/>
              <a:t>tidak</a:t>
            </a:r>
            <a:r>
              <a:rPr lang="en-US" sz="2400" dirty="0" smtClean="0"/>
              <a:t> </a:t>
            </a:r>
            <a:r>
              <a:rPr lang="en-US" sz="2400" dirty="0" err="1" smtClean="0"/>
              <a:t>dapat</a:t>
            </a:r>
            <a:r>
              <a:rPr lang="en-US" sz="2400" dirty="0" smtClean="0"/>
              <a:t> </a:t>
            </a:r>
            <a:r>
              <a:rPr lang="en-US" sz="2400" dirty="0" err="1" smtClean="0"/>
              <a:t>dikreditkan</a:t>
            </a:r>
            <a:r>
              <a:rPr lang="en-US" sz="2400" dirty="0" smtClean="0"/>
              <a:t> ) </a:t>
            </a:r>
          </a:p>
          <a:p>
            <a:pPr>
              <a:buNone/>
            </a:pPr>
            <a:endParaRPr lang="en-US" dirty="0"/>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2538" y="367485"/>
            <a:ext cx="8715436" cy="6500858"/>
          </a:xfrm>
          <a:ln w="19050">
            <a:solidFill>
              <a:schemeClr val="tx1"/>
            </a:solidFill>
          </a:ln>
        </p:spPr>
        <p:txBody>
          <a:bodyPr>
            <a:normAutofit lnSpcReduction="10000"/>
          </a:bodyPr>
          <a:lstStyle/>
          <a:p>
            <a:pPr>
              <a:buNone/>
            </a:pPr>
            <a:r>
              <a:rPr lang="en-US" sz="2400" b="1" u="sng" dirty="0" smtClean="0">
                <a:solidFill>
                  <a:srgbClr val="0000CC"/>
                </a:solidFill>
              </a:rPr>
              <a:t>2.Penjualan </a:t>
            </a:r>
          </a:p>
          <a:p>
            <a:pPr>
              <a:buNone/>
            </a:pPr>
            <a:r>
              <a:rPr lang="en-US" sz="2400" b="1" u="sng" dirty="0" err="1" smtClean="0"/>
              <a:t>A.Penjualan</a:t>
            </a:r>
            <a:r>
              <a:rPr lang="en-US" sz="2400" b="1" u="sng" dirty="0" smtClean="0"/>
              <a:t> </a:t>
            </a:r>
            <a:r>
              <a:rPr lang="en-US" sz="2400" b="1" u="sng" dirty="0" err="1" smtClean="0"/>
              <a:t>Tunai</a:t>
            </a:r>
            <a:endParaRPr lang="en-US" sz="2400" b="1" u="sng" dirty="0" smtClean="0"/>
          </a:p>
          <a:p>
            <a:pPr>
              <a:buNone/>
            </a:pPr>
            <a:r>
              <a:rPr lang="en-US" sz="2400" dirty="0" smtClean="0"/>
              <a:t>1/9.2009 PT.B </a:t>
            </a:r>
            <a:r>
              <a:rPr lang="en-US" sz="2400" dirty="0" err="1" smtClean="0"/>
              <a:t>menjual</a:t>
            </a:r>
            <a:r>
              <a:rPr lang="en-US" sz="2400" dirty="0" smtClean="0"/>
              <a:t> </a:t>
            </a:r>
            <a:r>
              <a:rPr lang="en-US" sz="2400" dirty="0" err="1" smtClean="0"/>
              <a:t>barang</a:t>
            </a:r>
            <a:r>
              <a:rPr lang="en-US" sz="2400" dirty="0" smtClean="0"/>
              <a:t> </a:t>
            </a:r>
            <a:r>
              <a:rPr lang="en-US" sz="2400" dirty="0" err="1" smtClean="0"/>
              <a:t>dengan</a:t>
            </a:r>
            <a:r>
              <a:rPr lang="en-US" sz="2400" dirty="0" smtClean="0"/>
              <a:t>  </a:t>
            </a:r>
            <a:r>
              <a:rPr lang="en-US" sz="2400" dirty="0" err="1" smtClean="0"/>
              <a:t>tunai</a:t>
            </a:r>
            <a:r>
              <a:rPr lang="en-US" sz="2400" dirty="0" smtClean="0"/>
              <a:t> </a:t>
            </a:r>
            <a:r>
              <a:rPr lang="en-US" sz="2400" dirty="0" err="1" smtClean="0"/>
              <a:t>Rp</a:t>
            </a:r>
            <a:r>
              <a:rPr lang="en-US" sz="2400" dirty="0" smtClean="0"/>
              <a:t> 10.000.000, </a:t>
            </a:r>
            <a:r>
              <a:rPr lang="en-US" sz="2400" dirty="0" err="1" smtClean="0"/>
              <a:t>dengan</a:t>
            </a:r>
            <a:r>
              <a:rPr lang="en-US" sz="2400" dirty="0" smtClean="0"/>
              <a:t> HPP </a:t>
            </a:r>
            <a:r>
              <a:rPr lang="en-US" sz="2400" dirty="0" err="1" smtClean="0"/>
              <a:t>Rp</a:t>
            </a:r>
            <a:r>
              <a:rPr lang="en-US" sz="2400" dirty="0" smtClean="0"/>
              <a:t> 8.000.000 PPN 10%.</a:t>
            </a:r>
          </a:p>
          <a:p>
            <a:pPr>
              <a:buNone/>
            </a:pPr>
            <a:r>
              <a:rPr lang="en-US" sz="2400" b="1" u="sng" dirty="0" err="1" smtClean="0"/>
              <a:t>Jurnalnya</a:t>
            </a:r>
            <a:r>
              <a:rPr lang="en-US" sz="2400" b="1" u="sng" dirty="0" smtClean="0"/>
              <a:t>: </a:t>
            </a:r>
            <a:r>
              <a:rPr lang="en-US" sz="2400" b="1" u="sng" dirty="0" err="1" smtClean="0"/>
              <a:t>Metode</a:t>
            </a:r>
            <a:r>
              <a:rPr lang="en-US" sz="2400" b="1" u="sng" dirty="0" smtClean="0"/>
              <a:t> </a:t>
            </a:r>
            <a:r>
              <a:rPr lang="en-US" sz="2400" b="1" u="sng" dirty="0" err="1" smtClean="0"/>
              <a:t>periodik</a:t>
            </a:r>
            <a:endParaRPr lang="en-US" sz="2400" b="1" u="sng" dirty="0" smtClean="0"/>
          </a:p>
          <a:p>
            <a:pPr>
              <a:buNone/>
            </a:pPr>
            <a:r>
              <a:rPr lang="en-US" sz="2400" dirty="0" err="1" smtClean="0"/>
              <a:t>Kas</a:t>
            </a:r>
            <a:r>
              <a:rPr lang="en-US" sz="2400" dirty="0" smtClean="0"/>
              <a:t>		</a:t>
            </a:r>
            <a:r>
              <a:rPr lang="en-US" sz="2400" dirty="0" err="1" smtClean="0"/>
              <a:t>Rp</a:t>
            </a:r>
            <a:r>
              <a:rPr lang="en-US" sz="2400" dirty="0" smtClean="0"/>
              <a:t> 11.000.000</a:t>
            </a:r>
          </a:p>
          <a:p>
            <a:pPr>
              <a:buNone/>
            </a:pPr>
            <a:r>
              <a:rPr lang="en-US" sz="2400" dirty="0" smtClean="0"/>
              <a:t>		</a:t>
            </a:r>
            <a:r>
              <a:rPr lang="en-US" sz="2400" dirty="0" err="1" smtClean="0"/>
              <a:t>Penjualan</a:t>
            </a:r>
            <a:r>
              <a:rPr lang="en-US" sz="2400" dirty="0" smtClean="0"/>
              <a:t>		</a:t>
            </a:r>
            <a:r>
              <a:rPr lang="en-US" sz="2400" dirty="0" err="1" smtClean="0"/>
              <a:t>Rp</a:t>
            </a:r>
            <a:r>
              <a:rPr lang="en-US" sz="2400" dirty="0" smtClean="0"/>
              <a:t> 10.000.000</a:t>
            </a:r>
          </a:p>
          <a:p>
            <a:pPr>
              <a:buNone/>
            </a:pPr>
            <a:r>
              <a:rPr lang="en-US" sz="2400" dirty="0" smtClean="0"/>
              <a:t>		PPN </a:t>
            </a:r>
            <a:r>
              <a:rPr lang="en-US" sz="2400" dirty="0" err="1" smtClean="0"/>
              <a:t>Keluaran</a:t>
            </a:r>
            <a:r>
              <a:rPr lang="en-US" sz="2400" dirty="0" smtClean="0"/>
              <a:t>		</a:t>
            </a:r>
            <a:r>
              <a:rPr lang="en-US" sz="2400" dirty="0" err="1" smtClean="0"/>
              <a:t>Rp</a:t>
            </a:r>
            <a:r>
              <a:rPr lang="en-US" sz="2400" dirty="0" smtClean="0"/>
              <a:t>   1.000.000	</a:t>
            </a:r>
          </a:p>
          <a:p>
            <a:pPr>
              <a:buNone/>
            </a:pPr>
            <a:r>
              <a:rPr lang="en-US" sz="2400" b="1" u="sng" dirty="0" err="1" smtClean="0"/>
              <a:t>Jurnalnya</a:t>
            </a:r>
            <a:r>
              <a:rPr lang="en-US" sz="2400" b="1" u="sng" dirty="0" smtClean="0"/>
              <a:t>: </a:t>
            </a:r>
            <a:r>
              <a:rPr lang="en-US" sz="2400" b="1" u="sng" dirty="0" err="1" smtClean="0"/>
              <a:t>Metode</a:t>
            </a:r>
            <a:r>
              <a:rPr lang="en-US" sz="2400" b="1" u="sng" dirty="0" smtClean="0"/>
              <a:t> </a:t>
            </a:r>
            <a:r>
              <a:rPr lang="en-US" sz="2400" b="1" u="sng" dirty="0" err="1" smtClean="0"/>
              <a:t>perpektual</a:t>
            </a:r>
            <a:endParaRPr lang="en-US" sz="2400" b="1" u="sng" dirty="0" smtClean="0"/>
          </a:p>
          <a:p>
            <a:pPr>
              <a:buNone/>
            </a:pPr>
            <a:r>
              <a:rPr lang="en-US" sz="2400" dirty="0" err="1" smtClean="0"/>
              <a:t>Kas</a:t>
            </a:r>
            <a:r>
              <a:rPr lang="en-US" sz="2400" dirty="0" smtClean="0"/>
              <a:t>		</a:t>
            </a:r>
            <a:r>
              <a:rPr lang="en-US" sz="2400" dirty="0" err="1" smtClean="0"/>
              <a:t>Rp</a:t>
            </a:r>
            <a:r>
              <a:rPr lang="en-US" sz="2400" dirty="0" smtClean="0"/>
              <a:t> 11.000.000</a:t>
            </a:r>
          </a:p>
          <a:p>
            <a:pPr>
              <a:buNone/>
            </a:pPr>
            <a:r>
              <a:rPr lang="en-US" sz="2400" dirty="0" smtClean="0"/>
              <a:t>		</a:t>
            </a:r>
            <a:r>
              <a:rPr lang="en-US" sz="2400" dirty="0" err="1" smtClean="0"/>
              <a:t>Penjualan</a:t>
            </a:r>
            <a:r>
              <a:rPr lang="en-US" sz="2400" dirty="0" smtClean="0"/>
              <a:t>		</a:t>
            </a:r>
            <a:r>
              <a:rPr lang="en-US" sz="2400" dirty="0" err="1" smtClean="0"/>
              <a:t>Rp</a:t>
            </a:r>
            <a:r>
              <a:rPr lang="en-US" sz="2400" dirty="0" smtClean="0"/>
              <a:t> 10.000.000</a:t>
            </a:r>
          </a:p>
          <a:p>
            <a:pPr>
              <a:buNone/>
            </a:pPr>
            <a:r>
              <a:rPr lang="en-US" sz="2400" dirty="0" smtClean="0"/>
              <a:t>		PPN </a:t>
            </a:r>
            <a:r>
              <a:rPr lang="en-US" sz="2400" dirty="0" err="1" smtClean="0"/>
              <a:t>Keluaran</a:t>
            </a:r>
            <a:r>
              <a:rPr lang="en-US" sz="2400" dirty="0" smtClean="0"/>
              <a:t>		</a:t>
            </a:r>
            <a:r>
              <a:rPr lang="en-US" sz="2400" dirty="0" err="1" smtClean="0"/>
              <a:t>Rp</a:t>
            </a:r>
            <a:r>
              <a:rPr lang="en-US" sz="2400" dirty="0" smtClean="0"/>
              <a:t>   1.000.000	</a:t>
            </a:r>
          </a:p>
          <a:p>
            <a:pPr>
              <a:buNone/>
            </a:pPr>
            <a:endParaRPr lang="en-US" sz="2400" dirty="0" smtClean="0"/>
          </a:p>
          <a:p>
            <a:pPr>
              <a:buNone/>
            </a:pPr>
            <a:r>
              <a:rPr lang="en-US" sz="2400" dirty="0" smtClean="0"/>
              <a:t>HPP		</a:t>
            </a:r>
            <a:r>
              <a:rPr lang="en-US" sz="2400" dirty="0" err="1" smtClean="0"/>
              <a:t>Rp</a:t>
            </a:r>
            <a:r>
              <a:rPr lang="en-US" sz="2400" dirty="0" smtClean="0"/>
              <a:t> 8.000.000</a:t>
            </a:r>
          </a:p>
          <a:p>
            <a:pPr>
              <a:buNone/>
            </a:pPr>
            <a:r>
              <a:rPr lang="en-US" sz="2400" dirty="0" smtClean="0"/>
              <a:t>		</a:t>
            </a:r>
            <a:r>
              <a:rPr lang="en-US" sz="2400" dirty="0" err="1" smtClean="0"/>
              <a:t>Persediaan</a:t>
            </a:r>
            <a:r>
              <a:rPr lang="en-US" sz="2400" dirty="0" smtClean="0"/>
              <a:t> BD		</a:t>
            </a:r>
            <a:r>
              <a:rPr lang="en-US" sz="2400" dirty="0" err="1" smtClean="0"/>
              <a:t>Rp</a:t>
            </a:r>
            <a:r>
              <a:rPr lang="en-US" sz="2400" dirty="0" smtClean="0"/>
              <a:t> 8.000.000</a:t>
            </a:r>
          </a:p>
          <a:p>
            <a:pPr>
              <a:buNone/>
            </a:pP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100" y="296046"/>
            <a:ext cx="8858312" cy="6215106"/>
          </a:xfrm>
          <a:ln w="19050">
            <a:solidFill>
              <a:schemeClr val="tx1"/>
            </a:solidFill>
          </a:ln>
        </p:spPr>
        <p:txBody>
          <a:bodyPr>
            <a:normAutofit lnSpcReduction="10000"/>
          </a:bodyPr>
          <a:lstStyle/>
          <a:p>
            <a:pPr>
              <a:buNone/>
            </a:pPr>
            <a:r>
              <a:rPr lang="en-US" sz="2400" b="1" u="sng" dirty="0" err="1" smtClean="0"/>
              <a:t>B.Penjualan</a:t>
            </a:r>
            <a:r>
              <a:rPr lang="en-US" sz="2400" b="1" u="sng" dirty="0" smtClean="0"/>
              <a:t> </a:t>
            </a:r>
            <a:r>
              <a:rPr lang="en-US" sz="2400" b="1" u="sng" dirty="0" err="1" smtClean="0"/>
              <a:t>Kredit</a:t>
            </a:r>
            <a:endParaRPr lang="en-US" sz="2400" b="1" u="sng" dirty="0" smtClean="0"/>
          </a:p>
          <a:p>
            <a:pPr>
              <a:buNone/>
            </a:pPr>
            <a:r>
              <a:rPr lang="en-US" sz="2400" dirty="0" smtClean="0"/>
              <a:t>1/9.2009 PT.B </a:t>
            </a:r>
            <a:r>
              <a:rPr lang="en-US" sz="2400" dirty="0" err="1" smtClean="0"/>
              <a:t>menjual</a:t>
            </a:r>
            <a:r>
              <a:rPr lang="en-US" sz="2400" dirty="0" smtClean="0"/>
              <a:t> </a:t>
            </a:r>
            <a:r>
              <a:rPr lang="en-US" sz="2400" dirty="0" err="1" smtClean="0"/>
              <a:t>barang</a:t>
            </a:r>
            <a:r>
              <a:rPr lang="en-US" sz="2400" smtClean="0"/>
              <a:t>  </a:t>
            </a:r>
            <a:r>
              <a:rPr lang="en-US" sz="2400" dirty="0" err="1" smtClean="0"/>
              <a:t>dengan</a:t>
            </a:r>
            <a:r>
              <a:rPr lang="en-US" sz="2400" dirty="0" smtClean="0"/>
              <a:t> </a:t>
            </a:r>
            <a:r>
              <a:rPr lang="en-US" sz="2400" dirty="0" err="1" smtClean="0"/>
              <a:t>kredit</a:t>
            </a:r>
            <a:r>
              <a:rPr lang="en-US" sz="2400" dirty="0" smtClean="0"/>
              <a:t> </a:t>
            </a:r>
            <a:r>
              <a:rPr lang="en-US" sz="2400" dirty="0" err="1" smtClean="0"/>
              <a:t>Rp</a:t>
            </a:r>
            <a:r>
              <a:rPr lang="en-US" sz="2400" dirty="0" smtClean="0"/>
              <a:t> 10.000.000, </a:t>
            </a:r>
            <a:r>
              <a:rPr lang="en-US" sz="2400" dirty="0" err="1" smtClean="0"/>
              <a:t>dengan</a:t>
            </a:r>
            <a:r>
              <a:rPr lang="en-US" sz="2400" dirty="0" smtClean="0"/>
              <a:t> HPP </a:t>
            </a:r>
            <a:r>
              <a:rPr lang="en-US" sz="2400" dirty="0" err="1" smtClean="0"/>
              <a:t>Rp</a:t>
            </a:r>
            <a:r>
              <a:rPr lang="en-US" sz="2400" dirty="0" smtClean="0"/>
              <a:t> 8.000.000 PPN 10%.</a:t>
            </a:r>
          </a:p>
          <a:p>
            <a:pPr>
              <a:buNone/>
            </a:pPr>
            <a:r>
              <a:rPr lang="en-US" sz="2400" b="1" u="sng" dirty="0" err="1" smtClean="0"/>
              <a:t>Jurnalnya</a:t>
            </a:r>
            <a:r>
              <a:rPr lang="en-US" sz="2400" b="1" u="sng" dirty="0" smtClean="0"/>
              <a:t>: </a:t>
            </a:r>
            <a:r>
              <a:rPr lang="en-US" sz="2400" b="1" u="sng" dirty="0" err="1" smtClean="0"/>
              <a:t>Metode</a:t>
            </a:r>
            <a:r>
              <a:rPr lang="en-US" sz="2400" b="1" u="sng" dirty="0" smtClean="0"/>
              <a:t> </a:t>
            </a:r>
            <a:r>
              <a:rPr lang="en-US" sz="2400" b="1" u="sng" dirty="0" err="1" smtClean="0"/>
              <a:t>periodik</a:t>
            </a:r>
            <a:endParaRPr lang="en-US" sz="2400" b="1" u="sng" dirty="0" smtClean="0"/>
          </a:p>
          <a:p>
            <a:pPr>
              <a:buNone/>
            </a:pPr>
            <a:r>
              <a:rPr lang="en-US" sz="2400" dirty="0" err="1" smtClean="0"/>
              <a:t>Piutang</a:t>
            </a:r>
            <a:r>
              <a:rPr lang="en-US" sz="2400" dirty="0" smtClean="0"/>
              <a:t> </a:t>
            </a:r>
            <a:r>
              <a:rPr lang="en-US" sz="2400" dirty="0" err="1" smtClean="0"/>
              <a:t>usaha</a:t>
            </a:r>
            <a:r>
              <a:rPr lang="en-US" sz="2400" dirty="0" smtClean="0"/>
              <a:t>		</a:t>
            </a:r>
            <a:r>
              <a:rPr lang="en-US" sz="2400" dirty="0" err="1" smtClean="0"/>
              <a:t>Rp</a:t>
            </a:r>
            <a:r>
              <a:rPr lang="en-US" sz="2400" dirty="0" smtClean="0"/>
              <a:t> 11.000.000</a:t>
            </a:r>
          </a:p>
          <a:p>
            <a:pPr>
              <a:buNone/>
            </a:pPr>
            <a:r>
              <a:rPr lang="en-US" sz="2400" dirty="0" smtClean="0"/>
              <a:t>		</a:t>
            </a:r>
            <a:r>
              <a:rPr lang="en-US" sz="2400" dirty="0" err="1" smtClean="0"/>
              <a:t>Penjualan</a:t>
            </a:r>
            <a:r>
              <a:rPr lang="en-US" sz="2400" dirty="0" smtClean="0"/>
              <a:t>			</a:t>
            </a:r>
            <a:r>
              <a:rPr lang="en-US" sz="2400" dirty="0" err="1" smtClean="0"/>
              <a:t>Rp</a:t>
            </a:r>
            <a:r>
              <a:rPr lang="en-US" sz="2400" dirty="0" smtClean="0"/>
              <a:t> 10.000.000</a:t>
            </a:r>
          </a:p>
          <a:p>
            <a:pPr>
              <a:buNone/>
            </a:pPr>
            <a:r>
              <a:rPr lang="en-US" sz="2400" dirty="0" smtClean="0"/>
              <a:t>		PPN </a:t>
            </a:r>
            <a:r>
              <a:rPr lang="en-US" sz="2400" dirty="0" err="1" smtClean="0"/>
              <a:t>Keluaran</a:t>
            </a:r>
            <a:r>
              <a:rPr lang="en-US" sz="2400" dirty="0" smtClean="0"/>
              <a:t>			</a:t>
            </a:r>
            <a:r>
              <a:rPr lang="en-US" sz="2400" dirty="0" err="1" smtClean="0"/>
              <a:t>Rp</a:t>
            </a:r>
            <a:r>
              <a:rPr lang="en-US" sz="2400" dirty="0" smtClean="0"/>
              <a:t>   1.000.000	</a:t>
            </a:r>
          </a:p>
          <a:p>
            <a:pPr>
              <a:buNone/>
            </a:pPr>
            <a:r>
              <a:rPr lang="en-US" sz="2400" b="1" u="sng" dirty="0" err="1" smtClean="0"/>
              <a:t>Jurnalnya</a:t>
            </a:r>
            <a:r>
              <a:rPr lang="en-US" sz="2400" b="1" u="sng" dirty="0" smtClean="0"/>
              <a:t>: </a:t>
            </a:r>
            <a:r>
              <a:rPr lang="en-US" sz="2400" b="1" u="sng" dirty="0" err="1" smtClean="0"/>
              <a:t>Metode</a:t>
            </a:r>
            <a:r>
              <a:rPr lang="en-US" sz="2400" b="1" u="sng" dirty="0" smtClean="0"/>
              <a:t> </a:t>
            </a:r>
            <a:r>
              <a:rPr lang="en-US" sz="2400" b="1" u="sng" dirty="0" err="1" smtClean="0"/>
              <a:t>perpektual</a:t>
            </a:r>
            <a:endParaRPr lang="en-US" sz="2400" b="1" u="sng" dirty="0" smtClean="0"/>
          </a:p>
          <a:p>
            <a:pPr>
              <a:buNone/>
            </a:pPr>
            <a:r>
              <a:rPr lang="en-US" sz="2400" dirty="0" err="1" smtClean="0"/>
              <a:t>Piutang</a:t>
            </a:r>
            <a:r>
              <a:rPr lang="en-US" sz="2400" dirty="0" smtClean="0"/>
              <a:t> </a:t>
            </a:r>
            <a:r>
              <a:rPr lang="en-US" sz="2400" dirty="0" err="1" smtClean="0"/>
              <a:t>usaha</a:t>
            </a:r>
            <a:r>
              <a:rPr lang="en-US" sz="2400" dirty="0" smtClean="0"/>
              <a:t>		</a:t>
            </a:r>
            <a:r>
              <a:rPr lang="en-US" sz="2400" dirty="0" err="1" smtClean="0"/>
              <a:t>Rp</a:t>
            </a:r>
            <a:r>
              <a:rPr lang="en-US" sz="2400" dirty="0" smtClean="0"/>
              <a:t> 11.000.000</a:t>
            </a:r>
          </a:p>
          <a:p>
            <a:pPr>
              <a:buNone/>
            </a:pPr>
            <a:r>
              <a:rPr lang="en-US" sz="2400" dirty="0" smtClean="0"/>
              <a:t>		</a:t>
            </a:r>
            <a:r>
              <a:rPr lang="en-US" sz="2400" dirty="0" err="1" smtClean="0"/>
              <a:t>Penjualan</a:t>
            </a:r>
            <a:r>
              <a:rPr lang="en-US" sz="2400" dirty="0" smtClean="0"/>
              <a:t>			</a:t>
            </a:r>
            <a:r>
              <a:rPr lang="en-US" sz="2400" dirty="0" err="1" smtClean="0"/>
              <a:t>Rp</a:t>
            </a:r>
            <a:r>
              <a:rPr lang="en-US" sz="2400" dirty="0" smtClean="0"/>
              <a:t> 10.000.000</a:t>
            </a:r>
          </a:p>
          <a:p>
            <a:pPr>
              <a:buNone/>
            </a:pPr>
            <a:r>
              <a:rPr lang="en-US" sz="2400" dirty="0" smtClean="0"/>
              <a:t>		PPN </a:t>
            </a:r>
            <a:r>
              <a:rPr lang="en-US" sz="2400" dirty="0" err="1" smtClean="0"/>
              <a:t>Keluaran</a:t>
            </a:r>
            <a:r>
              <a:rPr lang="en-US" sz="2400" dirty="0" smtClean="0"/>
              <a:t>			</a:t>
            </a:r>
            <a:r>
              <a:rPr lang="en-US" sz="2400" dirty="0" err="1" smtClean="0"/>
              <a:t>Rp</a:t>
            </a:r>
            <a:r>
              <a:rPr lang="en-US" sz="2400" dirty="0" smtClean="0"/>
              <a:t>   1.000.000</a:t>
            </a:r>
          </a:p>
          <a:p>
            <a:pPr>
              <a:buNone/>
            </a:pPr>
            <a:endParaRPr lang="en-US" sz="2400" dirty="0" smtClean="0"/>
          </a:p>
          <a:p>
            <a:pPr>
              <a:buNone/>
            </a:pPr>
            <a:r>
              <a:rPr lang="en-US" sz="2400" dirty="0" smtClean="0"/>
              <a:t>HPP			</a:t>
            </a:r>
            <a:r>
              <a:rPr lang="en-US" sz="2400" dirty="0" err="1" smtClean="0"/>
              <a:t>Rp</a:t>
            </a:r>
            <a:r>
              <a:rPr lang="en-US" sz="2400" dirty="0" smtClean="0"/>
              <a:t> 8.000.000</a:t>
            </a:r>
          </a:p>
          <a:p>
            <a:pPr>
              <a:buNone/>
            </a:pPr>
            <a:r>
              <a:rPr lang="en-US" sz="2400" dirty="0" smtClean="0"/>
              <a:t>		</a:t>
            </a:r>
            <a:r>
              <a:rPr lang="en-US" sz="2400" dirty="0" err="1" smtClean="0"/>
              <a:t>Persediaan</a:t>
            </a:r>
            <a:r>
              <a:rPr lang="en-US" sz="2400" dirty="0" smtClean="0"/>
              <a:t> BD				</a:t>
            </a:r>
            <a:r>
              <a:rPr lang="en-US" sz="2400" dirty="0" err="1" smtClean="0"/>
              <a:t>Rp</a:t>
            </a:r>
            <a:r>
              <a:rPr lang="en-US" sz="2400" dirty="0" smtClean="0"/>
              <a:t> 8.000.000</a:t>
            </a:r>
          </a:p>
          <a:p>
            <a:pPr>
              <a:buNone/>
            </a:pPr>
            <a:r>
              <a:rPr lang="en-US" sz="2400" dirty="0" smtClean="0"/>
              <a:t>	</a:t>
            </a:r>
          </a:p>
          <a:p>
            <a:pPr>
              <a:buNone/>
            </a:pPr>
            <a:endParaRPr lang="en-US" sz="2400" u="sng"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34" y="260032"/>
            <a:ext cx="8262462" cy="6012197"/>
          </a:xfrm>
        </p:spPr>
        <p:txBody>
          <a:bodyPr>
            <a:normAutofit fontScale="70000" lnSpcReduction="20000"/>
          </a:bodyPr>
          <a:lstStyle/>
          <a:p>
            <a:pPr marL="514350" indent="-514350">
              <a:buNone/>
            </a:pPr>
            <a:r>
              <a:rPr lang="en-US" b="1" dirty="0" smtClean="0">
                <a:latin typeface="Arial Narrow" pitchFamily="34" charset="0"/>
              </a:rPr>
              <a:t>3. </a:t>
            </a:r>
            <a:r>
              <a:rPr lang="en-US" b="1" dirty="0" err="1" smtClean="0">
                <a:latin typeface="Arial Narrow" pitchFamily="34" charset="0"/>
              </a:rPr>
              <a:t>Pajak</a:t>
            </a:r>
            <a:r>
              <a:rPr lang="en-US" b="1" dirty="0" smtClean="0">
                <a:latin typeface="Arial Narrow" pitchFamily="34" charset="0"/>
              </a:rPr>
              <a:t> </a:t>
            </a:r>
            <a:r>
              <a:rPr lang="en-US" b="1" dirty="0" err="1" smtClean="0">
                <a:latin typeface="Arial Narrow" pitchFamily="34" charset="0"/>
              </a:rPr>
              <a:t>menurut</a:t>
            </a:r>
            <a:r>
              <a:rPr lang="en-US" b="1" dirty="0" smtClean="0">
                <a:latin typeface="Arial Narrow" pitchFamily="34" charset="0"/>
              </a:rPr>
              <a:t> </a:t>
            </a:r>
            <a:r>
              <a:rPr lang="en-US" b="1" dirty="0" err="1" smtClean="0">
                <a:latin typeface="Arial Narrow" pitchFamily="34" charset="0"/>
              </a:rPr>
              <a:t>Lembaga</a:t>
            </a:r>
            <a:r>
              <a:rPr lang="en-US" b="1" dirty="0" smtClean="0">
                <a:latin typeface="Arial Narrow" pitchFamily="34" charset="0"/>
              </a:rPr>
              <a:t> </a:t>
            </a:r>
            <a:r>
              <a:rPr lang="en-US" b="1" dirty="0" err="1" smtClean="0">
                <a:latin typeface="Arial Narrow" pitchFamily="34" charset="0"/>
              </a:rPr>
              <a:t>Pemungutannya</a:t>
            </a:r>
            <a:r>
              <a:rPr lang="en-US" b="1" dirty="0" smtClean="0">
                <a:latin typeface="Arial Narrow" pitchFamily="34" charset="0"/>
              </a:rPr>
              <a:t> :</a:t>
            </a:r>
          </a:p>
          <a:p>
            <a:pPr marL="514350" indent="-514350">
              <a:buNone/>
            </a:pPr>
            <a:r>
              <a:rPr lang="en-US" b="1" dirty="0" smtClean="0">
                <a:latin typeface="Arial Narrow" pitchFamily="34" charset="0"/>
              </a:rPr>
              <a:t>    a. </a:t>
            </a:r>
            <a:r>
              <a:rPr lang="en-US" b="1" dirty="0" err="1" smtClean="0">
                <a:latin typeface="Arial Narrow" pitchFamily="34" charset="0"/>
              </a:rPr>
              <a:t>Pajak</a:t>
            </a:r>
            <a:r>
              <a:rPr lang="en-US" b="1" dirty="0" smtClean="0">
                <a:latin typeface="Arial Narrow" pitchFamily="34" charset="0"/>
              </a:rPr>
              <a:t> </a:t>
            </a:r>
            <a:r>
              <a:rPr lang="en-US" b="1" dirty="0" err="1" smtClean="0">
                <a:latin typeface="Arial Narrow" pitchFamily="34" charset="0"/>
              </a:rPr>
              <a:t>pusat,yaitu</a:t>
            </a:r>
            <a:r>
              <a:rPr lang="en-US" b="1" dirty="0" smtClean="0">
                <a:latin typeface="Arial Narrow" pitchFamily="34" charset="0"/>
              </a:rPr>
              <a:t> </a:t>
            </a:r>
            <a:r>
              <a:rPr lang="en-US" b="1" dirty="0" err="1" smtClean="0">
                <a:latin typeface="Arial Narrow" pitchFamily="34" charset="0"/>
              </a:rPr>
              <a:t>pajak</a:t>
            </a:r>
            <a:r>
              <a:rPr lang="en-US" b="1" dirty="0" smtClean="0">
                <a:latin typeface="Arial Narrow" pitchFamily="34" charset="0"/>
              </a:rPr>
              <a:t> yang </a:t>
            </a:r>
            <a:r>
              <a:rPr lang="en-US" b="1" dirty="0" err="1" smtClean="0">
                <a:latin typeface="Arial Narrow" pitchFamily="34" charset="0"/>
              </a:rPr>
              <a:t>dipungut</a:t>
            </a:r>
            <a:r>
              <a:rPr lang="en-US" b="1" dirty="0" smtClean="0">
                <a:latin typeface="Arial Narrow" pitchFamily="34" charset="0"/>
              </a:rPr>
              <a:t> </a:t>
            </a:r>
            <a:r>
              <a:rPr lang="en-US" b="1" dirty="0" err="1" smtClean="0">
                <a:latin typeface="Arial Narrow" pitchFamily="34" charset="0"/>
              </a:rPr>
              <a:t>oleh</a:t>
            </a:r>
            <a:r>
              <a:rPr lang="en-US" b="1" dirty="0" smtClean="0">
                <a:latin typeface="Arial Narrow" pitchFamily="34" charset="0"/>
              </a:rPr>
              <a:t> </a:t>
            </a:r>
            <a:r>
              <a:rPr lang="en-US" b="1" dirty="0" err="1" smtClean="0">
                <a:latin typeface="Arial Narrow" pitchFamily="34" charset="0"/>
              </a:rPr>
              <a:t>Pemerintah</a:t>
            </a:r>
            <a:r>
              <a:rPr lang="en-US" b="1" dirty="0" smtClean="0">
                <a:latin typeface="Arial Narrow" pitchFamily="34" charset="0"/>
              </a:rPr>
              <a:t> </a:t>
            </a:r>
            <a:r>
              <a:rPr lang="en-US" b="1" dirty="0" err="1" smtClean="0">
                <a:latin typeface="Arial Narrow" pitchFamily="34" charset="0"/>
              </a:rPr>
              <a:t>Pusat</a:t>
            </a:r>
            <a:r>
              <a:rPr lang="en-US" b="1" dirty="0" smtClean="0">
                <a:latin typeface="Arial Narrow" pitchFamily="34" charset="0"/>
              </a:rPr>
              <a:t> </a:t>
            </a:r>
            <a:r>
              <a:rPr lang="en-US" b="1" dirty="0" err="1" smtClean="0">
                <a:latin typeface="Arial Narrow" pitchFamily="34" charset="0"/>
              </a:rPr>
              <a:t>dan</a:t>
            </a:r>
            <a:r>
              <a:rPr lang="en-US" b="1" dirty="0" smtClean="0">
                <a:latin typeface="Arial Narrow" pitchFamily="34" charset="0"/>
              </a:rPr>
              <a:t> </a:t>
            </a:r>
            <a:r>
              <a:rPr lang="en-US" b="1" dirty="0" err="1" smtClean="0">
                <a:latin typeface="Arial Narrow" pitchFamily="34" charset="0"/>
              </a:rPr>
              <a:t>digunakan</a:t>
            </a:r>
            <a:r>
              <a:rPr lang="en-US" b="1" dirty="0" smtClean="0">
                <a:latin typeface="Arial Narrow" pitchFamily="34" charset="0"/>
              </a:rPr>
              <a:t> </a:t>
            </a:r>
            <a:r>
              <a:rPr lang="en-US" b="1" dirty="0" err="1" smtClean="0">
                <a:latin typeface="Arial Narrow" pitchFamily="34" charset="0"/>
              </a:rPr>
              <a:t>membiayai</a:t>
            </a:r>
            <a:r>
              <a:rPr lang="en-US" b="1" dirty="0" smtClean="0">
                <a:latin typeface="Arial Narrow" pitchFamily="34" charset="0"/>
              </a:rPr>
              <a:t> </a:t>
            </a:r>
            <a:r>
              <a:rPr lang="en-US" b="1" dirty="0" err="1" smtClean="0">
                <a:latin typeface="Arial Narrow" pitchFamily="34" charset="0"/>
              </a:rPr>
              <a:t>pengeluaran</a:t>
            </a:r>
            <a:r>
              <a:rPr lang="en-US" b="1" dirty="0" smtClean="0">
                <a:latin typeface="Arial Narrow" pitchFamily="34" charset="0"/>
              </a:rPr>
              <a:t> </a:t>
            </a:r>
            <a:r>
              <a:rPr lang="en-US" b="1" dirty="0" err="1" smtClean="0">
                <a:latin typeface="Arial Narrow" pitchFamily="34" charset="0"/>
              </a:rPr>
              <a:t>negara</a:t>
            </a:r>
            <a:endParaRPr lang="en-US" b="1" dirty="0" smtClean="0">
              <a:latin typeface="Arial Narrow" pitchFamily="34" charset="0"/>
            </a:endParaRPr>
          </a:p>
          <a:p>
            <a:pPr marL="514350" indent="-514350">
              <a:buNone/>
            </a:pPr>
            <a:r>
              <a:rPr lang="en-US" b="1" dirty="0" smtClean="0">
                <a:latin typeface="Arial Narrow" pitchFamily="34" charset="0"/>
              </a:rPr>
              <a:t>        </a:t>
            </a:r>
            <a:r>
              <a:rPr lang="en-US" b="1" dirty="0" err="1" smtClean="0">
                <a:latin typeface="Arial Narrow" pitchFamily="34" charset="0"/>
              </a:rPr>
              <a:t>Contoh</a:t>
            </a:r>
            <a:r>
              <a:rPr lang="en-US" b="1" dirty="0" smtClean="0">
                <a:latin typeface="Arial Narrow" pitchFamily="34" charset="0"/>
              </a:rPr>
              <a:t> : </a:t>
            </a:r>
            <a:r>
              <a:rPr lang="en-US" b="1" dirty="0" err="1" smtClean="0">
                <a:latin typeface="Arial Narrow" pitchFamily="34" charset="0"/>
              </a:rPr>
              <a:t>PPh</a:t>
            </a:r>
            <a:r>
              <a:rPr lang="en-US" b="1" dirty="0" smtClean="0">
                <a:latin typeface="Arial Narrow" pitchFamily="34" charset="0"/>
              </a:rPr>
              <a:t>, PPN, </a:t>
            </a:r>
            <a:r>
              <a:rPr lang="en-US" b="1" dirty="0" err="1" smtClean="0">
                <a:latin typeface="Arial Narrow" pitchFamily="34" charset="0"/>
              </a:rPr>
              <a:t>PPnBM</a:t>
            </a:r>
            <a:r>
              <a:rPr lang="en-US" b="1" dirty="0" smtClean="0">
                <a:latin typeface="Arial Narrow" pitchFamily="34" charset="0"/>
              </a:rPr>
              <a:t>, Bea </a:t>
            </a:r>
            <a:r>
              <a:rPr lang="en-US" b="1" dirty="0" err="1" smtClean="0">
                <a:latin typeface="Arial Narrow" pitchFamily="34" charset="0"/>
              </a:rPr>
              <a:t>Materai</a:t>
            </a:r>
            <a:endParaRPr lang="en-US" b="1" dirty="0" smtClean="0">
              <a:latin typeface="Arial Narrow" pitchFamily="34" charset="0"/>
            </a:endParaRPr>
          </a:p>
          <a:p>
            <a:pPr marL="514350" indent="-514350">
              <a:buNone/>
            </a:pPr>
            <a:r>
              <a:rPr lang="en-US" b="1" dirty="0" smtClean="0">
                <a:latin typeface="Arial Narrow" pitchFamily="34" charset="0"/>
              </a:rPr>
              <a:t>    b. </a:t>
            </a:r>
            <a:r>
              <a:rPr lang="en-US" b="1" dirty="0" err="1" smtClean="0">
                <a:latin typeface="Arial Narrow" pitchFamily="34" charset="0"/>
              </a:rPr>
              <a:t>Pajak</a:t>
            </a:r>
            <a:r>
              <a:rPr lang="en-US" b="1" dirty="0" smtClean="0">
                <a:latin typeface="Arial Narrow" pitchFamily="34" charset="0"/>
              </a:rPr>
              <a:t> </a:t>
            </a:r>
            <a:r>
              <a:rPr lang="en-US" b="1" dirty="0" err="1" smtClean="0">
                <a:latin typeface="Arial Narrow" pitchFamily="34" charset="0"/>
              </a:rPr>
              <a:t>Daerah,yaitu</a:t>
            </a:r>
            <a:r>
              <a:rPr lang="en-US" b="1" dirty="0" smtClean="0">
                <a:latin typeface="Arial Narrow" pitchFamily="34" charset="0"/>
              </a:rPr>
              <a:t> </a:t>
            </a:r>
            <a:r>
              <a:rPr lang="en-US" b="1" dirty="0" err="1" smtClean="0">
                <a:latin typeface="Arial Narrow" pitchFamily="34" charset="0"/>
              </a:rPr>
              <a:t>pajak</a:t>
            </a:r>
            <a:r>
              <a:rPr lang="en-US" b="1" dirty="0" smtClean="0">
                <a:latin typeface="Arial Narrow" pitchFamily="34" charset="0"/>
              </a:rPr>
              <a:t> yang </a:t>
            </a:r>
            <a:r>
              <a:rPr lang="en-US" b="1" dirty="0" err="1" smtClean="0">
                <a:latin typeface="Arial Narrow" pitchFamily="34" charset="0"/>
              </a:rPr>
              <a:t>dipungut</a:t>
            </a:r>
            <a:r>
              <a:rPr lang="en-US" b="1" dirty="0" smtClean="0">
                <a:latin typeface="Arial Narrow" pitchFamily="34" charset="0"/>
              </a:rPr>
              <a:t> </a:t>
            </a:r>
            <a:r>
              <a:rPr lang="en-US" b="1" dirty="0" err="1" smtClean="0">
                <a:latin typeface="Arial Narrow" pitchFamily="34" charset="0"/>
              </a:rPr>
              <a:t>oleh</a:t>
            </a:r>
            <a:r>
              <a:rPr lang="en-US" b="1" dirty="0" smtClean="0">
                <a:latin typeface="Arial Narrow" pitchFamily="34" charset="0"/>
              </a:rPr>
              <a:t> </a:t>
            </a:r>
            <a:r>
              <a:rPr lang="en-US" b="1" dirty="0" err="1" smtClean="0">
                <a:latin typeface="Arial Narrow" pitchFamily="34" charset="0"/>
              </a:rPr>
              <a:t>Pemerintah</a:t>
            </a:r>
            <a:r>
              <a:rPr lang="en-US" b="1" dirty="0" smtClean="0">
                <a:latin typeface="Arial Narrow" pitchFamily="34" charset="0"/>
              </a:rPr>
              <a:t> Daerah </a:t>
            </a:r>
            <a:r>
              <a:rPr lang="en-US" b="1" dirty="0" err="1" smtClean="0">
                <a:latin typeface="Arial Narrow" pitchFamily="34" charset="0"/>
              </a:rPr>
              <a:t>digunakan</a:t>
            </a:r>
            <a:r>
              <a:rPr lang="en-US" b="1" dirty="0" smtClean="0">
                <a:latin typeface="Arial Narrow" pitchFamily="34" charset="0"/>
              </a:rPr>
              <a:t> </a:t>
            </a:r>
            <a:r>
              <a:rPr lang="en-US" b="1" dirty="0" err="1" smtClean="0">
                <a:latin typeface="Arial Narrow" pitchFamily="34" charset="0"/>
              </a:rPr>
              <a:t>membiayai</a:t>
            </a:r>
            <a:r>
              <a:rPr lang="en-US" b="1" dirty="0" smtClean="0">
                <a:latin typeface="Arial Narrow" pitchFamily="34" charset="0"/>
              </a:rPr>
              <a:t> </a:t>
            </a:r>
            <a:r>
              <a:rPr lang="en-US" b="1" dirty="0" err="1" smtClean="0">
                <a:latin typeface="Arial Narrow" pitchFamily="34" charset="0"/>
              </a:rPr>
              <a:t>pengeluaran</a:t>
            </a:r>
            <a:r>
              <a:rPr lang="en-US" b="1" dirty="0" smtClean="0">
                <a:latin typeface="Arial Narrow" pitchFamily="34" charset="0"/>
              </a:rPr>
              <a:t> </a:t>
            </a:r>
            <a:r>
              <a:rPr lang="en-US" b="1" dirty="0" err="1" smtClean="0">
                <a:latin typeface="Arial Narrow" pitchFamily="34" charset="0"/>
              </a:rPr>
              <a:t>daerah</a:t>
            </a:r>
            <a:r>
              <a:rPr lang="en-US" b="1" dirty="0" smtClean="0">
                <a:latin typeface="Arial Narrow" pitchFamily="34" charset="0"/>
              </a:rPr>
              <a:t> . </a:t>
            </a:r>
          </a:p>
          <a:p>
            <a:pPr marL="514350" indent="-514350">
              <a:buNone/>
            </a:pPr>
            <a:r>
              <a:rPr lang="en-US" b="1" dirty="0" smtClean="0">
                <a:latin typeface="Arial Narrow" pitchFamily="34" charset="0"/>
              </a:rPr>
              <a:t>        </a:t>
            </a:r>
            <a:r>
              <a:rPr lang="en-US" b="1" dirty="0" err="1" smtClean="0">
                <a:latin typeface="Arial Narrow" pitchFamily="34" charset="0"/>
              </a:rPr>
              <a:t>Pajak</a:t>
            </a:r>
            <a:r>
              <a:rPr lang="en-US" b="1" dirty="0" smtClean="0">
                <a:latin typeface="Arial Narrow" pitchFamily="34" charset="0"/>
              </a:rPr>
              <a:t> </a:t>
            </a:r>
            <a:r>
              <a:rPr lang="en-US" b="1" dirty="0" err="1" smtClean="0">
                <a:latin typeface="Arial Narrow" pitchFamily="34" charset="0"/>
              </a:rPr>
              <a:t>daerah</a:t>
            </a:r>
            <a:r>
              <a:rPr lang="en-US" b="1" dirty="0" smtClean="0">
                <a:latin typeface="Arial Narrow" pitchFamily="34" charset="0"/>
              </a:rPr>
              <a:t>  </a:t>
            </a:r>
            <a:r>
              <a:rPr lang="en-US" b="1" dirty="0" err="1" smtClean="0">
                <a:latin typeface="Arial Narrow" pitchFamily="34" charset="0"/>
              </a:rPr>
              <a:t>diatur</a:t>
            </a:r>
            <a:r>
              <a:rPr lang="en-US" b="1" dirty="0" smtClean="0">
                <a:latin typeface="Arial Narrow" pitchFamily="34" charset="0"/>
              </a:rPr>
              <a:t> </a:t>
            </a:r>
            <a:r>
              <a:rPr lang="en-US" b="1" dirty="0" err="1" smtClean="0">
                <a:latin typeface="Arial Narrow" pitchFamily="34" charset="0"/>
              </a:rPr>
              <a:t>dalam</a:t>
            </a:r>
            <a:r>
              <a:rPr lang="en-US" b="1" dirty="0" smtClean="0">
                <a:latin typeface="Arial Narrow" pitchFamily="34" charset="0"/>
              </a:rPr>
              <a:t> PP No. 18 </a:t>
            </a:r>
            <a:r>
              <a:rPr lang="en-US" b="1" dirty="0" err="1" smtClean="0">
                <a:latin typeface="Arial Narrow" pitchFamily="34" charset="0"/>
              </a:rPr>
              <a:t>tahun</a:t>
            </a:r>
            <a:r>
              <a:rPr lang="en-US" b="1" dirty="0" smtClean="0">
                <a:latin typeface="Arial Narrow" pitchFamily="34" charset="0"/>
              </a:rPr>
              <a:t> 1997 yang </a:t>
            </a:r>
            <a:r>
              <a:rPr lang="en-US" b="1" dirty="0" err="1" smtClean="0">
                <a:latin typeface="Arial Narrow" pitchFamily="34" charset="0"/>
              </a:rPr>
              <a:t>diubah</a:t>
            </a:r>
            <a:r>
              <a:rPr lang="en-US" b="1" dirty="0" smtClean="0">
                <a:latin typeface="Arial Narrow" pitchFamily="34" charset="0"/>
              </a:rPr>
              <a:t> </a:t>
            </a:r>
            <a:r>
              <a:rPr lang="en-US" b="1" dirty="0" err="1" smtClean="0">
                <a:latin typeface="Arial Narrow" pitchFamily="34" charset="0"/>
              </a:rPr>
              <a:t>dengan</a:t>
            </a:r>
            <a:r>
              <a:rPr lang="en-US" b="1" dirty="0" smtClean="0">
                <a:latin typeface="Arial Narrow" pitchFamily="34" charset="0"/>
              </a:rPr>
              <a:t> PP No.34 </a:t>
            </a:r>
            <a:r>
              <a:rPr lang="en-US" b="1" dirty="0" err="1" smtClean="0">
                <a:latin typeface="Arial Narrow" pitchFamily="34" charset="0"/>
              </a:rPr>
              <a:t>tahun</a:t>
            </a:r>
            <a:r>
              <a:rPr lang="en-US" b="1" dirty="0" smtClean="0">
                <a:latin typeface="Arial Narrow" pitchFamily="34" charset="0"/>
              </a:rPr>
              <a:t> 2000.</a:t>
            </a:r>
          </a:p>
          <a:p>
            <a:pPr marL="514350" indent="-514350">
              <a:buNone/>
            </a:pPr>
            <a:r>
              <a:rPr lang="en-US" b="1" dirty="0" smtClean="0">
                <a:latin typeface="Arial Narrow" pitchFamily="34" charset="0"/>
              </a:rPr>
              <a:t>      * </a:t>
            </a:r>
            <a:r>
              <a:rPr lang="en-US" b="1" dirty="0" err="1" smtClean="0">
                <a:latin typeface="Arial Narrow" pitchFamily="34" charset="0"/>
              </a:rPr>
              <a:t>Pajak</a:t>
            </a:r>
            <a:r>
              <a:rPr lang="en-US" b="1" dirty="0" smtClean="0">
                <a:latin typeface="Arial Narrow" pitchFamily="34" charset="0"/>
              </a:rPr>
              <a:t>  </a:t>
            </a:r>
            <a:r>
              <a:rPr lang="en-US" b="1" dirty="0" err="1" smtClean="0">
                <a:latin typeface="Arial Narrow" pitchFamily="34" charset="0"/>
              </a:rPr>
              <a:t>Propinsi</a:t>
            </a:r>
            <a:r>
              <a:rPr lang="en-US" b="1" dirty="0" smtClean="0">
                <a:latin typeface="Arial Narrow" pitchFamily="34" charset="0"/>
              </a:rPr>
              <a:t> </a:t>
            </a:r>
          </a:p>
          <a:p>
            <a:pPr marL="514350" indent="-514350">
              <a:buNone/>
            </a:pPr>
            <a:r>
              <a:rPr lang="en-US" b="1" dirty="0" smtClean="0">
                <a:latin typeface="Arial Narrow" pitchFamily="34" charset="0"/>
              </a:rPr>
              <a:t>        </a:t>
            </a:r>
            <a:r>
              <a:rPr lang="en-US" b="1" dirty="0" err="1" smtClean="0">
                <a:latin typeface="Arial Narrow" pitchFamily="34" charset="0"/>
              </a:rPr>
              <a:t>Contoh</a:t>
            </a:r>
            <a:r>
              <a:rPr lang="en-US" b="1" dirty="0" smtClean="0">
                <a:latin typeface="Arial Narrow" pitchFamily="34" charset="0"/>
              </a:rPr>
              <a:t> : </a:t>
            </a:r>
            <a:r>
              <a:rPr lang="en-US" b="1" dirty="0" err="1" smtClean="0">
                <a:latin typeface="Arial Narrow" pitchFamily="34" charset="0"/>
              </a:rPr>
              <a:t>Pajak</a:t>
            </a:r>
            <a:r>
              <a:rPr lang="en-US" b="1" dirty="0" smtClean="0">
                <a:latin typeface="Arial Narrow" pitchFamily="34" charset="0"/>
              </a:rPr>
              <a:t> </a:t>
            </a:r>
            <a:r>
              <a:rPr lang="en-US" b="1" dirty="0" err="1" smtClean="0">
                <a:latin typeface="Arial Narrow" pitchFamily="34" charset="0"/>
              </a:rPr>
              <a:t>Kenderaan</a:t>
            </a:r>
            <a:r>
              <a:rPr lang="en-US" b="1" dirty="0" smtClean="0">
                <a:latin typeface="Arial Narrow" pitchFamily="34" charset="0"/>
              </a:rPr>
              <a:t> </a:t>
            </a:r>
            <a:r>
              <a:rPr lang="en-US" b="1" dirty="0" err="1" smtClean="0">
                <a:latin typeface="Arial Narrow" pitchFamily="34" charset="0"/>
              </a:rPr>
              <a:t>Bermotor</a:t>
            </a:r>
            <a:r>
              <a:rPr lang="en-US" b="1" dirty="0" smtClean="0">
                <a:latin typeface="Arial Narrow" pitchFamily="34" charset="0"/>
              </a:rPr>
              <a:t> </a:t>
            </a:r>
            <a:r>
              <a:rPr lang="en-US" b="1" dirty="0" err="1" smtClean="0">
                <a:latin typeface="Arial Narrow" pitchFamily="34" charset="0"/>
              </a:rPr>
              <a:t>dan</a:t>
            </a:r>
            <a:r>
              <a:rPr lang="en-US" b="1" dirty="0" smtClean="0">
                <a:latin typeface="Arial Narrow" pitchFamily="34" charset="0"/>
              </a:rPr>
              <a:t> </a:t>
            </a:r>
            <a:r>
              <a:rPr lang="en-US" b="1" dirty="0" err="1" smtClean="0">
                <a:latin typeface="Arial Narrow" pitchFamily="34" charset="0"/>
              </a:rPr>
              <a:t>Kenderaan</a:t>
            </a:r>
            <a:r>
              <a:rPr lang="en-US" b="1" dirty="0" smtClean="0">
                <a:latin typeface="Arial Narrow" pitchFamily="34" charset="0"/>
              </a:rPr>
              <a:t> </a:t>
            </a:r>
            <a:r>
              <a:rPr lang="en-US" b="1" dirty="0" err="1" smtClean="0">
                <a:latin typeface="Arial Narrow" pitchFamily="34" charset="0"/>
              </a:rPr>
              <a:t>di</a:t>
            </a:r>
            <a:r>
              <a:rPr lang="en-US" b="1" dirty="0" smtClean="0">
                <a:latin typeface="Arial Narrow" pitchFamily="34" charset="0"/>
              </a:rPr>
              <a:t> </a:t>
            </a:r>
            <a:r>
              <a:rPr lang="en-US" b="1" dirty="0" err="1" smtClean="0">
                <a:latin typeface="Arial Narrow" pitchFamily="34" charset="0"/>
              </a:rPr>
              <a:t>Atas</a:t>
            </a:r>
            <a:r>
              <a:rPr lang="en-US" b="1" dirty="0" smtClean="0">
                <a:latin typeface="Arial Narrow" pitchFamily="34" charset="0"/>
              </a:rPr>
              <a:t> Air, Bea </a:t>
            </a:r>
            <a:r>
              <a:rPr lang="en-US" b="1" dirty="0" err="1" smtClean="0">
                <a:latin typeface="Arial Narrow" pitchFamily="34" charset="0"/>
              </a:rPr>
              <a:t>Balik</a:t>
            </a:r>
            <a:r>
              <a:rPr lang="en-US" b="1" dirty="0" smtClean="0">
                <a:latin typeface="Arial Narrow" pitchFamily="34" charset="0"/>
              </a:rPr>
              <a:t> </a:t>
            </a:r>
            <a:r>
              <a:rPr lang="en-US" b="1" dirty="0" err="1" smtClean="0">
                <a:latin typeface="Arial Narrow" pitchFamily="34" charset="0"/>
              </a:rPr>
              <a:t>Nama</a:t>
            </a:r>
            <a:r>
              <a:rPr lang="en-US" b="1" dirty="0" smtClean="0">
                <a:latin typeface="Arial Narrow" pitchFamily="34" charset="0"/>
              </a:rPr>
              <a:t> </a:t>
            </a:r>
            <a:r>
              <a:rPr lang="en-US" b="1" dirty="0" err="1" smtClean="0">
                <a:latin typeface="Arial Narrow" pitchFamily="34" charset="0"/>
              </a:rPr>
              <a:t>Kenderaan</a:t>
            </a:r>
            <a:r>
              <a:rPr lang="en-US" b="1" dirty="0" smtClean="0">
                <a:latin typeface="Arial Narrow" pitchFamily="34" charset="0"/>
              </a:rPr>
              <a:t> </a:t>
            </a:r>
            <a:r>
              <a:rPr lang="en-US" b="1" dirty="0" err="1" smtClean="0">
                <a:latin typeface="Arial Narrow" pitchFamily="34" charset="0"/>
              </a:rPr>
              <a:t>Bermotor</a:t>
            </a:r>
            <a:r>
              <a:rPr lang="en-US" b="1" dirty="0" smtClean="0">
                <a:latin typeface="Arial Narrow" pitchFamily="34" charset="0"/>
              </a:rPr>
              <a:t> </a:t>
            </a:r>
            <a:r>
              <a:rPr lang="en-US" b="1" dirty="0" err="1" smtClean="0">
                <a:latin typeface="Arial Narrow" pitchFamily="34" charset="0"/>
              </a:rPr>
              <a:t>dan</a:t>
            </a:r>
            <a:r>
              <a:rPr lang="en-US" b="1" dirty="0" smtClean="0">
                <a:latin typeface="Arial Narrow" pitchFamily="34" charset="0"/>
              </a:rPr>
              <a:t> </a:t>
            </a:r>
            <a:r>
              <a:rPr lang="en-US" b="1" dirty="0" err="1" smtClean="0">
                <a:latin typeface="Arial Narrow" pitchFamily="34" charset="0"/>
              </a:rPr>
              <a:t>Kenderaan</a:t>
            </a:r>
            <a:r>
              <a:rPr lang="en-US" b="1" dirty="0" smtClean="0">
                <a:latin typeface="Arial Narrow" pitchFamily="34" charset="0"/>
              </a:rPr>
              <a:t> </a:t>
            </a:r>
            <a:r>
              <a:rPr lang="en-US" b="1" dirty="0" err="1" smtClean="0">
                <a:latin typeface="Arial Narrow" pitchFamily="34" charset="0"/>
              </a:rPr>
              <a:t>di</a:t>
            </a:r>
            <a:r>
              <a:rPr lang="en-US" b="1" dirty="0" smtClean="0">
                <a:latin typeface="Arial Narrow" pitchFamily="34" charset="0"/>
              </a:rPr>
              <a:t> </a:t>
            </a:r>
            <a:r>
              <a:rPr lang="en-US" b="1" dirty="0" err="1" smtClean="0">
                <a:latin typeface="Arial Narrow" pitchFamily="34" charset="0"/>
              </a:rPr>
              <a:t>Atas</a:t>
            </a:r>
            <a:r>
              <a:rPr lang="en-US" b="1" dirty="0" smtClean="0">
                <a:latin typeface="Arial Narrow" pitchFamily="34" charset="0"/>
              </a:rPr>
              <a:t> Air, </a:t>
            </a:r>
            <a:r>
              <a:rPr lang="en-US" b="1" dirty="0" err="1" smtClean="0">
                <a:latin typeface="Arial Narrow" pitchFamily="34" charset="0"/>
              </a:rPr>
              <a:t>Pajak</a:t>
            </a:r>
            <a:r>
              <a:rPr lang="en-US" b="1" dirty="0" smtClean="0">
                <a:latin typeface="Arial Narrow" pitchFamily="34" charset="0"/>
              </a:rPr>
              <a:t> </a:t>
            </a:r>
            <a:r>
              <a:rPr lang="en-US" b="1" dirty="0" err="1" smtClean="0">
                <a:latin typeface="Arial Narrow" pitchFamily="34" charset="0"/>
              </a:rPr>
              <a:t>Bahan</a:t>
            </a:r>
            <a:r>
              <a:rPr lang="en-US" b="1" dirty="0" smtClean="0">
                <a:latin typeface="Arial Narrow" pitchFamily="34" charset="0"/>
              </a:rPr>
              <a:t> </a:t>
            </a:r>
            <a:r>
              <a:rPr lang="en-US" b="1" dirty="0" err="1" smtClean="0">
                <a:latin typeface="Arial Narrow" pitchFamily="34" charset="0"/>
              </a:rPr>
              <a:t>Bakar</a:t>
            </a:r>
            <a:r>
              <a:rPr lang="en-US" b="1" dirty="0" smtClean="0">
                <a:latin typeface="Arial Narrow" pitchFamily="34" charset="0"/>
              </a:rPr>
              <a:t> </a:t>
            </a:r>
            <a:r>
              <a:rPr lang="en-US" b="1" dirty="0" err="1" smtClean="0">
                <a:latin typeface="Arial Narrow" pitchFamily="34" charset="0"/>
              </a:rPr>
              <a:t>Kenderaan</a:t>
            </a:r>
            <a:r>
              <a:rPr lang="en-US" b="1" dirty="0" smtClean="0">
                <a:latin typeface="Arial Narrow" pitchFamily="34" charset="0"/>
              </a:rPr>
              <a:t> </a:t>
            </a:r>
            <a:r>
              <a:rPr lang="en-US" b="1" dirty="0" err="1" smtClean="0">
                <a:latin typeface="Arial Narrow" pitchFamily="34" charset="0"/>
              </a:rPr>
              <a:t>Bermotor</a:t>
            </a:r>
            <a:r>
              <a:rPr lang="en-US" b="1" dirty="0" smtClean="0">
                <a:latin typeface="Arial Narrow" pitchFamily="34" charset="0"/>
              </a:rPr>
              <a:t>,</a:t>
            </a:r>
          </a:p>
          <a:p>
            <a:pPr marL="514350" indent="-514350">
              <a:buNone/>
            </a:pPr>
            <a:r>
              <a:rPr lang="en-US" b="1" dirty="0" smtClean="0">
                <a:latin typeface="Arial Narrow" pitchFamily="34" charset="0"/>
              </a:rPr>
              <a:t>        </a:t>
            </a:r>
            <a:r>
              <a:rPr lang="en-US" b="1" dirty="0" err="1" smtClean="0">
                <a:latin typeface="Arial Narrow" pitchFamily="34" charset="0"/>
              </a:rPr>
              <a:t>Pajak</a:t>
            </a:r>
            <a:r>
              <a:rPr lang="en-US" b="1" dirty="0" smtClean="0">
                <a:latin typeface="Arial Narrow" pitchFamily="34" charset="0"/>
              </a:rPr>
              <a:t> </a:t>
            </a:r>
            <a:r>
              <a:rPr lang="en-US" b="1" dirty="0" err="1" smtClean="0">
                <a:latin typeface="Arial Narrow" pitchFamily="34" charset="0"/>
              </a:rPr>
              <a:t>Pengambilan</a:t>
            </a:r>
            <a:r>
              <a:rPr lang="en-US" b="1" dirty="0" smtClean="0">
                <a:latin typeface="Arial Narrow" pitchFamily="34" charset="0"/>
              </a:rPr>
              <a:t> </a:t>
            </a:r>
            <a:r>
              <a:rPr lang="en-US" b="1" dirty="0" err="1" smtClean="0">
                <a:latin typeface="Arial Narrow" pitchFamily="34" charset="0"/>
              </a:rPr>
              <a:t>dan</a:t>
            </a:r>
            <a:r>
              <a:rPr lang="en-US" b="1" dirty="0" smtClean="0">
                <a:latin typeface="Arial Narrow" pitchFamily="34" charset="0"/>
              </a:rPr>
              <a:t> </a:t>
            </a:r>
            <a:r>
              <a:rPr lang="en-US" b="1" dirty="0" err="1" smtClean="0">
                <a:latin typeface="Arial Narrow" pitchFamily="34" charset="0"/>
              </a:rPr>
              <a:t>Pemanfaatan</a:t>
            </a:r>
            <a:r>
              <a:rPr lang="en-US" b="1" dirty="0" smtClean="0">
                <a:latin typeface="Arial Narrow" pitchFamily="34" charset="0"/>
              </a:rPr>
              <a:t> Air </a:t>
            </a:r>
            <a:r>
              <a:rPr lang="en-US" b="1" dirty="0" err="1" smtClean="0">
                <a:latin typeface="Arial Narrow" pitchFamily="34" charset="0"/>
              </a:rPr>
              <a:t>Bawah</a:t>
            </a:r>
            <a:r>
              <a:rPr lang="en-US" b="1" dirty="0" smtClean="0">
                <a:latin typeface="Arial Narrow" pitchFamily="34" charset="0"/>
              </a:rPr>
              <a:t> Tanah </a:t>
            </a:r>
            <a:r>
              <a:rPr lang="en-US" b="1" dirty="0" err="1" smtClean="0">
                <a:latin typeface="Arial Narrow" pitchFamily="34" charset="0"/>
              </a:rPr>
              <a:t>dan</a:t>
            </a:r>
            <a:r>
              <a:rPr lang="en-US" b="1" dirty="0" smtClean="0">
                <a:latin typeface="Arial Narrow" pitchFamily="34" charset="0"/>
              </a:rPr>
              <a:t> Air </a:t>
            </a:r>
            <a:r>
              <a:rPr lang="en-US" b="1" dirty="0" err="1" smtClean="0">
                <a:latin typeface="Arial Narrow" pitchFamily="34" charset="0"/>
              </a:rPr>
              <a:t>Permukaan</a:t>
            </a:r>
            <a:r>
              <a:rPr lang="en-US" b="1" dirty="0" smtClean="0">
                <a:latin typeface="Arial Narrow" pitchFamily="34" charset="0"/>
              </a:rPr>
              <a:t>.</a:t>
            </a:r>
          </a:p>
          <a:p>
            <a:pPr marL="514350" indent="-514350">
              <a:buNone/>
            </a:pPr>
            <a:r>
              <a:rPr lang="en-US" b="1" dirty="0" smtClean="0">
                <a:latin typeface="Arial Narrow" pitchFamily="34" charset="0"/>
              </a:rPr>
              <a:t>     * </a:t>
            </a:r>
            <a:r>
              <a:rPr lang="en-US" b="1" dirty="0" err="1" smtClean="0">
                <a:latin typeface="Arial Narrow" pitchFamily="34" charset="0"/>
              </a:rPr>
              <a:t>Pajak</a:t>
            </a:r>
            <a:r>
              <a:rPr lang="en-US" b="1" dirty="0" smtClean="0">
                <a:latin typeface="Arial Narrow" pitchFamily="34" charset="0"/>
              </a:rPr>
              <a:t> </a:t>
            </a:r>
            <a:r>
              <a:rPr lang="en-US" b="1" dirty="0" err="1" smtClean="0">
                <a:latin typeface="Arial Narrow" pitchFamily="34" charset="0"/>
              </a:rPr>
              <a:t>Kabupaten</a:t>
            </a:r>
            <a:r>
              <a:rPr lang="en-US" b="1" dirty="0" smtClean="0">
                <a:latin typeface="Arial Narrow" pitchFamily="34" charset="0"/>
              </a:rPr>
              <a:t>/Kota</a:t>
            </a:r>
          </a:p>
          <a:p>
            <a:pPr marL="514350" indent="-514350">
              <a:buNone/>
            </a:pPr>
            <a:r>
              <a:rPr lang="en-US" b="1" dirty="0" smtClean="0">
                <a:latin typeface="Arial Narrow" pitchFamily="34" charset="0"/>
              </a:rPr>
              <a:t>        </a:t>
            </a:r>
            <a:r>
              <a:rPr lang="en-US" dirty="0" err="1" smtClean="0">
                <a:latin typeface="Arial Narrow" pitchFamily="34" charset="0"/>
              </a:rPr>
              <a:t>Contoh</a:t>
            </a:r>
            <a:r>
              <a:rPr lang="en-US" dirty="0" smtClean="0">
                <a:latin typeface="Arial Narrow" pitchFamily="34" charset="0"/>
              </a:rPr>
              <a:t>: </a:t>
            </a:r>
            <a:r>
              <a:rPr lang="en-US" dirty="0" err="1" smtClean="0">
                <a:latin typeface="Arial Narrow" pitchFamily="34" charset="0"/>
              </a:rPr>
              <a:t>Pajak</a:t>
            </a:r>
            <a:r>
              <a:rPr lang="en-US" dirty="0" smtClean="0">
                <a:latin typeface="Arial Narrow" pitchFamily="34" charset="0"/>
              </a:rPr>
              <a:t> Hotel, </a:t>
            </a:r>
            <a:r>
              <a:rPr lang="en-US" dirty="0" err="1" smtClean="0">
                <a:latin typeface="Arial Narrow" pitchFamily="34" charset="0"/>
              </a:rPr>
              <a:t>Pajak</a:t>
            </a:r>
            <a:r>
              <a:rPr lang="en-US" dirty="0" smtClean="0">
                <a:latin typeface="Arial Narrow" pitchFamily="34" charset="0"/>
              </a:rPr>
              <a:t> </a:t>
            </a:r>
            <a:r>
              <a:rPr lang="en-US" dirty="0" err="1" smtClean="0">
                <a:latin typeface="Arial Narrow" pitchFamily="34" charset="0"/>
              </a:rPr>
              <a:t>Restoran</a:t>
            </a:r>
            <a:r>
              <a:rPr lang="en-US" dirty="0" smtClean="0">
                <a:latin typeface="Arial Narrow" pitchFamily="34" charset="0"/>
              </a:rPr>
              <a:t>, </a:t>
            </a:r>
            <a:r>
              <a:rPr lang="en-US" dirty="0" err="1" smtClean="0">
                <a:latin typeface="Arial Narrow" pitchFamily="34" charset="0"/>
              </a:rPr>
              <a:t>Pajak</a:t>
            </a:r>
            <a:r>
              <a:rPr lang="en-US" dirty="0" smtClean="0">
                <a:latin typeface="Arial Narrow" pitchFamily="34" charset="0"/>
              </a:rPr>
              <a:t> </a:t>
            </a:r>
            <a:r>
              <a:rPr lang="en-US" dirty="0" err="1" smtClean="0">
                <a:latin typeface="Arial Narrow" pitchFamily="34" charset="0"/>
              </a:rPr>
              <a:t>Hiburan</a:t>
            </a:r>
            <a:r>
              <a:rPr lang="en-US" dirty="0" smtClean="0">
                <a:latin typeface="Arial Narrow" pitchFamily="34" charset="0"/>
              </a:rPr>
              <a:t>, </a:t>
            </a:r>
            <a:r>
              <a:rPr lang="en-US" dirty="0" err="1" smtClean="0">
                <a:latin typeface="Arial Narrow" pitchFamily="34" charset="0"/>
              </a:rPr>
              <a:t>Pajak</a:t>
            </a:r>
            <a:r>
              <a:rPr lang="en-US" dirty="0" smtClean="0">
                <a:latin typeface="Arial Narrow" pitchFamily="34" charset="0"/>
              </a:rPr>
              <a:t> </a:t>
            </a:r>
            <a:r>
              <a:rPr lang="en-US" dirty="0" err="1" smtClean="0">
                <a:latin typeface="Arial Narrow" pitchFamily="34" charset="0"/>
              </a:rPr>
              <a:t>Reklame</a:t>
            </a:r>
            <a:r>
              <a:rPr lang="en-US" dirty="0" smtClean="0">
                <a:latin typeface="Arial Narrow" pitchFamily="34" charset="0"/>
              </a:rPr>
              <a:t>, </a:t>
            </a:r>
            <a:r>
              <a:rPr lang="en-US" dirty="0" err="1" smtClean="0">
                <a:latin typeface="Arial Narrow" pitchFamily="34" charset="0"/>
              </a:rPr>
              <a:t>Pajak</a:t>
            </a:r>
            <a:r>
              <a:rPr lang="en-US" dirty="0" smtClean="0">
                <a:latin typeface="Arial Narrow" pitchFamily="34" charset="0"/>
              </a:rPr>
              <a:t> </a:t>
            </a:r>
            <a:r>
              <a:rPr lang="en-US" dirty="0" err="1" smtClean="0">
                <a:latin typeface="Arial Narrow" pitchFamily="34" charset="0"/>
              </a:rPr>
              <a:t>Penerangan</a:t>
            </a:r>
            <a:r>
              <a:rPr lang="en-US" dirty="0" smtClean="0">
                <a:latin typeface="Arial Narrow" pitchFamily="34" charset="0"/>
              </a:rPr>
              <a:t> </a:t>
            </a:r>
            <a:r>
              <a:rPr lang="en-US" dirty="0" err="1" smtClean="0">
                <a:latin typeface="Arial Narrow" pitchFamily="34" charset="0"/>
              </a:rPr>
              <a:t>Jalan</a:t>
            </a:r>
            <a:r>
              <a:rPr lang="en-US" dirty="0" smtClean="0">
                <a:latin typeface="Arial Narrow" pitchFamily="34" charset="0"/>
              </a:rPr>
              <a:t>, </a:t>
            </a:r>
            <a:r>
              <a:rPr lang="en-US" dirty="0" err="1" smtClean="0">
                <a:latin typeface="Arial Narrow" pitchFamily="34" charset="0"/>
              </a:rPr>
              <a:t>Pajak</a:t>
            </a:r>
            <a:r>
              <a:rPr lang="en-US" dirty="0" smtClean="0">
                <a:latin typeface="Arial Narrow" pitchFamily="34" charset="0"/>
              </a:rPr>
              <a:t> </a:t>
            </a:r>
            <a:r>
              <a:rPr lang="en-US" dirty="0" err="1" smtClean="0">
                <a:latin typeface="Arial Narrow" pitchFamily="34" charset="0"/>
              </a:rPr>
              <a:t>Pengambilan</a:t>
            </a:r>
            <a:r>
              <a:rPr lang="en-US" dirty="0" smtClean="0">
                <a:latin typeface="Arial Narrow" pitchFamily="34" charset="0"/>
              </a:rPr>
              <a:t> </a:t>
            </a:r>
            <a:r>
              <a:rPr lang="en-US" dirty="0" err="1" smtClean="0">
                <a:latin typeface="Arial Narrow" pitchFamily="34" charset="0"/>
              </a:rPr>
              <a:t>Bahan</a:t>
            </a:r>
            <a:r>
              <a:rPr lang="en-US" dirty="0" smtClean="0">
                <a:latin typeface="Arial Narrow" pitchFamily="34" charset="0"/>
              </a:rPr>
              <a:t> </a:t>
            </a:r>
            <a:r>
              <a:rPr lang="en-US" dirty="0" err="1" smtClean="0">
                <a:latin typeface="Arial Narrow" pitchFamily="34" charset="0"/>
              </a:rPr>
              <a:t>Galian</a:t>
            </a:r>
            <a:r>
              <a:rPr lang="en-US" dirty="0" smtClean="0">
                <a:latin typeface="Arial Narrow" pitchFamily="34" charset="0"/>
              </a:rPr>
              <a:t> </a:t>
            </a:r>
            <a:r>
              <a:rPr lang="en-US" dirty="0" err="1" smtClean="0">
                <a:latin typeface="Arial Narrow" pitchFamily="34" charset="0"/>
              </a:rPr>
              <a:t>C,Parkir</a:t>
            </a:r>
            <a:r>
              <a:rPr lang="en-US" dirty="0" smtClean="0">
                <a:latin typeface="Arial Narrow" pitchFamily="34" charset="0"/>
              </a:rPr>
              <a:t>. </a:t>
            </a:r>
          </a:p>
          <a:p>
            <a:pPr>
              <a:buNone/>
            </a:pPr>
            <a:endParaRPr lang="en-US" dirty="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100" y="367484"/>
            <a:ext cx="8715436" cy="6429420"/>
          </a:xfrm>
          <a:ln w="28575">
            <a:solidFill>
              <a:schemeClr val="tx1"/>
            </a:solidFill>
          </a:ln>
        </p:spPr>
        <p:txBody>
          <a:bodyPr>
            <a:normAutofit/>
          </a:bodyPr>
          <a:lstStyle/>
          <a:p>
            <a:pPr>
              <a:buNone/>
            </a:pPr>
            <a:r>
              <a:rPr lang="en-US" sz="2400" b="1" u="sng" dirty="0" err="1" smtClean="0"/>
              <a:t>C.Retur</a:t>
            </a:r>
            <a:r>
              <a:rPr lang="en-US" sz="2400" b="1" u="sng" dirty="0" smtClean="0"/>
              <a:t> </a:t>
            </a:r>
            <a:r>
              <a:rPr lang="en-US" sz="2400" b="1" u="sng" dirty="0" err="1" smtClean="0"/>
              <a:t>penjualan</a:t>
            </a:r>
            <a:r>
              <a:rPr lang="en-US" sz="2400" b="1" u="sng" dirty="0" smtClean="0"/>
              <a:t> </a:t>
            </a:r>
          </a:p>
          <a:p>
            <a:pPr>
              <a:buNone/>
            </a:pPr>
            <a:r>
              <a:rPr lang="en-US" sz="2400" dirty="0" smtClean="0"/>
              <a:t>3/9.2009 PT.B </a:t>
            </a:r>
            <a:r>
              <a:rPr lang="en-US" sz="2400" dirty="0" err="1" smtClean="0"/>
              <a:t>menerima</a:t>
            </a:r>
            <a:r>
              <a:rPr lang="en-US" sz="2400" dirty="0" smtClean="0"/>
              <a:t> </a:t>
            </a:r>
            <a:r>
              <a:rPr lang="en-US" sz="2400" dirty="0" err="1" smtClean="0"/>
              <a:t>retur</a:t>
            </a:r>
            <a:r>
              <a:rPr lang="en-US" sz="2400" dirty="0" smtClean="0"/>
              <a:t> </a:t>
            </a:r>
            <a:r>
              <a:rPr lang="en-US" sz="2400" dirty="0" err="1" smtClean="0"/>
              <a:t>barang</a:t>
            </a:r>
            <a:r>
              <a:rPr lang="en-US" sz="2400" dirty="0" smtClean="0"/>
              <a:t> </a:t>
            </a:r>
            <a:r>
              <a:rPr lang="en-US" sz="2400" dirty="0" err="1" smtClean="0"/>
              <a:t>dengan</a:t>
            </a:r>
            <a:r>
              <a:rPr lang="en-US" sz="2400" dirty="0" smtClean="0"/>
              <a:t> </a:t>
            </a:r>
            <a:r>
              <a:rPr lang="en-US" sz="2400" dirty="0" err="1" smtClean="0"/>
              <a:t>kredit</a:t>
            </a:r>
            <a:r>
              <a:rPr lang="en-US" sz="2400" dirty="0" smtClean="0"/>
              <a:t> </a:t>
            </a:r>
            <a:r>
              <a:rPr lang="en-US" sz="2400" dirty="0" err="1" smtClean="0"/>
              <a:t>sebesar</a:t>
            </a:r>
            <a:r>
              <a:rPr lang="en-US" sz="2400" dirty="0" smtClean="0"/>
              <a:t> 50%</a:t>
            </a:r>
          </a:p>
          <a:p>
            <a:pPr>
              <a:buNone/>
            </a:pPr>
            <a:r>
              <a:rPr lang="en-US" sz="2400" b="1" u="sng" dirty="0" err="1" smtClean="0"/>
              <a:t>Jurnalnya</a:t>
            </a:r>
            <a:r>
              <a:rPr lang="en-US" sz="2400" b="1" u="sng" dirty="0" smtClean="0"/>
              <a:t>: </a:t>
            </a:r>
            <a:r>
              <a:rPr lang="en-US" sz="2400" b="1" u="sng" dirty="0" err="1" smtClean="0"/>
              <a:t>Metode</a:t>
            </a:r>
            <a:r>
              <a:rPr lang="en-US" sz="2400" b="1" u="sng" dirty="0" smtClean="0"/>
              <a:t> </a:t>
            </a:r>
            <a:r>
              <a:rPr lang="en-US" sz="2400" b="1" u="sng" dirty="0" err="1" smtClean="0"/>
              <a:t>periodik</a:t>
            </a:r>
            <a:endParaRPr lang="en-US" sz="2400" b="1" u="sng" dirty="0" smtClean="0"/>
          </a:p>
          <a:p>
            <a:pPr>
              <a:buNone/>
            </a:pPr>
            <a:r>
              <a:rPr lang="en-US" sz="2400" dirty="0" err="1" smtClean="0"/>
              <a:t>Retur</a:t>
            </a:r>
            <a:r>
              <a:rPr lang="en-US" sz="2400" dirty="0" smtClean="0"/>
              <a:t> </a:t>
            </a:r>
            <a:r>
              <a:rPr lang="en-US" sz="2400" dirty="0" err="1" smtClean="0"/>
              <a:t>Penjualan</a:t>
            </a:r>
            <a:r>
              <a:rPr lang="en-US" sz="2400" dirty="0" smtClean="0"/>
              <a:t>		</a:t>
            </a:r>
            <a:r>
              <a:rPr lang="en-US" sz="2400" dirty="0" err="1" smtClean="0"/>
              <a:t>Rp</a:t>
            </a:r>
            <a:r>
              <a:rPr lang="en-US" sz="2400" dirty="0" smtClean="0"/>
              <a:t> 5.000.000</a:t>
            </a:r>
          </a:p>
          <a:p>
            <a:pPr>
              <a:buNone/>
            </a:pPr>
            <a:r>
              <a:rPr lang="en-US" sz="2400" dirty="0" smtClean="0"/>
              <a:t>PPN </a:t>
            </a:r>
            <a:r>
              <a:rPr lang="en-US" sz="2400" dirty="0" err="1" smtClean="0"/>
              <a:t>Keluaran</a:t>
            </a:r>
            <a:r>
              <a:rPr lang="en-US" sz="2400" dirty="0" smtClean="0"/>
              <a:t>			</a:t>
            </a:r>
            <a:r>
              <a:rPr lang="en-US" sz="2400" dirty="0" err="1" smtClean="0"/>
              <a:t>Rp</a:t>
            </a:r>
            <a:r>
              <a:rPr lang="en-US" sz="2400" dirty="0" smtClean="0"/>
              <a:t>    500.000 </a:t>
            </a:r>
            <a:r>
              <a:rPr lang="en-US" sz="1800" dirty="0" smtClean="0"/>
              <a:t>(10%x5.000.000)</a:t>
            </a:r>
            <a:r>
              <a:rPr lang="en-US" sz="2400" dirty="0" smtClean="0"/>
              <a:t>	</a:t>
            </a:r>
          </a:p>
          <a:p>
            <a:pPr>
              <a:buNone/>
            </a:pPr>
            <a:r>
              <a:rPr lang="en-US" sz="2400" dirty="0" smtClean="0"/>
              <a:t>			</a:t>
            </a:r>
            <a:r>
              <a:rPr lang="en-US" sz="2400" dirty="0" err="1" smtClean="0"/>
              <a:t>Piutang</a:t>
            </a:r>
            <a:r>
              <a:rPr lang="en-US" sz="2400" dirty="0" smtClean="0"/>
              <a:t> </a:t>
            </a:r>
            <a:r>
              <a:rPr lang="en-US" sz="2400" dirty="0" err="1" smtClean="0"/>
              <a:t>usaha</a:t>
            </a:r>
            <a:r>
              <a:rPr lang="en-US" sz="2400" dirty="0" smtClean="0"/>
              <a:t>		</a:t>
            </a:r>
            <a:r>
              <a:rPr lang="en-US" sz="2400" dirty="0" err="1" smtClean="0"/>
              <a:t>Rp</a:t>
            </a:r>
            <a:r>
              <a:rPr lang="en-US" sz="2400" dirty="0" smtClean="0"/>
              <a:t> 5.500.000</a:t>
            </a:r>
          </a:p>
          <a:p>
            <a:pPr>
              <a:buNone/>
            </a:pPr>
            <a:endParaRPr lang="en-US" sz="2400" dirty="0" smtClean="0"/>
          </a:p>
          <a:p>
            <a:pPr>
              <a:buNone/>
            </a:pPr>
            <a:r>
              <a:rPr lang="en-US" sz="2400" b="1" u="sng" dirty="0" err="1" smtClean="0"/>
              <a:t>Jurnalnya</a:t>
            </a:r>
            <a:r>
              <a:rPr lang="en-US" sz="2400" b="1" u="sng" dirty="0" smtClean="0"/>
              <a:t>: </a:t>
            </a:r>
            <a:r>
              <a:rPr lang="en-US" sz="2400" b="1" u="sng" dirty="0" err="1" smtClean="0"/>
              <a:t>Metode</a:t>
            </a:r>
            <a:r>
              <a:rPr lang="en-US" sz="2400" b="1" u="sng" dirty="0" smtClean="0"/>
              <a:t> </a:t>
            </a:r>
            <a:r>
              <a:rPr lang="en-US" sz="2400" b="1" u="sng" dirty="0" err="1" smtClean="0"/>
              <a:t>perpektual</a:t>
            </a:r>
            <a:r>
              <a:rPr lang="en-US" sz="2400" b="1" u="sng" dirty="0" smtClean="0"/>
              <a:t> </a:t>
            </a:r>
          </a:p>
          <a:p>
            <a:pPr>
              <a:buNone/>
            </a:pPr>
            <a:r>
              <a:rPr lang="en-US" sz="2400" dirty="0" err="1" smtClean="0"/>
              <a:t>Retur</a:t>
            </a:r>
            <a:r>
              <a:rPr lang="en-US" sz="2400" dirty="0" smtClean="0"/>
              <a:t> </a:t>
            </a:r>
            <a:r>
              <a:rPr lang="en-US" sz="2400" dirty="0" err="1" smtClean="0"/>
              <a:t>Penjualan</a:t>
            </a:r>
            <a:r>
              <a:rPr lang="en-US" sz="2400" dirty="0" smtClean="0"/>
              <a:t>		</a:t>
            </a:r>
            <a:r>
              <a:rPr lang="en-US" sz="2400" dirty="0" err="1" smtClean="0"/>
              <a:t>Rp</a:t>
            </a:r>
            <a:r>
              <a:rPr lang="en-US" sz="2400" dirty="0" smtClean="0"/>
              <a:t> 5.000.000</a:t>
            </a:r>
          </a:p>
          <a:p>
            <a:pPr>
              <a:buNone/>
            </a:pPr>
            <a:r>
              <a:rPr lang="en-US" sz="2400" dirty="0" smtClean="0"/>
              <a:t>PPN </a:t>
            </a:r>
            <a:r>
              <a:rPr lang="en-US" sz="2400" dirty="0" err="1" smtClean="0"/>
              <a:t>Keluaran</a:t>
            </a:r>
            <a:r>
              <a:rPr lang="en-US" sz="2400" dirty="0" smtClean="0"/>
              <a:t>			</a:t>
            </a:r>
            <a:r>
              <a:rPr lang="en-US" sz="2400" dirty="0" err="1" smtClean="0"/>
              <a:t>Rp</a:t>
            </a:r>
            <a:r>
              <a:rPr lang="en-US" sz="2400" dirty="0" smtClean="0"/>
              <a:t>     500.000	</a:t>
            </a:r>
          </a:p>
          <a:p>
            <a:pPr>
              <a:buNone/>
            </a:pPr>
            <a:r>
              <a:rPr lang="en-US" sz="2400" dirty="0" smtClean="0"/>
              <a:t>			</a:t>
            </a:r>
            <a:r>
              <a:rPr lang="en-US" sz="2400" dirty="0" err="1" smtClean="0"/>
              <a:t>Piutang</a:t>
            </a:r>
            <a:r>
              <a:rPr lang="en-US" sz="2400" dirty="0" smtClean="0"/>
              <a:t> </a:t>
            </a:r>
            <a:r>
              <a:rPr lang="en-US" sz="2400" dirty="0" err="1" smtClean="0"/>
              <a:t>usaha</a:t>
            </a:r>
            <a:r>
              <a:rPr lang="en-US" sz="2400" dirty="0" smtClean="0"/>
              <a:t>		</a:t>
            </a:r>
            <a:r>
              <a:rPr lang="en-US" sz="2400" dirty="0" err="1" smtClean="0"/>
              <a:t>Rp</a:t>
            </a:r>
            <a:r>
              <a:rPr lang="en-US" sz="2400" dirty="0" smtClean="0"/>
              <a:t> 5.500.000</a:t>
            </a:r>
          </a:p>
          <a:p>
            <a:pPr>
              <a:buNone/>
            </a:pPr>
            <a:endParaRPr lang="en-US" sz="2400" dirty="0" smtClean="0"/>
          </a:p>
          <a:p>
            <a:pPr>
              <a:buNone/>
            </a:pPr>
            <a:r>
              <a:rPr lang="en-US" sz="2400" dirty="0" err="1" smtClean="0"/>
              <a:t>Persediaan</a:t>
            </a:r>
            <a:r>
              <a:rPr lang="en-US" sz="2400" dirty="0" smtClean="0"/>
              <a:t> BD			</a:t>
            </a:r>
            <a:r>
              <a:rPr lang="en-US" sz="2400" dirty="0" err="1" smtClean="0"/>
              <a:t>Rp</a:t>
            </a:r>
            <a:r>
              <a:rPr lang="en-US" sz="2400" dirty="0" smtClean="0"/>
              <a:t> 4.000.000</a:t>
            </a:r>
          </a:p>
          <a:p>
            <a:pPr>
              <a:buNone/>
            </a:pPr>
            <a:r>
              <a:rPr lang="en-US" sz="2400" dirty="0" smtClean="0"/>
              <a:t>			HPP			</a:t>
            </a:r>
            <a:r>
              <a:rPr lang="en-US" sz="2400" dirty="0" err="1" smtClean="0"/>
              <a:t>Rp</a:t>
            </a:r>
            <a:r>
              <a:rPr lang="en-US" sz="2400" dirty="0" smtClean="0"/>
              <a:t> 4.000.000</a:t>
            </a:r>
          </a:p>
          <a:p>
            <a:pPr>
              <a:buNone/>
            </a:pPr>
            <a:endParaRPr lang="en-US" sz="2400" dirty="0" smtClean="0"/>
          </a:p>
          <a:p>
            <a:pPr>
              <a:buNone/>
            </a:pPr>
            <a:endParaRPr lang="en-US" sz="2400" b="1" u="sng" dirty="0" smtClean="0"/>
          </a:p>
          <a:p>
            <a:pPr>
              <a:buNone/>
            </a:pPr>
            <a:endParaRPr lang="en-US" sz="2400" b="1" u="sng" dirty="0"/>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34" y="510360"/>
            <a:ext cx="8262462" cy="3286148"/>
          </a:xfrm>
          <a:ln w="28575">
            <a:solidFill>
              <a:schemeClr val="tx1"/>
            </a:solidFill>
          </a:ln>
        </p:spPr>
        <p:txBody>
          <a:bodyPr/>
          <a:lstStyle/>
          <a:p>
            <a:pPr>
              <a:buNone/>
            </a:pPr>
            <a:r>
              <a:rPr lang="en-US" b="1" u="sng" dirty="0" smtClean="0"/>
              <a:t>D .</a:t>
            </a:r>
            <a:r>
              <a:rPr lang="en-US" b="1" u="sng" dirty="0" err="1" smtClean="0"/>
              <a:t>Pelunasan</a:t>
            </a:r>
            <a:r>
              <a:rPr lang="en-US" b="1" u="sng" dirty="0" smtClean="0"/>
              <a:t> </a:t>
            </a:r>
            <a:r>
              <a:rPr lang="en-US" b="1" u="sng" dirty="0" err="1" smtClean="0"/>
              <a:t>Piutang</a:t>
            </a:r>
            <a:r>
              <a:rPr lang="en-US" b="1" u="sng" dirty="0" smtClean="0"/>
              <a:t> </a:t>
            </a:r>
            <a:r>
              <a:rPr lang="en-US" b="1" u="sng" dirty="0" err="1" smtClean="0"/>
              <a:t>dengan</a:t>
            </a:r>
            <a:r>
              <a:rPr lang="en-US" b="1" u="sng" dirty="0" smtClean="0"/>
              <a:t> </a:t>
            </a:r>
            <a:r>
              <a:rPr lang="en-US" b="1" u="sng" dirty="0" err="1" smtClean="0"/>
              <a:t>potongan</a:t>
            </a:r>
            <a:r>
              <a:rPr lang="en-US" b="1" u="sng" dirty="0" smtClean="0"/>
              <a:t> 2 % </a:t>
            </a:r>
          </a:p>
          <a:p>
            <a:pPr>
              <a:buNone/>
            </a:pPr>
            <a:r>
              <a:rPr lang="en-US" dirty="0" err="1" smtClean="0"/>
              <a:t>Kas</a:t>
            </a:r>
            <a:r>
              <a:rPr lang="en-US" dirty="0" smtClean="0"/>
              <a:t> 			</a:t>
            </a:r>
            <a:r>
              <a:rPr lang="en-US" dirty="0" err="1" smtClean="0"/>
              <a:t>Rp</a:t>
            </a:r>
            <a:r>
              <a:rPr lang="en-US" dirty="0" smtClean="0"/>
              <a:t> 5.400.000	</a:t>
            </a:r>
          </a:p>
          <a:p>
            <a:pPr>
              <a:buNone/>
            </a:pPr>
            <a:r>
              <a:rPr lang="en-US" dirty="0" err="1" smtClean="0"/>
              <a:t>Pot.penjualan</a:t>
            </a:r>
            <a:r>
              <a:rPr lang="en-US" dirty="0" smtClean="0"/>
              <a:t>	</a:t>
            </a:r>
            <a:r>
              <a:rPr lang="en-US" dirty="0" err="1" smtClean="0"/>
              <a:t>Rp</a:t>
            </a:r>
            <a:r>
              <a:rPr lang="en-US" dirty="0" smtClean="0"/>
              <a:t>    100.000	</a:t>
            </a:r>
          </a:p>
          <a:p>
            <a:pPr>
              <a:buNone/>
            </a:pPr>
            <a:r>
              <a:rPr lang="en-US" dirty="0" smtClean="0"/>
              <a:t>		</a:t>
            </a:r>
            <a:r>
              <a:rPr lang="en-US" dirty="0" err="1" smtClean="0"/>
              <a:t>Piutang</a:t>
            </a:r>
            <a:r>
              <a:rPr lang="en-US" dirty="0" smtClean="0"/>
              <a:t> </a:t>
            </a:r>
            <a:r>
              <a:rPr lang="en-US" dirty="0" err="1" smtClean="0"/>
              <a:t>usaha</a:t>
            </a:r>
            <a:r>
              <a:rPr lang="en-US" dirty="0" smtClean="0"/>
              <a:t>	</a:t>
            </a:r>
            <a:r>
              <a:rPr lang="en-US" dirty="0" err="1" smtClean="0"/>
              <a:t>Rp</a:t>
            </a:r>
            <a:r>
              <a:rPr lang="en-US" dirty="0" smtClean="0"/>
              <a:t> 5.500.000</a:t>
            </a: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2538" y="153170"/>
            <a:ext cx="5000660" cy="500066"/>
          </a:xfrm>
          <a:ln w="28575">
            <a:solidFill>
              <a:schemeClr val="tx1"/>
            </a:solidFill>
          </a:ln>
        </p:spPr>
        <p:txBody>
          <a:bodyPr>
            <a:normAutofit fontScale="90000"/>
          </a:bodyPr>
          <a:lstStyle/>
          <a:p>
            <a:r>
              <a:rPr lang="en-US" dirty="0" smtClean="0"/>
              <a:t>PPN KURANG BAYAR</a:t>
            </a:r>
            <a:endParaRPr lang="en-US" dirty="0"/>
          </a:p>
        </p:txBody>
      </p:sp>
      <p:sp>
        <p:nvSpPr>
          <p:cNvPr id="3" name="Content Placeholder 2"/>
          <p:cNvSpPr>
            <a:spLocks noGrp="1"/>
          </p:cNvSpPr>
          <p:nvPr>
            <p:ph idx="1"/>
          </p:nvPr>
        </p:nvSpPr>
        <p:spPr>
          <a:xfrm>
            <a:off x="232538" y="1081864"/>
            <a:ext cx="8786874" cy="5190365"/>
          </a:xfrm>
          <a:ln w="19050">
            <a:solidFill>
              <a:schemeClr val="tx1"/>
            </a:solidFill>
          </a:ln>
        </p:spPr>
        <p:txBody>
          <a:bodyPr>
            <a:normAutofit/>
          </a:bodyPr>
          <a:lstStyle/>
          <a:p>
            <a:pPr>
              <a:buNone/>
            </a:pPr>
            <a:r>
              <a:rPr lang="en-US" sz="2400" dirty="0" smtClean="0"/>
              <a:t>1/3/2012. </a:t>
            </a:r>
            <a:r>
              <a:rPr lang="en-US" sz="2400" dirty="0" err="1" smtClean="0"/>
              <a:t>Dibeli</a:t>
            </a:r>
            <a:r>
              <a:rPr lang="en-US" sz="2400" dirty="0" smtClean="0"/>
              <a:t> </a:t>
            </a:r>
            <a:r>
              <a:rPr lang="en-US" sz="2400" dirty="0" err="1" smtClean="0"/>
              <a:t>secara</a:t>
            </a:r>
            <a:r>
              <a:rPr lang="en-US" sz="2400" dirty="0" smtClean="0"/>
              <a:t> </a:t>
            </a:r>
            <a:r>
              <a:rPr lang="en-US" sz="2400" dirty="0" err="1" smtClean="0"/>
              <a:t>kredit</a:t>
            </a:r>
            <a:r>
              <a:rPr lang="en-US" sz="2400" dirty="0" smtClean="0"/>
              <a:t> </a:t>
            </a:r>
            <a:r>
              <a:rPr lang="en-US" sz="2400" dirty="0" err="1" smtClean="0"/>
              <a:t>barang</a:t>
            </a:r>
            <a:r>
              <a:rPr lang="en-US" sz="2400" dirty="0" smtClean="0"/>
              <a:t> </a:t>
            </a:r>
            <a:r>
              <a:rPr lang="en-US" sz="2400" dirty="0" err="1" smtClean="0"/>
              <a:t>dagang</a:t>
            </a:r>
            <a:r>
              <a:rPr lang="en-US" sz="2400" dirty="0" smtClean="0"/>
              <a:t> </a:t>
            </a:r>
            <a:r>
              <a:rPr lang="en-US" sz="2400" dirty="0" err="1" smtClean="0"/>
              <a:t>sejumlah</a:t>
            </a:r>
            <a:r>
              <a:rPr lang="en-US" sz="2400" dirty="0" smtClean="0"/>
              <a:t> </a:t>
            </a:r>
            <a:r>
              <a:rPr lang="en-US" sz="2400" dirty="0" err="1" smtClean="0"/>
              <a:t>Rp</a:t>
            </a:r>
            <a:r>
              <a:rPr lang="en-US" sz="2400" dirty="0" smtClean="0"/>
              <a:t> 2.000.000</a:t>
            </a:r>
          </a:p>
          <a:p>
            <a:pPr>
              <a:buNone/>
            </a:pPr>
            <a:r>
              <a:rPr lang="en-US" sz="2400" dirty="0" smtClean="0"/>
              <a:t>	</a:t>
            </a:r>
            <a:r>
              <a:rPr lang="en-US" sz="2400" dirty="0" err="1" smtClean="0"/>
              <a:t>dan</a:t>
            </a:r>
            <a:r>
              <a:rPr lang="en-US" sz="2400" dirty="0" smtClean="0"/>
              <a:t> </a:t>
            </a:r>
            <a:r>
              <a:rPr lang="en-US" sz="2400" dirty="0" err="1" smtClean="0"/>
              <a:t>dikenakan</a:t>
            </a:r>
            <a:r>
              <a:rPr lang="en-US" sz="2400" dirty="0" smtClean="0"/>
              <a:t> PPN 10%.</a:t>
            </a:r>
          </a:p>
          <a:p>
            <a:pPr>
              <a:buNone/>
            </a:pPr>
            <a:r>
              <a:rPr lang="en-US" sz="2400" dirty="0" err="1" smtClean="0"/>
              <a:t>Pembelian</a:t>
            </a:r>
            <a:r>
              <a:rPr lang="en-US" sz="2400" dirty="0" smtClean="0"/>
              <a:t>                                     </a:t>
            </a:r>
            <a:r>
              <a:rPr lang="en-US" sz="2400" dirty="0" err="1" smtClean="0"/>
              <a:t>Rp</a:t>
            </a:r>
            <a:r>
              <a:rPr lang="en-US" sz="2400" dirty="0" smtClean="0"/>
              <a:t> 2.000.000</a:t>
            </a:r>
          </a:p>
          <a:p>
            <a:pPr>
              <a:buNone/>
            </a:pPr>
            <a:r>
              <a:rPr lang="en-US" sz="2400" dirty="0" err="1" smtClean="0"/>
              <a:t>PPn</a:t>
            </a:r>
            <a:r>
              <a:rPr lang="en-US" sz="2400" dirty="0" smtClean="0"/>
              <a:t> </a:t>
            </a:r>
            <a:r>
              <a:rPr lang="en-US" sz="2400" dirty="0" err="1" smtClean="0"/>
              <a:t>Masukan</a:t>
            </a:r>
            <a:r>
              <a:rPr lang="en-US" sz="2400" dirty="0" smtClean="0"/>
              <a:t>                                </a:t>
            </a:r>
            <a:r>
              <a:rPr lang="en-US" sz="2400" dirty="0" err="1" smtClean="0"/>
              <a:t>Rp</a:t>
            </a:r>
            <a:r>
              <a:rPr lang="en-US" sz="2400" dirty="0" smtClean="0"/>
              <a:t>    200.000</a:t>
            </a:r>
          </a:p>
          <a:p>
            <a:pPr>
              <a:buNone/>
            </a:pPr>
            <a:r>
              <a:rPr lang="en-US" sz="2400" dirty="0" smtClean="0"/>
              <a:t>	</a:t>
            </a:r>
            <a:r>
              <a:rPr lang="en-US" sz="2400" dirty="0" err="1" smtClean="0"/>
              <a:t>Utang</a:t>
            </a:r>
            <a:r>
              <a:rPr lang="en-US" sz="2400" dirty="0" smtClean="0"/>
              <a:t> </a:t>
            </a:r>
            <a:r>
              <a:rPr lang="en-US" sz="2400" dirty="0" err="1" smtClean="0"/>
              <a:t>dagang</a:t>
            </a:r>
            <a:r>
              <a:rPr lang="en-US" sz="2400" dirty="0" smtClean="0"/>
              <a:t>                                               </a:t>
            </a:r>
            <a:r>
              <a:rPr lang="en-US" sz="2400" dirty="0" err="1" smtClean="0"/>
              <a:t>Rp</a:t>
            </a:r>
            <a:r>
              <a:rPr lang="en-US" sz="2400" dirty="0" smtClean="0"/>
              <a:t> 2.200.000</a:t>
            </a:r>
          </a:p>
          <a:p>
            <a:pPr>
              <a:buNone/>
            </a:pPr>
            <a:r>
              <a:rPr lang="en-US" sz="2400" dirty="0" smtClean="0"/>
              <a:t> </a:t>
            </a:r>
          </a:p>
          <a:p>
            <a:pPr>
              <a:buNone/>
            </a:pPr>
            <a:r>
              <a:rPr lang="en-US" sz="2400" dirty="0" smtClean="0"/>
              <a:t>15/3/2012.Dijual </a:t>
            </a:r>
            <a:r>
              <a:rPr lang="en-US" sz="2400" dirty="0" err="1" smtClean="0"/>
              <a:t>barang</a:t>
            </a:r>
            <a:r>
              <a:rPr lang="en-US" sz="2400" dirty="0" smtClean="0"/>
              <a:t> </a:t>
            </a:r>
            <a:r>
              <a:rPr lang="en-US" sz="2400" dirty="0" err="1" smtClean="0"/>
              <a:t>dagang</a:t>
            </a:r>
            <a:r>
              <a:rPr lang="en-US" sz="2400" dirty="0" smtClean="0"/>
              <a:t> </a:t>
            </a:r>
            <a:r>
              <a:rPr lang="en-US" sz="2400" dirty="0" err="1" smtClean="0"/>
              <a:t>secara</a:t>
            </a:r>
            <a:r>
              <a:rPr lang="en-US" sz="2400" dirty="0" smtClean="0"/>
              <a:t> </a:t>
            </a:r>
            <a:r>
              <a:rPr lang="en-US" sz="2400" dirty="0" err="1" smtClean="0"/>
              <a:t>tunai</a:t>
            </a:r>
            <a:r>
              <a:rPr lang="en-US" sz="2400" dirty="0" smtClean="0"/>
              <a:t> </a:t>
            </a:r>
            <a:r>
              <a:rPr lang="en-US" sz="2400" dirty="0" err="1" smtClean="0"/>
              <a:t>sejumlah</a:t>
            </a:r>
            <a:r>
              <a:rPr lang="en-US" sz="2400" dirty="0" smtClean="0"/>
              <a:t> </a:t>
            </a:r>
            <a:r>
              <a:rPr lang="en-US" sz="2400" dirty="0" err="1" smtClean="0"/>
              <a:t>Rp</a:t>
            </a:r>
            <a:r>
              <a:rPr lang="en-US" sz="2400" dirty="0" smtClean="0"/>
              <a:t> 15.000.000 </a:t>
            </a:r>
            <a:r>
              <a:rPr lang="en-US" sz="2400" dirty="0" err="1" smtClean="0"/>
              <a:t>dan</a:t>
            </a:r>
            <a:r>
              <a:rPr lang="en-US" sz="2400" dirty="0" smtClean="0"/>
              <a:t> </a:t>
            </a:r>
            <a:r>
              <a:rPr lang="en-US" sz="2400" dirty="0" err="1" smtClean="0"/>
              <a:t>dikenakan</a:t>
            </a:r>
            <a:r>
              <a:rPr lang="en-US" sz="2400" dirty="0" smtClean="0"/>
              <a:t> PPN 10%</a:t>
            </a:r>
          </a:p>
          <a:p>
            <a:pPr>
              <a:buNone/>
            </a:pPr>
            <a:r>
              <a:rPr lang="en-US" sz="2400" dirty="0" err="1" smtClean="0"/>
              <a:t>Kas</a:t>
            </a:r>
            <a:r>
              <a:rPr lang="en-US" sz="2400" dirty="0" smtClean="0"/>
              <a:t>                                              </a:t>
            </a:r>
            <a:r>
              <a:rPr lang="en-US" sz="2400" dirty="0" err="1" smtClean="0"/>
              <a:t>Rp</a:t>
            </a:r>
            <a:r>
              <a:rPr lang="en-US" sz="2400" dirty="0" smtClean="0"/>
              <a:t> 16.500.000</a:t>
            </a:r>
          </a:p>
          <a:p>
            <a:pPr>
              <a:buNone/>
            </a:pPr>
            <a:r>
              <a:rPr lang="en-US" sz="2400" dirty="0" smtClean="0"/>
              <a:t>	 </a:t>
            </a:r>
            <a:r>
              <a:rPr lang="en-US" sz="2400" dirty="0" err="1" smtClean="0"/>
              <a:t>Penjualan</a:t>
            </a:r>
            <a:r>
              <a:rPr lang="en-US" sz="2400" dirty="0" smtClean="0"/>
              <a:t>                                                     </a:t>
            </a:r>
            <a:r>
              <a:rPr lang="en-US" sz="2400" dirty="0" err="1" smtClean="0"/>
              <a:t>Rp</a:t>
            </a:r>
            <a:r>
              <a:rPr lang="en-US" sz="2400" dirty="0" smtClean="0"/>
              <a:t> 15.000.000</a:t>
            </a:r>
          </a:p>
          <a:p>
            <a:pPr>
              <a:buNone/>
            </a:pPr>
            <a:r>
              <a:rPr lang="en-US" sz="2400" dirty="0" smtClean="0"/>
              <a:t>	</a:t>
            </a:r>
            <a:r>
              <a:rPr lang="en-US" sz="2400" dirty="0" err="1" smtClean="0"/>
              <a:t>PPn</a:t>
            </a:r>
            <a:r>
              <a:rPr lang="en-US" sz="2400" dirty="0" smtClean="0"/>
              <a:t> </a:t>
            </a:r>
            <a:r>
              <a:rPr lang="en-US" sz="2400" dirty="0" err="1" smtClean="0"/>
              <a:t>Keluaran</a:t>
            </a:r>
            <a:r>
              <a:rPr lang="en-US" sz="2400" dirty="0" smtClean="0"/>
              <a:t>                                               </a:t>
            </a:r>
            <a:r>
              <a:rPr lang="en-US" sz="2400" dirty="0" err="1" smtClean="0"/>
              <a:t>Rp</a:t>
            </a:r>
            <a:r>
              <a:rPr lang="en-US" sz="2400" dirty="0" smtClean="0"/>
              <a:t>    1.500.000</a:t>
            </a:r>
          </a:p>
          <a:p>
            <a:pPr>
              <a:buNone/>
            </a:pPr>
            <a:endParaRPr lang="en-US" sz="2400" dirty="0"/>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34" y="438922"/>
            <a:ext cx="8262462" cy="5833307"/>
          </a:xfrm>
          <a:ln w="28575">
            <a:solidFill>
              <a:schemeClr val="tx1"/>
            </a:solidFill>
          </a:ln>
        </p:spPr>
        <p:txBody>
          <a:bodyPr>
            <a:normAutofit/>
          </a:bodyPr>
          <a:lstStyle/>
          <a:p>
            <a:pPr>
              <a:buNone/>
            </a:pPr>
            <a:r>
              <a:rPr lang="en-US" sz="2400" dirty="0" smtClean="0"/>
              <a:t>31/3/2012.Apabila </a:t>
            </a:r>
            <a:r>
              <a:rPr lang="en-US" sz="2400" dirty="0" err="1" smtClean="0"/>
              <a:t>perusahaan</a:t>
            </a:r>
            <a:r>
              <a:rPr lang="en-US" sz="2400" dirty="0" smtClean="0"/>
              <a:t> </a:t>
            </a:r>
            <a:r>
              <a:rPr lang="en-US" sz="2400" dirty="0" err="1" smtClean="0"/>
              <a:t>hanya</a:t>
            </a:r>
            <a:r>
              <a:rPr lang="en-US" sz="2400" dirty="0" smtClean="0"/>
              <a:t> </a:t>
            </a:r>
            <a:r>
              <a:rPr lang="en-US" sz="2400" dirty="0" err="1" smtClean="0"/>
              <a:t>memiliki</a:t>
            </a:r>
            <a:r>
              <a:rPr lang="en-US" sz="2400" dirty="0" smtClean="0"/>
              <a:t> </a:t>
            </a:r>
            <a:r>
              <a:rPr lang="en-US" sz="2400" dirty="0" err="1" smtClean="0"/>
              <a:t>transaksi</a:t>
            </a:r>
            <a:r>
              <a:rPr lang="en-US" sz="2400" dirty="0" smtClean="0"/>
              <a:t> </a:t>
            </a:r>
            <a:r>
              <a:rPr lang="en-US" sz="2400" dirty="0" err="1" smtClean="0"/>
              <a:t>pembelian</a:t>
            </a:r>
            <a:r>
              <a:rPr lang="en-US" sz="2400" dirty="0" smtClean="0"/>
              <a:t> </a:t>
            </a:r>
            <a:r>
              <a:rPr lang="en-US" sz="2400" dirty="0" err="1" smtClean="0"/>
              <a:t>dan</a:t>
            </a:r>
            <a:r>
              <a:rPr lang="en-US" sz="2400" dirty="0" smtClean="0"/>
              <a:t> </a:t>
            </a:r>
            <a:r>
              <a:rPr lang="en-US" sz="2400" dirty="0" err="1" smtClean="0"/>
              <a:t>penjualan</a:t>
            </a:r>
            <a:r>
              <a:rPr lang="en-US" sz="2400" dirty="0" smtClean="0"/>
              <a:t> </a:t>
            </a:r>
            <a:r>
              <a:rPr lang="en-US" sz="2400" dirty="0" err="1" smtClean="0"/>
              <a:t>di</a:t>
            </a:r>
            <a:r>
              <a:rPr lang="en-US" sz="2400" dirty="0" smtClean="0"/>
              <a:t> </a:t>
            </a:r>
            <a:r>
              <a:rPr lang="en-US" sz="2400" dirty="0" err="1" smtClean="0"/>
              <a:t>atas</a:t>
            </a:r>
            <a:r>
              <a:rPr lang="en-US" sz="2400" dirty="0" smtClean="0"/>
              <a:t>, </a:t>
            </a:r>
            <a:r>
              <a:rPr lang="en-US" sz="2400" dirty="0" err="1" smtClean="0"/>
              <a:t>maka</a:t>
            </a:r>
            <a:r>
              <a:rPr lang="en-US" sz="2400" dirty="0" smtClean="0"/>
              <a:t> </a:t>
            </a:r>
            <a:r>
              <a:rPr lang="en-US" sz="2400" dirty="0" err="1" smtClean="0"/>
              <a:t>pada</a:t>
            </a:r>
            <a:r>
              <a:rPr lang="en-US" sz="2400" dirty="0" smtClean="0"/>
              <a:t> </a:t>
            </a:r>
            <a:r>
              <a:rPr lang="en-US" sz="2400" dirty="0" err="1" smtClean="0"/>
              <a:t>akhir</a:t>
            </a:r>
            <a:r>
              <a:rPr lang="en-US" sz="2400" dirty="0" smtClean="0"/>
              <a:t> </a:t>
            </a:r>
            <a:r>
              <a:rPr lang="en-US" sz="2400" dirty="0" err="1" smtClean="0"/>
              <a:t>bulan</a:t>
            </a:r>
            <a:r>
              <a:rPr lang="en-US" sz="2400" dirty="0" smtClean="0"/>
              <a:t> </a:t>
            </a:r>
            <a:r>
              <a:rPr lang="en-US" sz="2400" dirty="0" err="1" smtClean="0"/>
              <a:t>dibuat</a:t>
            </a:r>
            <a:r>
              <a:rPr lang="en-US" sz="2400" dirty="0" smtClean="0"/>
              <a:t> </a:t>
            </a:r>
            <a:r>
              <a:rPr lang="en-US" sz="2400" dirty="0" err="1" smtClean="0"/>
              <a:t>jurnal</a:t>
            </a:r>
            <a:r>
              <a:rPr lang="en-US" sz="2400" dirty="0" smtClean="0"/>
              <a:t> </a:t>
            </a:r>
            <a:r>
              <a:rPr lang="en-US" sz="2400" dirty="0" err="1" smtClean="0"/>
              <a:t>untuk</a:t>
            </a:r>
            <a:r>
              <a:rPr lang="en-US" sz="2400" dirty="0" smtClean="0"/>
              <a:t> </a:t>
            </a:r>
            <a:r>
              <a:rPr lang="en-US" sz="2400" dirty="0" err="1" smtClean="0"/>
              <a:t>menentukan</a:t>
            </a:r>
            <a:r>
              <a:rPr lang="en-US" sz="2400" dirty="0" smtClean="0"/>
              <a:t> </a:t>
            </a:r>
            <a:r>
              <a:rPr lang="en-US" sz="2400" dirty="0" err="1" smtClean="0"/>
              <a:t>jumlah</a:t>
            </a:r>
            <a:r>
              <a:rPr lang="en-US" sz="2400" dirty="0" smtClean="0"/>
              <a:t> PPN </a:t>
            </a:r>
            <a:r>
              <a:rPr lang="en-US" sz="2400" dirty="0" err="1" smtClean="0"/>
              <a:t>terutang</a:t>
            </a:r>
            <a:r>
              <a:rPr lang="en-US" sz="2400" dirty="0" smtClean="0"/>
              <a:t> </a:t>
            </a:r>
            <a:r>
              <a:rPr lang="en-US" sz="2400" dirty="0" err="1" smtClean="0"/>
              <a:t>bulan</a:t>
            </a:r>
            <a:r>
              <a:rPr lang="en-US" sz="2400" dirty="0" smtClean="0"/>
              <a:t> </a:t>
            </a:r>
            <a:r>
              <a:rPr lang="en-US" sz="2400" dirty="0" err="1" smtClean="0"/>
              <a:t>Maret</a:t>
            </a:r>
            <a:r>
              <a:rPr lang="en-US" sz="2400" dirty="0" smtClean="0"/>
              <a:t> 2012. PPN </a:t>
            </a:r>
            <a:r>
              <a:rPr lang="en-US" sz="2400" dirty="0" err="1" smtClean="0"/>
              <a:t>tertutang</a:t>
            </a:r>
            <a:r>
              <a:rPr lang="en-US" sz="2400" dirty="0" smtClean="0"/>
              <a:t> </a:t>
            </a:r>
            <a:r>
              <a:rPr lang="en-US" sz="2400" dirty="0" err="1" smtClean="0"/>
              <a:t>bulan</a:t>
            </a:r>
            <a:r>
              <a:rPr lang="en-US" sz="2400" dirty="0" smtClean="0"/>
              <a:t> </a:t>
            </a:r>
            <a:r>
              <a:rPr lang="en-US" sz="2400" dirty="0" err="1" smtClean="0"/>
              <a:t>Maret</a:t>
            </a:r>
            <a:r>
              <a:rPr lang="en-US" sz="2400" dirty="0" smtClean="0"/>
              <a:t> </a:t>
            </a:r>
            <a:r>
              <a:rPr lang="en-US" sz="2400" dirty="0" err="1" smtClean="0"/>
              <a:t>adalah</a:t>
            </a:r>
            <a:r>
              <a:rPr lang="en-US" sz="2400" dirty="0" smtClean="0"/>
              <a:t> </a:t>
            </a:r>
            <a:r>
              <a:rPr lang="en-US" sz="2400" dirty="0" err="1" smtClean="0"/>
              <a:t>Rp</a:t>
            </a:r>
            <a:r>
              <a:rPr lang="en-US" sz="2400" dirty="0" smtClean="0"/>
              <a:t> 1.300.000 (PPN </a:t>
            </a:r>
            <a:r>
              <a:rPr lang="en-US" sz="2400" dirty="0" err="1" smtClean="0"/>
              <a:t>Keluaran</a:t>
            </a:r>
            <a:r>
              <a:rPr lang="en-US" sz="2400" dirty="0" smtClean="0"/>
              <a:t> </a:t>
            </a:r>
            <a:r>
              <a:rPr lang="en-US" sz="2400" dirty="0" err="1" smtClean="0"/>
              <a:t>Rp</a:t>
            </a:r>
            <a:r>
              <a:rPr lang="en-US" sz="2400" dirty="0" smtClean="0"/>
              <a:t> 1.500.000 </a:t>
            </a:r>
            <a:r>
              <a:rPr lang="en-US" sz="2400" dirty="0" err="1" smtClean="0"/>
              <a:t>dikurangi</a:t>
            </a:r>
            <a:r>
              <a:rPr lang="en-US" sz="2400" dirty="0" smtClean="0"/>
              <a:t> PPN </a:t>
            </a:r>
            <a:r>
              <a:rPr lang="en-US" sz="2400" dirty="0" err="1" smtClean="0"/>
              <a:t>Masukan</a:t>
            </a:r>
            <a:r>
              <a:rPr lang="en-US" sz="2400" dirty="0" smtClean="0"/>
              <a:t> </a:t>
            </a:r>
            <a:r>
              <a:rPr lang="en-US" sz="2400" dirty="0" err="1" smtClean="0"/>
              <a:t>Rp</a:t>
            </a:r>
            <a:r>
              <a:rPr lang="en-US" sz="2400" dirty="0" smtClean="0"/>
              <a:t> 200.000).</a:t>
            </a:r>
          </a:p>
          <a:p>
            <a:pPr>
              <a:buNone/>
            </a:pPr>
            <a:r>
              <a:rPr lang="en-US" sz="2400" dirty="0" err="1" smtClean="0"/>
              <a:t>PPn</a:t>
            </a:r>
            <a:r>
              <a:rPr lang="en-US" sz="2400" dirty="0" smtClean="0"/>
              <a:t> </a:t>
            </a:r>
            <a:r>
              <a:rPr lang="en-US" sz="2400" dirty="0" err="1" smtClean="0"/>
              <a:t>Keluaran</a:t>
            </a:r>
            <a:r>
              <a:rPr lang="en-US" sz="2400" dirty="0" smtClean="0"/>
              <a:t>                                             </a:t>
            </a:r>
            <a:r>
              <a:rPr lang="en-US" sz="2400" dirty="0" err="1" smtClean="0"/>
              <a:t>Rp</a:t>
            </a:r>
            <a:r>
              <a:rPr lang="en-US" sz="2400" dirty="0" smtClean="0"/>
              <a:t> 1.500.000</a:t>
            </a:r>
          </a:p>
          <a:p>
            <a:pPr>
              <a:buNone/>
            </a:pPr>
            <a:r>
              <a:rPr lang="en-US" sz="2400" dirty="0" smtClean="0"/>
              <a:t> 	PPN </a:t>
            </a:r>
            <a:r>
              <a:rPr lang="en-US" sz="2400" dirty="0" err="1" smtClean="0"/>
              <a:t>Masukan</a:t>
            </a:r>
            <a:r>
              <a:rPr lang="en-US" sz="2400" dirty="0" smtClean="0"/>
              <a:t>                                                         </a:t>
            </a:r>
            <a:r>
              <a:rPr lang="en-US" sz="2400" dirty="0" err="1" smtClean="0"/>
              <a:t>Rp</a:t>
            </a:r>
            <a:r>
              <a:rPr lang="en-US" sz="2400" dirty="0" smtClean="0"/>
              <a:t>     200.000</a:t>
            </a:r>
          </a:p>
          <a:p>
            <a:pPr>
              <a:buNone/>
            </a:pPr>
            <a:r>
              <a:rPr lang="en-US" sz="2400" dirty="0" smtClean="0"/>
              <a:t>	PPN </a:t>
            </a:r>
            <a:r>
              <a:rPr lang="en-US" sz="2400" dirty="0" err="1" smtClean="0"/>
              <a:t>Terutang</a:t>
            </a:r>
            <a:r>
              <a:rPr lang="en-US" sz="2400" dirty="0" smtClean="0"/>
              <a:t>                                                          </a:t>
            </a:r>
            <a:r>
              <a:rPr lang="en-US" sz="2400" dirty="0" err="1" smtClean="0"/>
              <a:t>Rp</a:t>
            </a:r>
            <a:r>
              <a:rPr lang="en-US" sz="2400" dirty="0" smtClean="0"/>
              <a:t>   1.300.000</a:t>
            </a:r>
          </a:p>
          <a:p>
            <a:pPr>
              <a:buNone/>
            </a:pPr>
            <a:r>
              <a:rPr lang="en-US" sz="2400" dirty="0" smtClean="0"/>
              <a:t> </a:t>
            </a:r>
          </a:p>
          <a:p>
            <a:pPr>
              <a:buNone/>
            </a:pPr>
            <a:r>
              <a:rPr lang="en-US" sz="2400" dirty="0" smtClean="0"/>
              <a:t>4/4/2012. PPN </a:t>
            </a:r>
            <a:r>
              <a:rPr lang="en-US" sz="2400" dirty="0" err="1" smtClean="0"/>
              <a:t>terutang</a:t>
            </a:r>
            <a:r>
              <a:rPr lang="en-US" sz="2400" dirty="0" smtClean="0"/>
              <a:t> </a:t>
            </a:r>
            <a:r>
              <a:rPr lang="en-US" sz="2400" dirty="0" err="1" smtClean="0"/>
              <a:t>sejumlah</a:t>
            </a:r>
            <a:r>
              <a:rPr lang="en-US" sz="2400" dirty="0" smtClean="0"/>
              <a:t> </a:t>
            </a:r>
            <a:r>
              <a:rPr lang="en-US" sz="2400" dirty="0" err="1" smtClean="0"/>
              <a:t>Rp</a:t>
            </a:r>
            <a:r>
              <a:rPr lang="en-US" sz="2400" dirty="0" smtClean="0"/>
              <a:t> 1.300.000 </a:t>
            </a:r>
            <a:r>
              <a:rPr lang="en-US" sz="2400" dirty="0" err="1" smtClean="0"/>
              <a:t>dibayar</a:t>
            </a:r>
            <a:r>
              <a:rPr lang="en-US" sz="2400" dirty="0" smtClean="0"/>
              <a:t> </a:t>
            </a:r>
            <a:r>
              <a:rPr lang="en-US" sz="2400" dirty="0" err="1" smtClean="0"/>
              <a:t>ke</a:t>
            </a:r>
            <a:r>
              <a:rPr lang="en-US" sz="2400" dirty="0" smtClean="0"/>
              <a:t> </a:t>
            </a:r>
            <a:r>
              <a:rPr lang="en-US" sz="2400" dirty="0" err="1" smtClean="0"/>
              <a:t>kas</a:t>
            </a:r>
            <a:r>
              <a:rPr lang="en-US" sz="2400" dirty="0" smtClean="0"/>
              <a:t> </a:t>
            </a:r>
            <a:r>
              <a:rPr lang="en-US" sz="2400" dirty="0" err="1" smtClean="0"/>
              <a:t>negara</a:t>
            </a:r>
            <a:r>
              <a:rPr lang="en-US" sz="2400" dirty="0" smtClean="0"/>
              <a:t>.</a:t>
            </a:r>
          </a:p>
          <a:p>
            <a:pPr>
              <a:buNone/>
            </a:pPr>
            <a:r>
              <a:rPr lang="en-US" sz="2400" dirty="0" smtClean="0"/>
              <a:t>PPN </a:t>
            </a:r>
            <a:r>
              <a:rPr lang="en-US" sz="2400" dirty="0" err="1" smtClean="0"/>
              <a:t>terutang</a:t>
            </a:r>
            <a:r>
              <a:rPr lang="en-US" sz="2400" dirty="0" smtClean="0"/>
              <a:t>                                              </a:t>
            </a:r>
            <a:r>
              <a:rPr lang="en-US" sz="2400" dirty="0" err="1" smtClean="0"/>
              <a:t>Rp</a:t>
            </a:r>
            <a:r>
              <a:rPr lang="en-US" sz="2400" dirty="0" smtClean="0"/>
              <a:t> 1.300.000</a:t>
            </a:r>
          </a:p>
          <a:p>
            <a:pPr>
              <a:buNone/>
            </a:pPr>
            <a:r>
              <a:rPr lang="en-US" sz="2400" dirty="0" smtClean="0"/>
              <a:t>	 </a:t>
            </a:r>
            <a:r>
              <a:rPr lang="en-US" sz="2400" dirty="0" err="1" smtClean="0"/>
              <a:t>Kas</a:t>
            </a:r>
            <a:r>
              <a:rPr lang="en-US" sz="2400" dirty="0" smtClean="0"/>
              <a:t>                                                                        </a:t>
            </a:r>
            <a:r>
              <a:rPr lang="en-US" sz="2400" dirty="0" err="1" smtClean="0"/>
              <a:t>Rp</a:t>
            </a:r>
            <a:r>
              <a:rPr lang="en-US" sz="2400" dirty="0" smtClean="0"/>
              <a:t>   1.300.000</a:t>
            </a:r>
          </a:p>
          <a:p>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852" y="281197"/>
            <a:ext cx="4500594" cy="514915"/>
          </a:xfrm>
          <a:ln w="28575">
            <a:solidFill>
              <a:schemeClr val="tx1"/>
            </a:solidFill>
          </a:ln>
        </p:spPr>
        <p:txBody>
          <a:bodyPr>
            <a:normAutofit fontScale="90000"/>
          </a:bodyPr>
          <a:lstStyle/>
          <a:p>
            <a:r>
              <a:rPr lang="en-US" b="1" dirty="0" smtClean="0"/>
              <a:t/>
            </a:r>
            <a:br>
              <a:rPr lang="en-US" b="1" dirty="0" smtClean="0"/>
            </a:br>
            <a:r>
              <a:rPr lang="en-US" b="1" dirty="0" smtClean="0"/>
              <a:t>PPN LEBIH BAYAR</a:t>
            </a:r>
            <a:r>
              <a:rPr lang="en-US" dirty="0" smtClean="0"/>
              <a:t/>
            </a:r>
            <a:br>
              <a:rPr lang="en-US" dirty="0" smtClean="0"/>
            </a:br>
            <a:endParaRPr lang="en-US" dirty="0"/>
          </a:p>
        </p:txBody>
      </p:sp>
      <p:sp>
        <p:nvSpPr>
          <p:cNvPr id="3" name="Content Placeholder 2"/>
          <p:cNvSpPr>
            <a:spLocks noGrp="1"/>
          </p:cNvSpPr>
          <p:nvPr>
            <p:ph idx="1"/>
          </p:nvPr>
        </p:nvSpPr>
        <p:spPr>
          <a:xfrm>
            <a:off x="161100" y="938988"/>
            <a:ext cx="8560396" cy="5715040"/>
          </a:xfrm>
          <a:ln w="19050">
            <a:solidFill>
              <a:schemeClr val="tx1"/>
            </a:solidFill>
          </a:ln>
        </p:spPr>
        <p:txBody>
          <a:bodyPr>
            <a:normAutofit fontScale="92500" lnSpcReduction="10000"/>
          </a:bodyPr>
          <a:lstStyle/>
          <a:p>
            <a:pPr>
              <a:buNone/>
            </a:pPr>
            <a:r>
              <a:rPr lang="en-US" dirty="0" smtClean="0"/>
              <a:t>1/4/2012 .</a:t>
            </a:r>
            <a:r>
              <a:rPr lang="en-US" dirty="0" err="1" smtClean="0"/>
              <a:t>Dibeli</a:t>
            </a:r>
            <a:r>
              <a:rPr lang="en-US" dirty="0" smtClean="0"/>
              <a:t> </a:t>
            </a:r>
            <a:r>
              <a:rPr lang="en-US" dirty="0" err="1" smtClean="0"/>
              <a:t>secara</a:t>
            </a:r>
            <a:r>
              <a:rPr lang="en-US" dirty="0" smtClean="0"/>
              <a:t> </a:t>
            </a:r>
            <a:r>
              <a:rPr lang="en-US" dirty="0" err="1" smtClean="0"/>
              <a:t>kredit</a:t>
            </a:r>
            <a:r>
              <a:rPr lang="en-US" dirty="0" smtClean="0"/>
              <a:t> </a:t>
            </a:r>
            <a:r>
              <a:rPr lang="en-US" dirty="0" err="1" smtClean="0"/>
              <a:t>barang</a:t>
            </a:r>
            <a:r>
              <a:rPr lang="en-US" dirty="0" smtClean="0"/>
              <a:t> </a:t>
            </a:r>
            <a:r>
              <a:rPr lang="en-US" dirty="0" err="1" smtClean="0"/>
              <a:t>dagang</a:t>
            </a:r>
            <a:r>
              <a:rPr lang="en-US" dirty="0" smtClean="0"/>
              <a:t> </a:t>
            </a:r>
            <a:r>
              <a:rPr lang="en-US" dirty="0" err="1" smtClean="0"/>
              <a:t>sejumlah</a:t>
            </a:r>
            <a:r>
              <a:rPr lang="en-US" dirty="0" smtClean="0"/>
              <a:t> </a:t>
            </a:r>
            <a:r>
              <a:rPr lang="en-US" dirty="0" err="1" smtClean="0"/>
              <a:t>Rp</a:t>
            </a:r>
            <a:r>
              <a:rPr lang="en-US" dirty="0" smtClean="0"/>
              <a:t> 20.000.000 </a:t>
            </a:r>
            <a:r>
              <a:rPr lang="en-US" dirty="0" err="1" smtClean="0"/>
              <a:t>dan</a:t>
            </a:r>
            <a:r>
              <a:rPr lang="en-US" dirty="0" smtClean="0"/>
              <a:t> </a:t>
            </a:r>
            <a:r>
              <a:rPr lang="en-US" dirty="0" err="1" smtClean="0"/>
              <a:t>dikenakan</a:t>
            </a:r>
            <a:r>
              <a:rPr lang="en-US" dirty="0" smtClean="0"/>
              <a:t> PPN 10%.</a:t>
            </a:r>
          </a:p>
          <a:p>
            <a:pPr>
              <a:buNone/>
            </a:pPr>
            <a:r>
              <a:rPr lang="en-US" dirty="0" err="1" smtClean="0"/>
              <a:t>Pembelian</a:t>
            </a:r>
            <a:r>
              <a:rPr lang="en-US" dirty="0" smtClean="0"/>
              <a:t>		</a:t>
            </a:r>
            <a:r>
              <a:rPr lang="en-US" dirty="0" err="1" smtClean="0"/>
              <a:t>Rp</a:t>
            </a:r>
            <a:r>
              <a:rPr lang="en-US" dirty="0" smtClean="0"/>
              <a:t> 20.000.000</a:t>
            </a:r>
          </a:p>
          <a:p>
            <a:pPr>
              <a:buNone/>
            </a:pPr>
            <a:r>
              <a:rPr lang="en-US" dirty="0" smtClean="0"/>
              <a:t>PPN </a:t>
            </a:r>
            <a:r>
              <a:rPr lang="en-US" dirty="0" err="1" smtClean="0"/>
              <a:t>Masukan</a:t>
            </a:r>
            <a:r>
              <a:rPr lang="en-US" dirty="0" smtClean="0"/>
              <a:t>	</a:t>
            </a:r>
            <a:r>
              <a:rPr lang="en-US" dirty="0" err="1" smtClean="0"/>
              <a:t>Rp</a:t>
            </a:r>
            <a:r>
              <a:rPr lang="en-US" dirty="0" smtClean="0"/>
              <a:t>    2.000.000</a:t>
            </a:r>
          </a:p>
          <a:p>
            <a:pPr>
              <a:buNone/>
            </a:pPr>
            <a:r>
              <a:rPr lang="en-US" dirty="0" smtClean="0"/>
              <a:t>		</a:t>
            </a:r>
            <a:r>
              <a:rPr lang="en-US" dirty="0" err="1" smtClean="0"/>
              <a:t>Utang</a:t>
            </a:r>
            <a:r>
              <a:rPr lang="en-US" dirty="0" smtClean="0"/>
              <a:t> </a:t>
            </a:r>
            <a:r>
              <a:rPr lang="en-US" dirty="0" err="1" smtClean="0"/>
              <a:t>dagang</a:t>
            </a:r>
            <a:r>
              <a:rPr lang="en-US" dirty="0" smtClean="0"/>
              <a:t>        </a:t>
            </a:r>
            <a:r>
              <a:rPr lang="en-US" dirty="0" err="1" smtClean="0"/>
              <a:t>Rp</a:t>
            </a:r>
            <a:r>
              <a:rPr lang="en-US" dirty="0" smtClean="0"/>
              <a:t> 22.000.000</a:t>
            </a:r>
          </a:p>
          <a:p>
            <a:pPr>
              <a:buNone/>
            </a:pPr>
            <a:r>
              <a:rPr lang="en-US" dirty="0" smtClean="0"/>
              <a:t> </a:t>
            </a:r>
          </a:p>
          <a:p>
            <a:pPr>
              <a:buNone/>
            </a:pPr>
            <a:r>
              <a:rPr lang="en-US" dirty="0" smtClean="0"/>
              <a:t>15/4/2012. </a:t>
            </a:r>
            <a:r>
              <a:rPr lang="en-US" dirty="0" err="1" smtClean="0"/>
              <a:t>Dijual</a:t>
            </a:r>
            <a:r>
              <a:rPr lang="en-US" dirty="0" smtClean="0"/>
              <a:t> </a:t>
            </a:r>
            <a:r>
              <a:rPr lang="en-US" dirty="0" err="1" smtClean="0"/>
              <a:t>barang</a:t>
            </a:r>
            <a:r>
              <a:rPr lang="en-US" dirty="0" smtClean="0"/>
              <a:t> </a:t>
            </a:r>
            <a:r>
              <a:rPr lang="en-US" dirty="0" err="1" smtClean="0"/>
              <a:t>dagang</a:t>
            </a:r>
            <a:r>
              <a:rPr lang="en-US" dirty="0" smtClean="0"/>
              <a:t> </a:t>
            </a:r>
            <a:r>
              <a:rPr lang="en-US" dirty="0" err="1" smtClean="0"/>
              <a:t>secara</a:t>
            </a:r>
            <a:r>
              <a:rPr lang="en-US" dirty="0" smtClean="0"/>
              <a:t> </a:t>
            </a:r>
            <a:r>
              <a:rPr lang="en-US" dirty="0" err="1" smtClean="0"/>
              <a:t>tunai</a:t>
            </a:r>
            <a:r>
              <a:rPr lang="en-US" dirty="0" smtClean="0"/>
              <a:t> </a:t>
            </a:r>
            <a:r>
              <a:rPr lang="en-US" dirty="0" err="1" smtClean="0"/>
              <a:t>sejumlah</a:t>
            </a:r>
            <a:r>
              <a:rPr lang="en-US" dirty="0" smtClean="0"/>
              <a:t> </a:t>
            </a:r>
            <a:r>
              <a:rPr lang="en-US" dirty="0" err="1" smtClean="0"/>
              <a:t>Rp</a:t>
            </a:r>
            <a:r>
              <a:rPr lang="en-US" dirty="0" smtClean="0"/>
              <a:t> 15.000.000 </a:t>
            </a:r>
            <a:r>
              <a:rPr lang="en-US" dirty="0" err="1" smtClean="0"/>
              <a:t>dan</a:t>
            </a:r>
            <a:r>
              <a:rPr lang="en-US" dirty="0" smtClean="0"/>
              <a:t> </a:t>
            </a:r>
            <a:r>
              <a:rPr lang="en-US" dirty="0" err="1" smtClean="0"/>
              <a:t>dikenakan</a:t>
            </a:r>
            <a:r>
              <a:rPr lang="en-US" dirty="0" smtClean="0"/>
              <a:t> PPN 10%</a:t>
            </a:r>
          </a:p>
          <a:p>
            <a:pPr>
              <a:buNone/>
            </a:pPr>
            <a:r>
              <a:rPr lang="en-US" dirty="0" err="1" smtClean="0"/>
              <a:t>Kas</a:t>
            </a:r>
            <a:r>
              <a:rPr lang="en-US" dirty="0" smtClean="0"/>
              <a:t>                            </a:t>
            </a:r>
            <a:r>
              <a:rPr lang="en-US" dirty="0" err="1" smtClean="0"/>
              <a:t>Rp</a:t>
            </a:r>
            <a:r>
              <a:rPr lang="en-US" dirty="0" smtClean="0"/>
              <a:t> 16.500.000</a:t>
            </a:r>
          </a:p>
          <a:p>
            <a:pPr>
              <a:buNone/>
            </a:pPr>
            <a:r>
              <a:rPr lang="en-US" dirty="0" smtClean="0"/>
              <a:t>	</a:t>
            </a:r>
            <a:r>
              <a:rPr lang="en-US" dirty="0" err="1" smtClean="0"/>
              <a:t>Penjualan</a:t>
            </a:r>
            <a:r>
              <a:rPr lang="en-US" dirty="0" smtClean="0"/>
              <a:t>                           </a:t>
            </a:r>
            <a:r>
              <a:rPr lang="en-US" dirty="0" err="1" smtClean="0"/>
              <a:t>Rp</a:t>
            </a:r>
            <a:r>
              <a:rPr lang="en-US" dirty="0" smtClean="0"/>
              <a:t> 15.000.000</a:t>
            </a:r>
          </a:p>
          <a:p>
            <a:pPr>
              <a:buNone/>
            </a:pPr>
            <a:r>
              <a:rPr lang="en-US" dirty="0" smtClean="0"/>
              <a:t>	PPN </a:t>
            </a:r>
            <a:r>
              <a:rPr lang="en-US" dirty="0" err="1" smtClean="0"/>
              <a:t>Keluaran</a:t>
            </a:r>
            <a:r>
              <a:rPr lang="en-US" dirty="0" smtClean="0"/>
              <a:t>                     </a:t>
            </a:r>
            <a:r>
              <a:rPr lang="en-US" dirty="0" err="1" smtClean="0"/>
              <a:t>Rp</a:t>
            </a:r>
            <a:r>
              <a:rPr lang="en-US" dirty="0" smtClean="0"/>
              <a:t>   1.500.000</a:t>
            </a:r>
          </a:p>
          <a:p>
            <a:pPr>
              <a:buNone/>
            </a:pPr>
            <a:endParaRPr lang="en-US" dirty="0"/>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2538" y="296046"/>
            <a:ext cx="8488958" cy="5976183"/>
          </a:xfrm>
          <a:ln w="12700">
            <a:solidFill>
              <a:schemeClr val="tx1"/>
            </a:solidFill>
          </a:ln>
        </p:spPr>
        <p:txBody>
          <a:bodyPr>
            <a:normAutofit/>
          </a:bodyPr>
          <a:lstStyle/>
          <a:p>
            <a:pPr>
              <a:buNone/>
            </a:pPr>
            <a:r>
              <a:rPr lang="en-US" sz="2400" dirty="0" smtClean="0"/>
              <a:t>31/4/2012. </a:t>
            </a:r>
            <a:r>
              <a:rPr lang="en-US" sz="2400" dirty="0" err="1" smtClean="0"/>
              <a:t>Apabila</a:t>
            </a:r>
            <a:r>
              <a:rPr lang="en-US" sz="2400" dirty="0" smtClean="0"/>
              <a:t> </a:t>
            </a:r>
            <a:r>
              <a:rPr lang="en-US" sz="2400" dirty="0" err="1" smtClean="0"/>
              <a:t>perusahaan</a:t>
            </a:r>
            <a:r>
              <a:rPr lang="en-US" sz="2400" dirty="0" smtClean="0"/>
              <a:t> </a:t>
            </a:r>
            <a:r>
              <a:rPr lang="en-US" sz="2400" dirty="0" err="1" smtClean="0"/>
              <a:t>hanya</a:t>
            </a:r>
            <a:r>
              <a:rPr lang="en-US" sz="2400" dirty="0" smtClean="0"/>
              <a:t> </a:t>
            </a:r>
            <a:r>
              <a:rPr lang="en-US" sz="2400" dirty="0" err="1" smtClean="0"/>
              <a:t>memiliki</a:t>
            </a:r>
            <a:r>
              <a:rPr lang="en-US" sz="2400" dirty="0" smtClean="0"/>
              <a:t> </a:t>
            </a:r>
            <a:r>
              <a:rPr lang="en-US" sz="2400" dirty="0" err="1" smtClean="0"/>
              <a:t>transaksi</a:t>
            </a:r>
            <a:r>
              <a:rPr lang="en-US" sz="2400" dirty="0" smtClean="0"/>
              <a:t> </a:t>
            </a:r>
            <a:r>
              <a:rPr lang="en-US" sz="2400" dirty="0" err="1" smtClean="0"/>
              <a:t>pembelian</a:t>
            </a:r>
            <a:r>
              <a:rPr lang="en-US" sz="2400" dirty="0" smtClean="0"/>
              <a:t> </a:t>
            </a:r>
            <a:r>
              <a:rPr lang="en-US" sz="2400" dirty="0" err="1" smtClean="0"/>
              <a:t>dan</a:t>
            </a:r>
            <a:r>
              <a:rPr lang="en-US" sz="2400" dirty="0" smtClean="0"/>
              <a:t> </a:t>
            </a:r>
            <a:r>
              <a:rPr lang="en-US" sz="2400" dirty="0" err="1" smtClean="0"/>
              <a:t>penjualan</a:t>
            </a:r>
            <a:r>
              <a:rPr lang="en-US" sz="2400" dirty="0" smtClean="0"/>
              <a:t> </a:t>
            </a:r>
            <a:r>
              <a:rPr lang="en-US" sz="2400" dirty="0" err="1" smtClean="0"/>
              <a:t>di</a:t>
            </a:r>
            <a:r>
              <a:rPr lang="en-US" sz="2400" dirty="0" smtClean="0"/>
              <a:t> </a:t>
            </a:r>
            <a:r>
              <a:rPr lang="en-US" sz="2400" dirty="0" err="1" smtClean="0"/>
              <a:t>atas</a:t>
            </a:r>
            <a:r>
              <a:rPr lang="en-US" sz="2400" dirty="0" smtClean="0"/>
              <a:t>, </a:t>
            </a:r>
            <a:r>
              <a:rPr lang="en-US" sz="2400" dirty="0" err="1" smtClean="0"/>
              <a:t>maka</a:t>
            </a:r>
            <a:r>
              <a:rPr lang="en-US" sz="2400" dirty="0" smtClean="0"/>
              <a:t> </a:t>
            </a:r>
            <a:r>
              <a:rPr lang="en-US" sz="2400" dirty="0" err="1" smtClean="0"/>
              <a:t>pada</a:t>
            </a:r>
            <a:r>
              <a:rPr lang="en-US" sz="2400" dirty="0" smtClean="0"/>
              <a:t> </a:t>
            </a:r>
            <a:r>
              <a:rPr lang="en-US" sz="2400" dirty="0" err="1" smtClean="0"/>
              <a:t>akhir</a:t>
            </a:r>
            <a:r>
              <a:rPr lang="en-US" sz="2400" dirty="0" smtClean="0"/>
              <a:t> </a:t>
            </a:r>
            <a:r>
              <a:rPr lang="en-US" sz="2400" dirty="0" err="1" smtClean="0"/>
              <a:t>bulan</a:t>
            </a:r>
            <a:r>
              <a:rPr lang="en-US" sz="2400" dirty="0" smtClean="0"/>
              <a:t> </a:t>
            </a:r>
            <a:r>
              <a:rPr lang="en-US" sz="2400" dirty="0" err="1" smtClean="0"/>
              <a:t>dibuat</a:t>
            </a:r>
            <a:r>
              <a:rPr lang="en-US" sz="2400" dirty="0" smtClean="0"/>
              <a:t> </a:t>
            </a:r>
            <a:r>
              <a:rPr lang="en-US" sz="2400" dirty="0" err="1" smtClean="0"/>
              <a:t>jurnal</a:t>
            </a:r>
            <a:r>
              <a:rPr lang="en-US" sz="2400" dirty="0" smtClean="0"/>
              <a:t> </a:t>
            </a:r>
            <a:r>
              <a:rPr lang="en-US" sz="2400" dirty="0" err="1" smtClean="0"/>
              <a:t>untuk</a:t>
            </a:r>
            <a:r>
              <a:rPr lang="en-US" sz="2400" dirty="0" smtClean="0"/>
              <a:t> </a:t>
            </a:r>
            <a:r>
              <a:rPr lang="en-US" sz="2400" dirty="0" err="1" smtClean="0"/>
              <a:t>menentukan</a:t>
            </a:r>
            <a:r>
              <a:rPr lang="en-US" sz="2400" dirty="0" smtClean="0"/>
              <a:t> </a:t>
            </a:r>
            <a:r>
              <a:rPr lang="en-US" sz="2400" dirty="0" err="1" smtClean="0"/>
              <a:t>jumlah</a:t>
            </a:r>
            <a:r>
              <a:rPr lang="en-US" sz="2400" dirty="0" smtClean="0"/>
              <a:t> </a:t>
            </a:r>
            <a:r>
              <a:rPr lang="en-US" sz="2400" dirty="0" err="1" smtClean="0"/>
              <a:t>PPn</a:t>
            </a:r>
            <a:r>
              <a:rPr lang="en-US" sz="2400" dirty="0" smtClean="0"/>
              <a:t> </a:t>
            </a:r>
            <a:r>
              <a:rPr lang="en-US" sz="2400" dirty="0" err="1" smtClean="0"/>
              <a:t>terutang</a:t>
            </a:r>
            <a:r>
              <a:rPr lang="en-US" sz="2400" dirty="0" smtClean="0"/>
              <a:t> </a:t>
            </a:r>
            <a:r>
              <a:rPr lang="en-US" sz="2400" dirty="0" err="1" smtClean="0"/>
              <a:t>bulan</a:t>
            </a:r>
            <a:r>
              <a:rPr lang="en-US" sz="2400" dirty="0" smtClean="0"/>
              <a:t> April 2012. PPN </a:t>
            </a:r>
            <a:r>
              <a:rPr lang="en-US" sz="2400" dirty="0" err="1" smtClean="0"/>
              <a:t>terutang</a:t>
            </a:r>
            <a:r>
              <a:rPr lang="en-US" sz="2400" dirty="0" smtClean="0"/>
              <a:t> (</a:t>
            </a:r>
            <a:r>
              <a:rPr lang="en-US" sz="2400" dirty="0" err="1" smtClean="0"/>
              <a:t>lebih</a:t>
            </a:r>
            <a:r>
              <a:rPr lang="en-US" sz="2400" dirty="0" smtClean="0"/>
              <a:t> </a:t>
            </a:r>
            <a:r>
              <a:rPr lang="en-US" sz="2400" dirty="0" err="1" smtClean="0"/>
              <a:t>bayar</a:t>
            </a:r>
            <a:r>
              <a:rPr lang="en-US" sz="2400" dirty="0" smtClean="0"/>
              <a:t>) </a:t>
            </a:r>
            <a:r>
              <a:rPr lang="en-US" sz="2400" dirty="0" err="1" smtClean="0"/>
              <a:t>bulan</a:t>
            </a:r>
            <a:r>
              <a:rPr lang="en-US" sz="2400" dirty="0" smtClean="0"/>
              <a:t> April </a:t>
            </a:r>
            <a:r>
              <a:rPr lang="en-US" sz="2400" dirty="0" err="1" smtClean="0"/>
              <a:t>adalah</a:t>
            </a:r>
            <a:r>
              <a:rPr lang="en-US" sz="2400" dirty="0" smtClean="0"/>
              <a:t> </a:t>
            </a:r>
            <a:r>
              <a:rPr lang="en-US" sz="2400" dirty="0" err="1" smtClean="0"/>
              <a:t>Rp</a:t>
            </a:r>
            <a:r>
              <a:rPr lang="en-US" sz="2400" dirty="0" smtClean="0"/>
              <a:t> 500.000 (</a:t>
            </a:r>
            <a:r>
              <a:rPr lang="en-US" sz="2400" dirty="0" err="1" smtClean="0"/>
              <a:t>PPn</a:t>
            </a:r>
            <a:r>
              <a:rPr lang="en-US" sz="2400" dirty="0" smtClean="0"/>
              <a:t> </a:t>
            </a:r>
            <a:r>
              <a:rPr lang="en-US" sz="2400" dirty="0" err="1" smtClean="0"/>
              <a:t>Masukan</a:t>
            </a:r>
            <a:r>
              <a:rPr lang="en-US" sz="2400" dirty="0" smtClean="0"/>
              <a:t> </a:t>
            </a:r>
            <a:r>
              <a:rPr lang="en-US" sz="2400" dirty="0" err="1" smtClean="0"/>
              <a:t>Rp</a:t>
            </a:r>
            <a:r>
              <a:rPr lang="en-US" sz="2400" dirty="0" smtClean="0"/>
              <a:t> 2.000.000 </a:t>
            </a:r>
            <a:r>
              <a:rPr lang="en-US" sz="2400" dirty="0" err="1" smtClean="0"/>
              <a:t>dikurangi</a:t>
            </a:r>
            <a:r>
              <a:rPr lang="en-US" sz="2400" dirty="0" smtClean="0"/>
              <a:t> PPN </a:t>
            </a:r>
            <a:r>
              <a:rPr lang="en-US" sz="2400" dirty="0" err="1" smtClean="0"/>
              <a:t>Keluaran</a:t>
            </a:r>
            <a:r>
              <a:rPr lang="en-US" sz="2400" dirty="0" smtClean="0"/>
              <a:t> </a:t>
            </a:r>
            <a:r>
              <a:rPr lang="en-US" sz="2400" dirty="0" err="1" smtClean="0"/>
              <a:t>Rp</a:t>
            </a:r>
            <a:r>
              <a:rPr lang="en-US" sz="2400" dirty="0" smtClean="0"/>
              <a:t> 1.500.000).</a:t>
            </a:r>
          </a:p>
          <a:p>
            <a:pPr>
              <a:buNone/>
            </a:pPr>
            <a:r>
              <a:rPr lang="en-US" sz="2400" dirty="0" smtClean="0"/>
              <a:t>PPN </a:t>
            </a:r>
            <a:r>
              <a:rPr lang="en-US" sz="2400" dirty="0" err="1" smtClean="0"/>
              <a:t>Keluaran</a:t>
            </a:r>
            <a:r>
              <a:rPr lang="en-US" sz="2400" dirty="0" smtClean="0"/>
              <a:t>                    </a:t>
            </a:r>
            <a:r>
              <a:rPr lang="en-US" sz="2400" dirty="0" err="1" smtClean="0"/>
              <a:t>Rp</a:t>
            </a:r>
            <a:r>
              <a:rPr lang="en-US" sz="2400" dirty="0" smtClean="0"/>
              <a:t> 1.500.000</a:t>
            </a:r>
          </a:p>
          <a:p>
            <a:pPr>
              <a:buNone/>
            </a:pPr>
            <a:r>
              <a:rPr lang="en-US" sz="2400" dirty="0" smtClean="0"/>
              <a:t>PPN </a:t>
            </a:r>
            <a:r>
              <a:rPr lang="en-US" sz="2400" dirty="0" err="1" smtClean="0"/>
              <a:t>Terutang</a:t>
            </a:r>
            <a:r>
              <a:rPr lang="en-US" sz="2400" dirty="0" smtClean="0"/>
              <a:t>                    </a:t>
            </a:r>
            <a:r>
              <a:rPr lang="en-US" sz="2400" dirty="0" err="1" smtClean="0"/>
              <a:t>Rp</a:t>
            </a:r>
            <a:r>
              <a:rPr lang="en-US" sz="2400" dirty="0" smtClean="0"/>
              <a:t>    500.000         </a:t>
            </a:r>
          </a:p>
          <a:p>
            <a:pPr>
              <a:buNone/>
            </a:pPr>
            <a:r>
              <a:rPr lang="en-US" sz="2400" dirty="0" smtClean="0"/>
              <a:t>		PPN </a:t>
            </a:r>
            <a:r>
              <a:rPr lang="en-US" sz="2400" dirty="0" err="1" smtClean="0"/>
              <a:t>Masukan</a:t>
            </a:r>
            <a:r>
              <a:rPr lang="en-US" sz="2400" dirty="0" smtClean="0"/>
              <a:t>                                </a:t>
            </a:r>
            <a:r>
              <a:rPr lang="en-US" sz="2400" dirty="0" err="1" smtClean="0"/>
              <a:t>Rp</a:t>
            </a:r>
            <a:r>
              <a:rPr lang="en-US" sz="2400" dirty="0" smtClean="0"/>
              <a:t>  2.000.000</a:t>
            </a:r>
          </a:p>
          <a:p>
            <a:pPr>
              <a:buNone/>
            </a:pPr>
            <a:r>
              <a:rPr lang="en-US" sz="2400" dirty="0" smtClean="0"/>
              <a:t>         </a:t>
            </a:r>
          </a:p>
          <a:p>
            <a:pPr>
              <a:buNone/>
            </a:pPr>
            <a:r>
              <a:rPr lang="en-US" sz="2400" dirty="0" smtClean="0"/>
              <a:t> </a:t>
            </a:r>
          </a:p>
          <a:p>
            <a:pPr>
              <a:buNone/>
            </a:pPr>
            <a:r>
              <a:rPr lang="en-US" sz="2400" dirty="0" err="1" smtClean="0"/>
              <a:t>Kelebihan</a:t>
            </a:r>
            <a:r>
              <a:rPr lang="en-US" sz="2400" dirty="0" smtClean="0"/>
              <a:t> </a:t>
            </a:r>
            <a:r>
              <a:rPr lang="en-US" sz="2400" dirty="0" err="1" smtClean="0"/>
              <a:t>bayar</a:t>
            </a:r>
            <a:r>
              <a:rPr lang="en-US" sz="2400" dirty="0" smtClean="0"/>
              <a:t> (PPN </a:t>
            </a:r>
            <a:r>
              <a:rPr lang="en-US" sz="2400" dirty="0" err="1" smtClean="0"/>
              <a:t>Terutang</a:t>
            </a:r>
            <a:r>
              <a:rPr lang="en-US" sz="2400" dirty="0" smtClean="0"/>
              <a:t> </a:t>
            </a:r>
            <a:r>
              <a:rPr lang="en-US" sz="2400" dirty="0" err="1" smtClean="0"/>
              <a:t>bersaldo</a:t>
            </a:r>
            <a:r>
              <a:rPr lang="en-US" sz="2400" dirty="0" smtClean="0"/>
              <a:t> debit) </a:t>
            </a:r>
            <a:r>
              <a:rPr lang="en-US" sz="2400" dirty="0" err="1" smtClean="0"/>
              <a:t>sejumlah</a:t>
            </a:r>
            <a:r>
              <a:rPr lang="en-US" sz="2400" dirty="0" smtClean="0"/>
              <a:t> </a:t>
            </a:r>
          </a:p>
          <a:p>
            <a:pPr>
              <a:buNone/>
            </a:pPr>
            <a:r>
              <a:rPr lang="en-US" sz="2400" dirty="0" err="1" smtClean="0"/>
              <a:t>Rp</a:t>
            </a:r>
            <a:r>
              <a:rPr lang="en-US" sz="2400" dirty="0" smtClean="0"/>
              <a:t> 500.000 </a:t>
            </a:r>
            <a:r>
              <a:rPr lang="en-US" sz="2400" dirty="0" err="1" smtClean="0"/>
              <a:t>tidak</a:t>
            </a:r>
            <a:r>
              <a:rPr lang="en-US" sz="2400" dirty="0" smtClean="0"/>
              <a:t> </a:t>
            </a:r>
            <a:r>
              <a:rPr lang="en-US" sz="2400" dirty="0" err="1" smtClean="0"/>
              <a:t>dapat</a:t>
            </a:r>
            <a:r>
              <a:rPr lang="en-US" sz="2400" dirty="0" smtClean="0"/>
              <a:t> </a:t>
            </a:r>
            <a:r>
              <a:rPr lang="en-US" sz="2400" dirty="0" err="1" smtClean="0"/>
              <a:t>ditagih</a:t>
            </a:r>
            <a:r>
              <a:rPr lang="en-US" sz="2400" dirty="0" smtClean="0"/>
              <a:t> </a:t>
            </a:r>
            <a:r>
              <a:rPr lang="en-US" sz="2400" dirty="0" err="1" smtClean="0"/>
              <a:t>pada</a:t>
            </a:r>
            <a:r>
              <a:rPr lang="en-US" sz="2400" dirty="0" smtClean="0"/>
              <a:t> </a:t>
            </a:r>
            <a:r>
              <a:rPr lang="en-US" sz="2400" dirty="0" err="1" smtClean="0"/>
              <a:t>bulan</a:t>
            </a:r>
            <a:r>
              <a:rPr lang="en-US" sz="2400" dirty="0" smtClean="0"/>
              <a:t> April 2012 </a:t>
            </a:r>
            <a:r>
              <a:rPr lang="en-US" sz="2400" dirty="0" err="1" smtClean="0"/>
              <a:t>tetapi</a:t>
            </a:r>
            <a:r>
              <a:rPr lang="en-US" sz="2400" dirty="0" smtClean="0"/>
              <a:t> </a:t>
            </a:r>
            <a:r>
              <a:rPr lang="en-US" sz="2400" dirty="0" err="1" smtClean="0"/>
              <a:t>akan</a:t>
            </a:r>
            <a:r>
              <a:rPr lang="en-US" sz="2400" dirty="0" smtClean="0"/>
              <a:t> </a:t>
            </a:r>
          </a:p>
          <a:p>
            <a:pPr>
              <a:buNone/>
            </a:pPr>
            <a:r>
              <a:rPr lang="en-US" sz="2400" dirty="0" err="1" smtClean="0"/>
              <a:t>dikonpensasikan</a:t>
            </a:r>
            <a:r>
              <a:rPr lang="en-US" sz="2400" dirty="0" smtClean="0"/>
              <a:t> </a:t>
            </a:r>
            <a:r>
              <a:rPr lang="en-US" sz="2400" dirty="0" err="1" smtClean="0"/>
              <a:t>untuk</a:t>
            </a:r>
            <a:r>
              <a:rPr lang="en-US" sz="2400" dirty="0" smtClean="0"/>
              <a:t> </a:t>
            </a:r>
            <a:r>
              <a:rPr lang="en-US" sz="2400" dirty="0" err="1" smtClean="0"/>
              <a:t>bulan</a:t>
            </a:r>
            <a:r>
              <a:rPr lang="en-US" sz="2400" dirty="0" smtClean="0"/>
              <a:t> </a:t>
            </a:r>
            <a:r>
              <a:rPr lang="en-US" sz="2400" dirty="0" err="1" smtClean="0"/>
              <a:t>depan</a:t>
            </a:r>
            <a:r>
              <a:rPr lang="en-US" sz="2400" dirty="0" smtClean="0"/>
              <a:t>.</a:t>
            </a:r>
          </a:p>
          <a:p>
            <a:pPr>
              <a:buNone/>
            </a:pPr>
            <a:endParaRPr lang="en-US" sz="2400" dirty="0"/>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PPn</a:t>
            </a:r>
            <a:r>
              <a:rPr lang="en-US" dirty="0" smtClean="0"/>
              <a:t> </a:t>
            </a:r>
            <a:r>
              <a:rPr lang="en-US" dirty="0" err="1" smtClean="0"/>
              <a:t>dan</a:t>
            </a:r>
            <a:r>
              <a:rPr lang="en-US" dirty="0" smtClean="0"/>
              <a:t> </a:t>
            </a:r>
            <a:r>
              <a:rPr lang="en-US" dirty="0" err="1" smtClean="0"/>
              <a:t>PPnBM</a:t>
            </a:r>
            <a:endParaRPr lang="en-US" dirty="0"/>
          </a:p>
        </p:txBody>
      </p:sp>
      <p:sp>
        <p:nvSpPr>
          <p:cNvPr id="3" name="Content Placeholder 2"/>
          <p:cNvSpPr>
            <a:spLocks noGrp="1"/>
          </p:cNvSpPr>
          <p:nvPr>
            <p:ph idx="1"/>
          </p:nvPr>
        </p:nvSpPr>
        <p:spPr/>
        <p:txBody>
          <a:bodyPr/>
          <a:lstStyle/>
          <a:p>
            <a:pPr>
              <a:buNone/>
            </a:pPr>
            <a:r>
              <a:rPr lang="en-US" dirty="0" err="1" smtClean="0"/>
              <a:t>Penjualan</a:t>
            </a:r>
            <a:r>
              <a:rPr lang="en-US" dirty="0" smtClean="0"/>
              <a:t> </a:t>
            </a:r>
            <a:r>
              <a:rPr lang="en-US" dirty="0" err="1" smtClean="0"/>
              <a:t>mobil</a:t>
            </a:r>
            <a:r>
              <a:rPr lang="en-US" dirty="0" smtClean="0"/>
              <a:t> </a:t>
            </a:r>
            <a:r>
              <a:rPr lang="en-US" dirty="0" err="1" smtClean="0"/>
              <a:t>mewahRp</a:t>
            </a:r>
            <a:r>
              <a:rPr lang="en-US" dirty="0" smtClean="0"/>
              <a:t> 500.000.000</a:t>
            </a:r>
          </a:p>
          <a:p>
            <a:pPr>
              <a:buNone/>
            </a:pPr>
            <a:r>
              <a:rPr lang="en-US" dirty="0" err="1" smtClean="0"/>
              <a:t>PPn</a:t>
            </a:r>
            <a:r>
              <a:rPr lang="en-US" dirty="0" smtClean="0"/>
              <a:t>=10%</a:t>
            </a:r>
          </a:p>
          <a:p>
            <a:pPr>
              <a:buNone/>
            </a:pPr>
            <a:r>
              <a:rPr lang="en-US" dirty="0" smtClean="0"/>
              <a:t>PPNBM= </a:t>
            </a:r>
            <a:r>
              <a:rPr lang="en-US" dirty="0" err="1" smtClean="0"/>
              <a:t>Misal</a:t>
            </a:r>
            <a:r>
              <a:rPr lang="en-US" dirty="0" smtClean="0"/>
              <a:t> 20%</a:t>
            </a:r>
          </a:p>
          <a:p>
            <a:pPr>
              <a:buNone/>
            </a:pPr>
            <a:r>
              <a:rPr lang="en-US" dirty="0" err="1" smtClean="0"/>
              <a:t>Maka</a:t>
            </a:r>
            <a:r>
              <a:rPr lang="en-US" dirty="0" smtClean="0"/>
              <a:t> </a:t>
            </a:r>
            <a:r>
              <a:rPr lang="en-US" dirty="0" err="1" smtClean="0"/>
              <a:t>pajak</a:t>
            </a:r>
            <a:r>
              <a:rPr lang="en-US" dirty="0" smtClean="0"/>
              <a:t> </a:t>
            </a:r>
            <a:r>
              <a:rPr lang="en-US" dirty="0" err="1" smtClean="0"/>
              <a:t>terutang</a:t>
            </a:r>
            <a:r>
              <a:rPr lang="en-US" dirty="0" smtClean="0"/>
              <a:t>:</a:t>
            </a:r>
          </a:p>
          <a:p>
            <a:pPr>
              <a:buNone/>
            </a:pPr>
            <a:r>
              <a:rPr lang="en-US" dirty="0" err="1" smtClean="0"/>
              <a:t>PPn</a:t>
            </a:r>
            <a:r>
              <a:rPr lang="en-US" dirty="0" smtClean="0"/>
              <a:t>	     = 10% x 500.000.000   =   50.000.000</a:t>
            </a:r>
          </a:p>
          <a:p>
            <a:pPr>
              <a:buNone/>
            </a:pPr>
            <a:r>
              <a:rPr lang="en-US" dirty="0" err="1" smtClean="0"/>
              <a:t>PPnBM</a:t>
            </a:r>
            <a:r>
              <a:rPr lang="en-US" dirty="0" smtClean="0"/>
              <a:t> = 20% X 500.000.000   = 100.000.000</a:t>
            </a:r>
            <a:endParaRPr lang="en-US" dirty="0"/>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153170"/>
            <a:ext cx="2589990" cy="478374"/>
          </a:xfrm>
        </p:spPr>
        <p:txBody>
          <a:bodyPr>
            <a:normAutofit/>
          </a:bodyPr>
          <a:lstStyle/>
          <a:p>
            <a:pPr algn="l"/>
            <a:r>
              <a:rPr lang="en-US" sz="2400" u="sng" dirty="0" smtClean="0"/>
              <a:t>II.OBJEK PBB</a:t>
            </a:r>
            <a:endParaRPr lang="en-US" sz="2400" u="sng" dirty="0"/>
          </a:p>
        </p:txBody>
      </p:sp>
      <p:sp>
        <p:nvSpPr>
          <p:cNvPr id="3" name="Content Placeholder 2"/>
          <p:cNvSpPr>
            <a:spLocks noGrp="1"/>
          </p:cNvSpPr>
          <p:nvPr>
            <p:ph idx="1"/>
          </p:nvPr>
        </p:nvSpPr>
        <p:spPr>
          <a:xfrm>
            <a:off x="2" y="938988"/>
            <a:ext cx="9180512" cy="6082525"/>
          </a:xfrm>
        </p:spPr>
        <p:txBody>
          <a:bodyPr>
            <a:normAutofit/>
          </a:bodyPr>
          <a:lstStyle/>
          <a:p>
            <a:pPr>
              <a:buNone/>
            </a:pPr>
            <a:r>
              <a:rPr lang="en-US" sz="2400" b="1" dirty="0" smtClean="0"/>
              <a:t>OBJEK PBB ADALAH ”BUMI DAN ATAU BANGUNAN”</a:t>
            </a:r>
          </a:p>
          <a:p>
            <a:pPr>
              <a:buNone/>
            </a:pPr>
            <a:r>
              <a:rPr lang="en-US" sz="2400" dirty="0" smtClean="0"/>
              <a:t>	BUMI : PERMUKAAN BUMI (TANAH DAN PERAIRAN) DAN TUBUH BUMI YANG ADA DI BAWAHNYA SERTA LAUT WILAYAH INDONESIA.</a:t>
            </a:r>
          </a:p>
          <a:p>
            <a:pPr>
              <a:buNone/>
            </a:pPr>
            <a:r>
              <a:rPr lang="en-US" sz="2400" dirty="0" smtClean="0"/>
              <a:t>	CONTOH : SAWAH,LADANG, KEBUN, TANAH,PEKARANGAN,TAMBANG,DLL.</a:t>
            </a:r>
          </a:p>
          <a:p>
            <a:pPr>
              <a:buNone/>
            </a:pPr>
            <a:r>
              <a:rPr lang="en-US" sz="2400" dirty="0" smtClean="0"/>
              <a:t> 	</a:t>
            </a:r>
          </a:p>
          <a:p>
            <a:pPr>
              <a:buNone/>
            </a:pPr>
            <a:r>
              <a:rPr lang="en-US" sz="2400" dirty="0" smtClean="0"/>
              <a:t>	</a:t>
            </a:r>
            <a:r>
              <a:rPr lang="en-US" sz="2400" b="1" dirty="0" smtClean="0"/>
              <a:t>BANGUNAN:</a:t>
            </a:r>
            <a:r>
              <a:rPr lang="en-US" sz="2400" dirty="0" smtClean="0"/>
              <a:t> KONSTRUKSI TEKNIK YANG DITANAMKAN ATAU DILETAKKAN SECARA TETAP PADA TANAH DAN ATAU PERAIRAN.</a:t>
            </a:r>
          </a:p>
          <a:p>
            <a:pPr>
              <a:buNone/>
            </a:pPr>
            <a:r>
              <a:rPr lang="en-US" sz="2400" dirty="0" smtClean="0"/>
              <a:t>	CONTOH:RUMAH TEMPAT TINGGAL,BANGUNAN TEMPAT USAHA,GEDUNG BERTINGKAT,PUSAT PERBELANJAAN,PAGAR MEWAH,JALAN TOL,KOLAM RENANG,ANJUNGAN MINYAK LEPAS PANTAI,DLL.</a:t>
            </a:r>
            <a:endParaRPr lang="en-US" sz="2400" dirty="0"/>
          </a:p>
        </p:txBody>
      </p:sp>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296046"/>
            <a:ext cx="9180512" cy="428376"/>
          </a:xfrm>
        </p:spPr>
        <p:txBody>
          <a:bodyPr>
            <a:normAutofit fontScale="90000"/>
          </a:bodyPr>
          <a:lstStyle/>
          <a:p>
            <a:r>
              <a:rPr lang="en-US" sz="2800" b="1" u="sng" dirty="0" smtClean="0"/>
              <a:t>PAJAK BUMI DAN BANGUNAN (PBB)</a:t>
            </a:r>
            <a:endParaRPr lang="en-US" sz="2800" b="1" u="sng" dirty="0"/>
          </a:p>
        </p:txBody>
      </p:sp>
      <p:sp>
        <p:nvSpPr>
          <p:cNvPr id="3" name="Content Placeholder 2"/>
          <p:cNvSpPr>
            <a:spLocks noGrp="1"/>
          </p:cNvSpPr>
          <p:nvPr>
            <p:ph idx="1"/>
          </p:nvPr>
        </p:nvSpPr>
        <p:spPr>
          <a:xfrm>
            <a:off x="1" y="724422"/>
            <a:ext cx="9180513" cy="6297091"/>
          </a:xfrm>
        </p:spPr>
        <p:txBody>
          <a:bodyPr>
            <a:normAutofit/>
          </a:bodyPr>
          <a:lstStyle/>
          <a:p>
            <a:pPr>
              <a:buNone/>
            </a:pPr>
            <a:endParaRPr lang="en-US" sz="2400" dirty="0" smtClean="0"/>
          </a:p>
          <a:p>
            <a:pPr>
              <a:buNone/>
            </a:pPr>
            <a:r>
              <a:rPr lang="en-US" sz="2400" dirty="0" smtClean="0"/>
              <a:t>I.PENGERTIAN</a:t>
            </a:r>
          </a:p>
          <a:p>
            <a:pPr>
              <a:buNone/>
            </a:pPr>
            <a:r>
              <a:rPr lang="en-US" sz="2400" dirty="0" smtClean="0"/>
              <a:t>	PAJAK BUMI DAN BANGUNAN ADALAH PAJAK NEGARA YANG DIKENAKAN TERHADAP    BUMI  DAN   ATAU   BANGUNAN   BERDASARKAN   UNDANG-UNDANG    NOMOR 12 TAHUN    1985      TENTANG    PAJAK   BUMI    DAN BANGUNAN SEBAGAIMANA  TELAH DIUBAH DENGAN UNDANG-UNDANG NOMOR 12 TAHUN 1994.</a:t>
            </a:r>
          </a:p>
          <a:p>
            <a:pPr>
              <a:buNone/>
            </a:pPr>
            <a:r>
              <a:rPr lang="en-US" sz="2400" dirty="0" smtClean="0"/>
              <a:t>	PBB ADALAH  PAJAK YANG BERSIFAT KEBENDAAN DALAM ARTI BESARNYA PAJAK   TERUTANG   DITENTUKAN    OLEH   KEADAAN   OBJEK PAJAK YAITU BUMI/TANAH  DAN  ATAU   BANGUNAN.  KEADAAN    SUBJEK (SIAPA YANG MEMBAYAR) TIDAK IKUT MENENTUKAN BESARNYA PAJAK.</a:t>
            </a:r>
            <a:endParaRPr lang="en-US" sz="2400" dirty="0"/>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6046"/>
            <a:ext cx="7376338" cy="357190"/>
          </a:xfrm>
          <a:ln w="12700">
            <a:solidFill>
              <a:schemeClr val="tx1"/>
            </a:solidFill>
          </a:ln>
        </p:spPr>
        <p:txBody>
          <a:bodyPr>
            <a:noAutofit/>
          </a:bodyPr>
          <a:lstStyle/>
          <a:p>
            <a:pPr algn="l"/>
            <a:r>
              <a:rPr lang="en-US" sz="2800" b="1" dirty="0" smtClean="0"/>
              <a:t>III.OBJEK PAJAK YANG TIDAK DIKENAKAN PBB.</a:t>
            </a:r>
            <a:endParaRPr lang="en-US" sz="2800" b="1" dirty="0"/>
          </a:p>
        </p:txBody>
      </p:sp>
      <p:sp>
        <p:nvSpPr>
          <p:cNvPr id="3" name="Content Placeholder 2"/>
          <p:cNvSpPr>
            <a:spLocks noGrp="1"/>
          </p:cNvSpPr>
          <p:nvPr>
            <p:ph idx="1"/>
          </p:nvPr>
        </p:nvSpPr>
        <p:spPr>
          <a:xfrm>
            <a:off x="0" y="1224740"/>
            <a:ext cx="9180514" cy="5796773"/>
          </a:xfrm>
        </p:spPr>
        <p:txBody>
          <a:bodyPr>
            <a:normAutofit/>
          </a:bodyPr>
          <a:lstStyle/>
          <a:p>
            <a:pPr>
              <a:buNone/>
            </a:pPr>
            <a:r>
              <a:rPr lang="en-US" sz="2400" b="1" dirty="0" smtClean="0"/>
              <a:t>OBJEK PAJAK YANG TIDAK DIKENAKAN PBB ADALAH OBJEK YANG:</a:t>
            </a:r>
          </a:p>
          <a:p>
            <a:pPr>
              <a:buNone/>
            </a:pPr>
            <a:r>
              <a:rPr lang="en-US" sz="2400" dirty="0" smtClean="0"/>
              <a:t>1.DIGUNAKAN    SEMATA - MATA   UNTUK  MELAYANI KEPENTINGAN </a:t>
            </a:r>
          </a:p>
          <a:p>
            <a:pPr>
              <a:buNone/>
            </a:pPr>
            <a:r>
              <a:rPr lang="en-US" sz="2400" dirty="0" smtClean="0"/>
              <a:t>    UMUM DIBIDANG   IBADAH, SOSIAL , KESEHATAN,PENDIDIKAN,DAN </a:t>
            </a:r>
          </a:p>
          <a:p>
            <a:pPr>
              <a:buNone/>
            </a:pPr>
            <a:r>
              <a:rPr lang="en-US" sz="2400" dirty="0" smtClean="0"/>
              <a:t>    KEBUDAYAAN NASIONAL    YANG    TIDAK     DIMAKSUDKAN      UNTUK       MEMPEROLEH KEUNTUNGAN,  SEPERTI MESJID, GEREJA, RUMAH  SAKIT   PEMERINTAH,SEKOLAH,PANTI ASUHAN,CANDI DAN LAIN-LAIN. </a:t>
            </a:r>
          </a:p>
          <a:p>
            <a:pPr>
              <a:buNone/>
            </a:pPr>
            <a:endParaRPr lang="en-US" sz="2400" dirty="0" smtClean="0"/>
          </a:p>
          <a:p>
            <a:pPr>
              <a:buNone/>
            </a:pPr>
            <a:r>
              <a:rPr lang="en-US" sz="2400" dirty="0" smtClean="0"/>
              <a:t>2.DIGUNAKAN  UNTUK KUBURAN,PENINGGALAN PURBA KALA.</a:t>
            </a:r>
          </a:p>
          <a:p>
            <a:pPr>
              <a:buNone/>
            </a:pPr>
            <a:endParaRPr lang="en-US" sz="2400" dirty="0" smtClean="0"/>
          </a:p>
          <a:p>
            <a:pPr>
              <a:buNone/>
            </a:pPr>
            <a:r>
              <a:rPr lang="en-US" sz="2400" dirty="0" smtClean="0"/>
              <a:t>3.MERUPAKAN HUTAN LINDUNG,SUAKA ALAM,HUTAN WISATA,TAMAN</a:t>
            </a:r>
          </a:p>
          <a:p>
            <a:pPr>
              <a:buNone/>
            </a:pPr>
            <a:r>
              <a:rPr lang="en-US" sz="2400" dirty="0" smtClean="0"/>
              <a:t>    NASIONAL ,DAN LAIN-LAIN.</a:t>
            </a:r>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6346" y="92879"/>
            <a:ext cx="5991496" cy="538665"/>
          </a:xfrm>
          <a:ln w="12700">
            <a:solidFill>
              <a:schemeClr val="tx1"/>
            </a:solidFill>
          </a:ln>
        </p:spPr>
        <p:txBody>
          <a:bodyPr>
            <a:normAutofit fontScale="90000"/>
          </a:bodyPr>
          <a:lstStyle/>
          <a:p>
            <a:pPr algn="l"/>
            <a:r>
              <a:rPr lang="en-US" sz="3200" b="1" dirty="0" smtClean="0"/>
              <a:t>5.SISTEM PEMUNGUTAN PAJAK</a:t>
            </a:r>
            <a:endParaRPr lang="en-US" sz="3200" b="1" dirty="0"/>
          </a:p>
        </p:txBody>
      </p:sp>
      <p:sp>
        <p:nvSpPr>
          <p:cNvPr id="3" name="Content Placeholder 2"/>
          <p:cNvSpPr>
            <a:spLocks noGrp="1"/>
          </p:cNvSpPr>
          <p:nvPr>
            <p:ph idx="1"/>
          </p:nvPr>
        </p:nvSpPr>
        <p:spPr>
          <a:xfrm>
            <a:off x="1" y="724423"/>
            <a:ext cx="9180513" cy="6297090"/>
          </a:xfrm>
        </p:spPr>
        <p:txBody>
          <a:bodyPr>
            <a:normAutofit fontScale="25000" lnSpcReduction="20000"/>
          </a:bodyPr>
          <a:lstStyle/>
          <a:p>
            <a:pPr>
              <a:buNone/>
            </a:pPr>
            <a:r>
              <a:rPr lang="en-US" sz="12000" b="1" dirty="0" smtClean="0">
                <a:solidFill>
                  <a:srgbClr val="FF0000"/>
                </a:solidFill>
                <a:latin typeface="Arial Narrow" pitchFamily="34" charset="0"/>
              </a:rPr>
              <a:t>1. Official Assessment System</a:t>
            </a:r>
          </a:p>
          <a:p>
            <a:pPr>
              <a:buNone/>
            </a:pPr>
            <a:r>
              <a:rPr lang="en-US" sz="12000" dirty="0" smtClean="0">
                <a:latin typeface="Arial Narrow" pitchFamily="34" charset="0"/>
              </a:rPr>
              <a:t>	</a:t>
            </a:r>
            <a:r>
              <a:rPr lang="en-US" sz="12000" dirty="0" err="1" smtClean="0">
                <a:latin typeface="Arial Narrow" pitchFamily="34" charset="0"/>
              </a:rPr>
              <a:t>Sistem</a:t>
            </a:r>
            <a:r>
              <a:rPr lang="en-US" sz="12000" dirty="0" smtClean="0">
                <a:latin typeface="Arial Narrow" pitchFamily="34" charset="0"/>
              </a:rPr>
              <a:t>  </a:t>
            </a:r>
            <a:r>
              <a:rPr lang="en-US" sz="12000" dirty="0" err="1" smtClean="0">
                <a:latin typeface="Arial Narrow" pitchFamily="34" charset="0"/>
              </a:rPr>
              <a:t>pemungutan</a:t>
            </a:r>
            <a:r>
              <a:rPr lang="en-US" sz="12000" dirty="0" smtClean="0">
                <a:latin typeface="Arial Narrow" pitchFamily="34" charset="0"/>
              </a:rPr>
              <a:t> </a:t>
            </a:r>
            <a:r>
              <a:rPr lang="en-US" sz="12000" dirty="0" err="1" smtClean="0">
                <a:latin typeface="Arial Narrow" pitchFamily="34" charset="0"/>
              </a:rPr>
              <a:t>pajak</a:t>
            </a:r>
            <a:r>
              <a:rPr lang="en-US" sz="12000" dirty="0" smtClean="0">
                <a:latin typeface="Arial Narrow" pitchFamily="34" charset="0"/>
              </a:rPr>
              <a:t> yang </a:t>
            </a:r>
            <a:r>
              <a:rPr lang="en-US" sz="12000" dirty="0" err="1" smtClean="0">
                <a:latin typeface="Arial Narrow" pitchFamily="34" charset="0"/>
              </a:rPr>
              <a:t>memberikan</a:t>
            </a:r>
            <a:endParaRPr lang="en-US" sz="12000" dirty="0" smtClean="0">
              <a:latin typeface="Arial Narrow" pitchFamily="34" charset="0"/>
            </a:endParaRPr>
          </a:p>
          <a:p>
            <a:pPr>
              <a:buNone/>
            </a:pPr>
            <a:r>
              <a:rPr lang="en-US" sz="12000" dirty="0" smtClean="0">
                <a:latin typeface="Arial Narrow" pitchFamily="34" charset="0"/>
              </a:rPr>
              <a:t>    </a:t>
            </a:r>
            <a:r>
              <a:rPr lang="en-US" sz="12000" dirty="0" err="1" smtClean="0">
                <a:latin typeface="Arial Narrow" pitchFamily="34" charset="0"/>
              </a:rPr>
              <a:t>wewenang</a:t>
            </a:r>
            <a:r>
              <a:rPr lang="en-US" sz="12000" dirty="0" smtClean="0">
                <a:latin typeface="Arial Narrow" pitchFamily="34" charset="0"/>
              </a:rPr>
              <a:t> / </a:t>
            </a:r>
            <a:r>
              <a:rPr lang="en-US" sz="12000" dirty="0" err="1" smtClean="0">
                <a:latin typeface="Arial Narrow" pitchFamily="34" charset="0"/>
              </a:rPr>
              <a:t>kepercayaan</a:t>
            </a:r>
            <a:r>
              <a:rPr lang="en-US" sz="12000" dirty="0" smtClean="0">
                <a:latin typeface="Arial Narrow" pitchFamily="34" charset="0"/>
              </a:rPr>
              <a:t>    </a:t>
            </a:r>
            <a:r>
              <a:rPr lang="en-US" sz="12000" dirty="0" err="1" smtClean="0">
                <a:latin typeface="Arial Narrow" pitchFamily="34" charset="0"/>
              </a:rPr>
              <a:t>kepada</a:t>
            </a:r>
            <a:r>
              <a:rPr lang="en-US" sz="12000" dirty="0" smtClean="0">
                <a:latin typeface="Arial Narrow" pitchFamily="34" charset="0"/>
              </a:rPr>
              <a:t>    </a:t>
            </a:r>
            <a:r>
              <a:rPr lang="en-US" sz="12000" dirty="0" err="1" smtClean="0">
                <a:latin typeface="Arial Narrow" pitchFamily="34" charset="0"/>
              </a:rPr>
              <a:t>fiskus</a:t>
            </a:r>
            <a:r>
              <a:rPr lang="en-US" sz="12000" dirty="0" smtClean="0">
                <a:latin typeface="Arial Narrow" pitchFamily="34" charset="0"/>
              </a:rPr>
              <a:t>   </a:t>
            </a:r>
            <a:r>
              <a:rPr lang="en-US" sz="12000" dirty="0" err="1" smtClean="0">
                <a:latin typeface="Arial Narrow" pitchFamily="34" charset="0"/>
              </a:rPr>
              <a:t>untuk</a:t>
            </a:r>
            <a:r>
              <a:rPr lang="en-US" sz="12000" dirty="0" smtClean="0">
                <a:latin typeface="Arial Narrow" pitchFamily="34" charset="0"/>
              </a:rPr>
              <a:t>  </a:t>
            </a:r>
            <a:r>
              <a:rPr lang="en-US" sz="12000" dirty="0" err="1" smtClean="0">
                <a:latin typeface="Arial Narrow" pitchFamily="34" charset="0"/>
              </a:rPr>
              <a:t>menentukan</a:t>
            </a:r>
            <a:r>
              <a:rPr lang="en-US" sz="12000" dirty="0" smtClean="0">
                <a:latin typeface="Arial Narrow" pitchFamily="34" charset="0"/>
              </a:rPr>
              <a:t> </a:t>
            </a:r>
            <a:r>
              <a:rPr lang="en-US" sz="12000" dirty="0" err="1" smtClean="0">
                <a:latin typeface="Arial Narrow" pitchFamily="34" charset="0"/>
              </a:rPr>
              <a:t>besarnya</a:t>
            </a:r>
            <a:r>
              <a:rPr lang="en-US" sz="12000" dirty="0" smtClean="0">
                <a:latin typeface="Arial Narrow" pitchFamily="34" charset="0"/>
              </a:rPr>
              <a:t> </a:t>
            </a:r>
            <a:r>
              <a:rPr lang="en-US" sz="12000" dirty="0" err="1" smtClean="0">
                <a:latin typeface="Arial Narrow" pitchFamily="34" charset="0"/>
              </a:rPr>
              <a:t>pajak</a:t>
            </a:r>
            <a:r>
              <a:rPr lang="en-US" sz="12000" dirty="0" smtClean="0">
                <a:latin typeface="Arial Narrow" pitchFamily="34" charset="0"/>
              </a:rPr>
              <a:t> </a:t>
            </a:r>
            <a:r>
              <a:rPr lang="en-US" sz="12000" dirty="0" err="1" smtClean="0">
                <a:latin typeface="Arial Narrow" pitchFamily="34" charset="0"/>
              </a:rPr>
              <a:t>terutang</a:t>
            </a:r>
            <a:r>
              <a:rPr lang="en-US" sz="12000" dirty="0" smtClean="0">
                <a:latin typeface="Arial Narrow" pitchFamily="34" charset="0"/>
              </a:rPr>
              <a:t> </a:t>
            </a:r>
            <a:r>
              <a:rPr lang="en-US" sz="12000" dirty="0" err="1" smtClean="0">
                <a:latin typeface="Arial Narrow" pitchFamily="34" charset="0"/>
              </a:rPr>
              <a:t>oleh</a:t>
            </a:r>
            <a:r>
              <a:rPr lang="en-US" sz="12000" dirty="0" smtClean="0">
                <a:latin typeface="Arial Narrow" pitchFamily="34" charset="0"/>
              </a:rPr>
              <a:t> </a:t>
            </a:r>
            <a:r>
              <a:rPr lang="en-US" sz="12000" dirty="0" err="1" smtClean="0">
                <a:latin typeface="Arial Narrow" pitchFamily="34" charset="0"/>
              </a:rPr>
              <a:t>wajib</a:t>
            </a:r>
            <a:r>
              <a:rPr lang="en-US" sz="12000" dirty="0" smtClean="0">
                <a:latin typeface="Arial Narrow" pitchFamily="34" charset="0"/>
              </a:rPr>
              <a:t> </a:t>
            </a:r>
            <a:r>
              <a:rPr lang="en-US" sz="12000" dirty="0" err="1" smtClean="0">
                <a:latin typeface="Arial Narrow" pitchFamily="34" charset="0"/>
              </a:rPr>
              <a:t>pajak</a:t>
            </a:r>
            <a:r>
              <a:rPr lang="en-US" sz="12000" dirty="0" smtClean="0">
                <a:latin typeface="Arial Narrow" pitchFamily="34" charset="0"/>
              </a:rPr>
              <a:t>.</a:t>
            </a:r>
          </a:p>
          <a:p>
            <a:pPr>
              <a:buNone/>
            </a:pPr>
            <a:r>
              <a:rPr lang="en-US" sz="12000" dirty="0" smtClean="0">
                <a:latin typeface="Arial Narrow" pitchFamily="34" charset="0"/>
              </a:rPr>
              <a:t>	</a:t>
            </a:r>
            <a:r>
              <a:rPr lang="en-US" sz="12000" dirty="0" err="1" smtClean="0">
                <a:latin typeface="Arial Narrow" pitchFamily="34" charset="0"/>
              </a:rPr>
              <a:t>Ciri-cirinya</a:t>
            </a:r>
            <a:r>
              <a:rPr lang="en-US" sz="12000" dirty="0" smtClean="0">
                <a:latin typeface="Arial Narrow" pitchFamily="34" charset="0"/>
              </a:rPr>
              <a:t> : </a:t>
            </a:r>
          </a:p>
          <a:p>
            <a:pPr>
              <a:buNone/>
            </a:pPr>
            <a:r>
              <a:rPr lang="en-US" sz="12000" dirty="0" smtClean="0">
                <a:latin typeface="Arial Narrow" pitchFamily="34" charset="0"/>
              </a:rPr>
              <a:t>    1. </a:t>
            </a:r>
            <a:r>
              <a:rPr lang="en-US" sz="12000" dirty="0" err="1" smtClean="0">
                <a:latin typeface="Arial Narrow" pitchFamily="34" charset="0"/>
              </a:rPr>
              <a:t>Wewenang</a:t>
            </a:r>
            <a:r>
              <a:rPr lang="en-US" sz="12000" dirty="0" smtClean="0">
                <a:latin typeface="Arial Narrow" pitchFamily="34" charset="0"/>
              </a:rPr>
              <a:t> </a:t>
            </a:r>
            <a:r>
              <a:rPr lang="en-US" sz="12000" dirty="0" err="1" smtClean="0">
                <a:latin typeface="Arial Narrow" pitchFamily="34" charset="0"/>
              </a:rPr>
              <a:t>menentukan</a:t>
            </a:r>
            <a:r>
              <a:rPr lang="en-US" sz="12000" dirty="0" smtClean="0">
                <a:latin typeface="Arial Narrow" pitchFamily="34" charset="0"/>
              </a:rPr>
              <a:t>  </a:t>
            </a:r>
            <a:r>
              <a:rPr lang="en-US" sz="12000" dirty="0" err="1" smtClean="0">
                <a:latin typeface="Arial Narrow" pitchFamily="34" charset="0"/>
              </a:rPr>
              <a:t>besar</a:t>
            </a:r>
            <a:r>
              <a:rPr lang="en-US" sz="12000" dirty="0" smtClean="0">
                <a:latin typeface="Arial Narrow" pitchFamily="34" charset="0"/>
              </a:rPr>
              <a:t>  </a:t>
            </a:r>
            <a:r>
              <a:rPr lang="en-US" sz="12000" dirty="0" err="1" smtClean="0">
                <a:latin typeface="Arial Narrow" pitchFamily="34" charset="0"/>
              </a:rPr>
              <a:t>pajak</a:t>
            </a:r>
            <a:r>
              <a:rPr lang="en-US" sz="12000" dirty="0" smtClean="0">
                <a:latin typeface="Arial Narrow" pitchFamily="34" charset="0"/>
              </a:rPr>
              <a:t>  </a:t>
            </a:r>
            <a:r>
              <a:rPr lang="en-US" sz="12000" dirty="0" err="1" smtClean="0">
                <a:latin typeface="Arial Narrow" pitchFamily="34" charset="0"/>
              </a:rPr>
              <a:t>terutang</a:t>
            </a:r>
            <a:r>
              <a:rPr lang="en-US" sz="12000" dirty="0" smtClean="0">
                <a:latin typeface="Arial Narrow" pitchFamily="34" charset="0"/>
              </a:rPr>
              <a:t> </a:t>
            </a:r>
            <a:r>
              <a:rPr lang="en-US" sz="12000" dirty="0" err="1" smtClean="0">
                <a:latin typeface="Arial Narrow" pitchFamily="34" charset="0"/>
              </a:rPr>
              <a:t>adalah</a:t>
            </a:r>
            <a:r>
              <a:rPr lang="en-US" sz="12000" dirty="0" smtClean="0">
                <a:latin typeface="Arial Narrow" pitchFamily="34" charset="0"/>
              </a:rPr>
              <a:t> </a:t>
            </a:r>
          </a:p>
          <a:p>
            <a:pPr>
              <a:buNone/>
            </a:pPr>
            <a:r>
              <a:rPr lang="en-US" sz="12000" dirty="0" smtClean="0">
                <a:latin typeface="Arial Narrow" pitchFamily="34" charset="0"/>
              </a:rPr>
              <a:t>         </a:t>
            </a:r>
            <a:r>
              <a:rPr lang="en-US" sz="12000" dirty="0" err="1" smtClean="0">
                <a:latin typeface="Arial Narrow" pitchFamily="34" charset="0"/>
              </a:rPr>
              <a:t>fiskus</a:t>
            </a:r>
            <a:endParaRPr lang="en-US" sz="12000" dirty="0" smtClean="0">
              <a:latin typeface="Arial Narrow" pitchFamily="34" charset="0"/>
            </a:endParaRPr>
          </a:p>
          <a:p>
            <a:pPr>
              <a:buNone/>
            </a:pPr>
            <a:r>
              <a:rPr lang="en-US" sz="12000" dirty="0" smtClean="0">
                <a:latin typeface="Arial Narrow" pitchFamily="34" charset="0"/>
              </a:rPr>
              <a:t>	2. </a:t>
            </a:r>
            <a:r>
              <a:rPr lang="en-US" sz="12000" dirty="0" err="1" smtClean="0">
                <a:latin typeface="Arial Narrow" pitchFamily="34" charset="0"/>
              </a:rPr>
              <a:t>Wajib</a:t>
            </a:r>
            <a:r>
              <a:rPr lang="en-US" sz="12000" dirty="0" smtClean="0">
                <a:latin typeface="Arial Narrow" pitchFamily="34" charset="0"/>
              </a:rPr>
              <a:t> </a:t>
            </a:r>
            <a:r>
              <a:rPr lang="en-US" sz="12000" dirty="0" err="1" smtClean="0">
                <a:latin typeface="Arial Narrow" pitchFamily="34" charset="0"/>
              </a:rPr>
              <a:t>pajak</a:t>
            </a:r>
            <a:r>
              <a:rPr lang="en-US" sz="12000" dirty="0" smtClean="0">
                <a:latin typeface="Arial Narrow" pitchFamily="34" charset="0"/>
              </a:rPr>
              <a:t> </a:t>
            </a:r>
            <a:r>
              <a:rPr lang="en-US" sz="12000" dirty="0" err="1" smtClean="0">
                <a:latin typeface="Arial Narrow" pitchFamily="34" charset="0"/>
              </a:rPr>
              <a:t>bersifat</a:t>
            </a:r>
            <a:r>
              <a:rPr lang="en-US" sz="12000" dirty="0" smtClean="0">
                <a:latin typeface="Arial Narrow" pitchFamily="34" charset="0"/>
              </a:rPr>
              <a:t> </a:t>
            </a:r>
            <a:r>
              <a:rPr lang="en-US" sz="12000" dirty="0" err="1" smtClean="0">
                <a:latin typeface="Arial Narrow" pitchFamily="34" charset="0"/>
              </a:rPr>
              <a:t>pasif</a:t>
            </a:r>
            <a:r>
              <a:rPr lang="en-US" sz="12000" dirty="0" smtClean="0">
                <a:latin typeface="Arial Narrow" pitchFamily="34" charset="0"/>
              </a:rPr>
              <a:t>.</a:t>
            </a:r>
          </a:p>
          <a:p>
            <a:pPr>
              <a:buNone/>
            </a:pPr>
            <a:r>
              <a:rPr lang="en-US" sz="12000" dirty="0" smtClean="0">
                <a:latin typeface="Arial Narrow" pitchFamily="34" charset="0"/>
              </a:rPr>
              <a:t>	3. </a:t>
            </a:r>
            <a:r>
              <a:rPr lang="en-US" sz="12000" dirty="0" err="1" smtClean="0">
                <a:latin typeface="Arial Narrow" pitchFamily="34" charset="0"/>
              </a:rPr>
              <a:t>Utang</a:t>
            </a:r>
            <a:r>
              <a:rPr lang="en-US" sz="12000" dirty="0" smtClean="0">
                <a:latin typeface="Arial Narrow" pitchFamily="34" charset="0"/>
              </a:rPr>
              <a:t> </a:t>
            </a:r>
            <a:r>
              <a:rPr lang="en-US" sz="12000" dirty="0" err="1" smtClean="0">
                <a:latin typeface="Arial Narrow" pitchFamily="34" charset="0"/>
              </a:rPr>
              <a:t>pajak</a:t>
            </a:r>
            <a:r>
              <a:rPr lang="en-US" sz="12000" dirty="0" smtClean="0">
                <a:latin typeface="Arial Narrow" pitchFamily="34" charset="0"/>
              </a:rPr>
              <a:t> </a:t>
            </a:r>
            <a:r>
              <a:rPr lang="en-US" sz="12000" dirty="0" err="1" smtClean="0">
                <a:latin typeface="Arial Narrow" pitchFamily="34" charset="0"/>
              </a:rPr>
              <a:t>timbul</a:t>
            </a:r>
            <a:r>
              <a:rPr lang="en-US" sz="12000" dirty="0" smtClean="0">
                <a:latin typeface="Arial Narrow" pitchFamily="34" charset="0"/>
              </a:rPr>
              <a:t> </a:t>
            </a:r>
            <a:r>
              <a:rPr lang="en-US" sz="12000" dirty="0" err="1" smtClean="0">
                <a:latin typeface="Arial Narrow" pitchFamily="34" charset="0"/>
              </a:rPr>
              <a:t>setelah</a:t>
            </a:r>
            <a:r>
              <a:rPr lang="en-US" sz="12000" dirty="0" smtClean="0">
                <a:latin typeface="Arial Narrow" pitchFamily="34" charset="0"/>
              </a:rPr>
              <a:t> </a:t>
            </a:r>
            <a:r>
              <a:rPr lang="en-US" sz="12000" dirty="0" err="1" smtClean="0">
                <a:latin typeface="Arial Narrow" pitchFamily="34" charset="0"/>
              </a:rPr>
              <a:t>dikeluarkan</a:t>
            </a:r>
            <a:r>
              <a:rPr lang="en-US" sz="12000" dirty="0" smtClean="0">
                <a:latin typeface="Arial Narrow" pitchFamily="34" charset="0"/>
              </a:rPr>
              <a:t> </a:t>
            </a:r>
            <a:r>
              <a:rPr lang="en-US" sz="12000" dirty="0" err="1" smtClean="0">
                <a:latin typeface="Arial Narrow" pitchFamily="34" charset="0"/>
              </a:rPr>
              <a:t>surat</a:t>
            </a:r>
            <a:r>
              <a:rPr lang="en-US" sz="12000" dirty="0" smtClean="0">
                <a:latin typeface="Arial Narrow" pitchFamily="34" charset="0"/>
              </a:rPr>
              <a:t> </a:t>
            </a:r>
            <a:r>
              <a:rPr lang="en-US" sz="12000" dirty="0" err="1" smtClean="0">
                <a:latin typeface="Arial Narrow" pitchFamily="34" charset="0"/>
              </a:rPr>
              <a:t>ketetapan</a:t>
            </a:r>
            <a:r>
              <a:rPr lang="en-US" sz="12000" dirty="0" smtClean="0">
                <a:latin typeface="Arial Narrow" pitchFamily="34" charset="0"/>
              </a:rPr>
              <a:t> </a:t>
            </a:r>
          </a:p>
          <a:p>
            <a:pPr>
              <a:buNone/>
            </a:pPr>
            <a:r>
              <a:rPr lang="en-US" sz="12000" dirty="0" smtClean="0">
                <a:latin typeface="Arial Narrow" pitchFamily="34" charset="0"/>
              </a:rPr>
              <a:t>        </a:t>
            </a:r>
            <a:r>
              <a:rPr lang="en-US" sz="12000" dirty="0" err="1" smtClean="0">
                <a:latin typeface="Arial Narrow" pitchFamily="34" charset="0"/>
              </a:rPr>
              <a:t>pajak</a:t>
            </a:r>
            <a:r>
              <a:rPr lang="en-US" sz="12000" dirty="0" smtClean="0">
                <a:latin typeface="Arial Narrow" pitchFamily="34" charset="0"/>
              </a:rPr>
              <a:t> </a:t>
            </a:r>
            <a:r>
              <a:rPr lang="en-US" sz="12000" dirty="0" err="1" smtClean="0">
                <a:latin typeface="Arial Narrow" pitchFamily="34" charset="0"/>
              </a:rPr>
              <a:t>oleh</a:t>
            </a:r>
            <a:r>
              <a:rPr lang="en-US" sz="12000" dirty="0" smtClean="0">
                <a:latin typeface="Arial Narrow" pitchFamily="34" charset="0"/>
              </a:rPr>
              <a:t> </a:t>
            </a:r>
            <a:r>
              <a:rPr lang="en-US" sz="12000" dirty="0" err="1" smtClean="0">
                <a:latin typeface="Arial Narrow" pitchFamily="34" charset="0"/>
              </a:rPr>
              <a:t>fiskus</a:t>
            </a:r>
            <a:endParaRPr lang="en-US" sz="12000" dirty="0" smtClean="0">
              <a:latin typeface="Arial Narrow" pitchFamily="34" charset="0"/>
            </a:endParaRPr>
          </a:p>
          <a:p>
            <a:pPr>
              <a:buNone/>
            </a:pPr>
            <a:endParaRPr lang="en-US" sz="12800" dirty="0" smtClean="0">
              <a:latin typeface="Arial Narrow" pitchFamily="34" charset="0"/>
            </a:endParaRPr>
          </a:p>
          <a:p>
            <a:pPr>
              <a:buNone/>
            </a:pPr>
            <a:endParaRPr lang="en-US" sz="5000" dirty="0" smtClean="0">
              <a:latin typeface="Arial Narrow" pitchFamily="34" charset="0"/>
            </a:endParaRPr>
          </a:p>
          <a:p>
            <a:pPr>
              <a:buNone/>
            </a:pPr>
            <a:endParaRPr lang="en-US" sz="5000" dirty="0" smtClean="0">
              <a:latin typeface="Arial Narrow" pitchFamily="34" charset="0"/>
            </a:endParaRPr>
          </a:p>
          <a:p>
            <a:pPr>
              <a:buNone/>
            </a:pPr>
            <a:endParaRPr lang="en-US" sz="1400" dirty="0" smtClean="0">
              <a:latin typeface="Arial Narrow" pitchFamily="34" charset="0"/>
            </a:endParaRPr>
          </a:p>
          <a:p>
            <a:pPr>
              <a:buNone/>
            </a:pPr>
            <a:r>
              <a:rPr lang="en-US" sz="1400" dirty="0" smtClean="0">
                <a:latin typeface="Arial Narrow" pitchFamily="34" charset="0"/>
              </a:rPr>
              <a:t>	</a:t>
            </a:r>
            <a:endParaRPr lang="en-US" sz="1400" dirty="0">
              <a:latin typeface="Arial Narrow" pitchFamily="34" charset="0"/>
            </a:endParaRP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438922"/>
            <a:ext cx="9180512" cy="642942"/>
          </a:xfrm>
        </p:spPr>
        <p:txBody>
          <a:bodyPr>
            <a:normAutofit fontScale="90000"/>
          </a:bodyPr>
          <a:lstStyle/>
          <a:p>
            <a:pPr algn="l"/>
            <a:r>
              <a:rPr lang="en-US" sz="2400" dirty="0" smtClean="0"/>
              <a:t/>
            </a:r>
            <a:br>
              <a:rPr lang="en-US" sz="2400" dirty="0" smtClean="0"/>
            </a:br>
            <a:r>
              <a:rPr lang="en-US" sz="2400" dirty="0" smtClean="0"/>
              <a:t>4.DIGUNAKAN OLEH PERWAKILAN DIPLOMATIK BERDASARKAN ASAS</a:t>
            </a:r>
            <a:br>
              <a:rPr lang="en-US" sz="2400" dirty="0" smtClean="0"/>
            </a:br>
            <a:r>
              <a:rPr lang="en-US" sz="2400" dirty="0" smtClean="0"/>
              <a:t>    PERLAKUAN TIMBAL BALIK.</a:t>
            </a:r>
            <a:br>
              <a:rPr lang="en-US" sz="2400" dirty="0" smtClean="0"/>
            </a:br>
            <a:endParaRPr lang="en-US" sz="2400" dirty="0"/>
          </a:p>
        </p:txBody>
      </p:sp>
      <p:sp>
        <p:nvSpPr>
          <p:cNvPr id="3" name="Content Placeholder 2"/>
          <p:cNvSpPr>
            <a:spLocks noGrp="1"/>
          </p:cNvSpPr>
          <p:nvPr>
            <p:ph idx="1"/>
          </p:nvPr>
        </p:nvSpPr>
        <p:spPr>
          <a:xfrm>
            <a:off x="0" y="1224740"/>
            <a:ext cx="9180514" cy="5796773"/>
          </a:xfrm>
        </p:spPr>
        <p:txBody>
          <a:bodyPr>
            <a:normAutofit/>
          </a:bodyPr>
          <a:lstStyle/>
          <a:p>
            <a:pPr>
              <a:buNone/>
            </a:pPr>
            <a:endParaRPr lang="en-US" sz="2200" dirty="0" smtClean="0"/>
          </a:p>
          <a:p>
            <a:pPr>
              <a:buNone/>
            </a:pPr>
            <a:r>
              <a:rPr lang="en-US" sz="2200" dirty="0" smtClean="0"/>
              <a:t>5.DIGUNAKAN OLEH BADAN DAN PERWAKILAN ORGANISASI YANG </a:t>
            </a:r>
          </a:p>
          <a:p>
            <a:pPr>
              <a:buNone/>
            </a:pPr>
            <a:r>
              <a:rPr lang="en-US" sz="2200" dirty="0" smtClean="0"/>
              <a:t>    DITENTUKAN OLEH MENTERI KEUANGAN.</a:t>
            </a:r>
          </a:p>
          <a:p>
            <a:pPr>
              <a:buNone/>
            </a:pPr>
            <a:endParaRPr lang="en-US" sz="2200" dirty="0" smtClean="0"/>
          </a:p>
          <a:p>
            <a:pPr>
              <a:buNone/>
            </a:pPr>
            <a:r>
              <a:rPr lang="en-US" sz="2400" b="1" u="sng" dirty="0" smtClean="0"/>
              <a:t>IV.SUBJEK PAJAK DAN WAJIB PAJAK</a:t>
            </a:r>
          </a:p>
          <a:p>
            <a:pPr>
              <a:buNone/>
            </a:pPr>
            <a:r>
              <a:rPr lang="en-US" sz="2200" dirty="0" smtClean="0"/>
              <a:t>	SUBJEK PAJAK ADALAH ORANG PRIBADI ATAU BADAN YANG SECARA NYATA: </a:t>
            </a:r>
          </a:p>
          <a:p>
            <a:pPr>
              <a:buNone/>
            </a:pPr>
            <a:r>
              <a:rPr lang="en-US" sz="2200" dirty="0" smtClean="0"/>
              <a:t>     - MEMPUNYAI SUATU HAK ATAS BUMI, DAN ATAU;</a:t>
            </a:r>
          </a:p>
          <a:p>
            <a:pPr>
              <a:buNone/>
            </a:pPr>
            <a:r>
              <a:rPr lang="en-US" sz="2200" dirty="0" smtClean="0"/>
              <a:t>	- MEMPEROLEH MANFAAT ATAS BUMI, DAN ATAU;</a:t>
            </a:r>
          </a:p>
          <a:p>
            <a:pPr>
              <a:buNone/>
            </a:pPr>
            <a:r>
              <a:rPr lang="en-US" sz="2200" dirty="0" smtClean="0"/>
              <a:t>	- MEMILIKI BANGUNAN, DAN ATAU;</a:t>
            </a:r>
          </a:p>
          <a:p>
            <a:pPr>
              <a:buNone/>
            </a:pPr>
            <a:r>
              <a:rPr lang="en-US" sz="2200" dirty="0" smtClean="0"/>
              <a:t>	- MENGUASAI BANGUNAN, DAN ATAU;</a:t>
            </a:r>
          </a:p>
          <a:p>
            <a:pPr>
              <a:buNone/>
            </a:pPr>
            <a:r>
              <a:rPr lang="en-US" sz="2200" dirty="0" smtClean="0"/>
              <a:t>	- MEMPEROLEH MANFAAT ATAS BANGUNAN.	</a:t>
            </a:r>
            <a:endParaRPr lang="en-US" sz="2200" dirty="0"/>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224608"/>
            <a:ext cx="9180512" cy="857256"/>
          </a:xfrm>
        </p:spPr>
        <p:txBody>
          <a:bodyPr>
            <a:normAutofit fontScale="90000"/>
          </a:bodyPr>
          <a:lstStyle/>
          <a:p>
            <a:pPr algn="l"/>
            <a:r>
              <a:rPr lang="en-US" sz="2400" dirty="0" smtClean="0"/>
              <a:t/>
            </a:r>
            <a:br>
              <a:rPr lang="en-US" sz="2400" dirty="0" smtClean="0"/>
            </a:br>
            <a:r>
              <a:rPr lang="en-US" sz="2400" dirty="0" smtClean="0"/>
              <a:t/>
            </a:r>
            <a:br>
              <a:rPr lang="en-US" sz="2400" dirty="0" smtClean="0"/>
            </a:br>
            <a:r>
              <a:rPr lang="en-US" sz="2400" b="1" dirty="0" smtClean="0"/>
              <a:t>WAJIB PAJAK ADALAH SUBJEK PAJAK YANG DIKENAKAN KEWAJIBAN </a:t>
            </a:r>
            <a:br>
              <a:rPr lang="en-US" sz="2400" b="1" dirty="0" smtClean="0"/>
            </a:br>
            <a:r>
              <a:rPr lang="en-US" sz="2400" b="1" dirty="0" smtClean="0"/>
              <a:t>MEMBAYAR PAJAK.</a:t>
            </a:r>
            <a:r>
              <a:rPr lang="en-US" sz="2400" dirty="0" smtClean="0"/>
              <a:t/>
            </a:r>
            <a:br>
              <a:rPr lang="en-US" sz="2400" dirty="0" smtClean="0"/>
            </a:br>
            <a:r>
              <a:rPr lang="en-US" sz="2400" dirty="0" smtClean="0"/>
              <a:t/>
            </a:r>
            <a:br>
              <a:rPr lang="en-US" sz="2400" dirty="0" smtClean="0"/>
            </a:br>
            <a:endParaRPr lang="en-US" sz="2400" dirty="0"/>
          </a:p>
        </p:txBody>
      </p:sp>
      <p:sp>
        <p:nvSpPr>
          <p:cNvPr id="3" name="Content Placeholder 2"/>
          <p:cNvSpPr>
            <a:spLocks noGrp="1"/>
          </p:cNvSpPr>
          <p:nvPr>
            <p:ph idx="1"/>
          </p:nvPr>
        </p:nvSpPr>
        <p:spPr>
          <a:xfrm>
            <a:off x="2" y="1296178"/>
            <a:ext cx="9180511" cy="5725335"/>
          </a:xfrm>
        </p:spPr>
        <p:txBody>
          <a:bodyPr>
            <a:normAutofit/>
          </a:bodyPr>
          <a:lstStyle/>
          <a:p>
            <a:pPr>
              <a:buNone/>
            </a:pPr>
            <a:r>
              <a:rPr lang="en-US" sz="2800" u="sng" dirty="0" smtClean="0"/>
              <a:t>V. DASAR PENGENAAN PBB</a:t>
            </a:r>
          </a:p>
          <a:p>
            <a:pPr>
              <a:buNone/>
            </a:pPr>
            <a:r>
              <a:rPr lang="en-US" sz="2400" dirty="0" smtClean="0"/>
              <a:t>	DASAR PENGENAAN PBB ADALAH “NILAI JUAL OBJEK PAJAK(NJOP)”.</a:t>
            </a:r>
          </a:p>
          <a:p>
            <a:pPr>
              <a:buNone/>
            </a:pPr>
            <a:r>
              <a:rPr lang="en-US" sz="2400" dirty="0" smtClean="0"/>
              <a:t>	NJOP DITETAPKAN PER WILAYAH BERDASARKAN KEPUTUSAN MENTERI KEUANGAN DENGAN MENDENGAR PERTIMBANGAN BUPATI/WALIKOTA SERTA MEMPERHATIKAN:</a:t>
            </a:r>
          </a:p>
          <a:p>
            <a:pPr>
              <a:buNone/>
            </a:pPr>
            <a:r>
              <a:rPr lang="en-US" sz="2400" dirty="0" smtClean="0"/>
              <a:t>	1.HARGA RATA-RATA YANG DIPEROLEH DARI TRANSAKSI YANG  </a:t>
            </a:r>
          </a:p>
          <a:p>
            <a:pPr>
              <a:buNone/>
            </a:pPr>
            <a:r>
              <a:rPr lang="en-US" sz="2400" dirty="0" smtClean="0"/>
              <a:t>        TERJADI SECARA WAJAR;</a:t>
            </a:r>
          </a:p>
          <a:p>
            <a:pPr>
              <a:buNone/>
            </a:pPr>
            <a:r>
              <a:rPr lang="en-US" sz="2400" dirty="0" smtClean="0"/>
              <a:t>	2.PERBANDINGAN HARGA DENGAN OBJEK LAIN YANG SEJENIS YANG</a:t>
            </a:r>
          </a:p>
          <a:p>
            <a:pPr>
              <a:buNone/>
            </a:pPr>
            <a:r>
              <a:rPr lang="en-US" sz="2400" dirty="0" smtClean="0"/>
              <a:t>        LETAKNYA BERDEKATAN DAN FUNGSINYA SAMA DAN TELAH </a:t>
            </a:r>
          </a:p>
          <a:p>
            <a:pPr>
              <a:buNone/>
            </a:pPr>
            <a:r>
              <a:rPr lang="en-US" sz="2400" dirty="0" smtClean="0"/>
              <a:t>        DIKETAHUI HARGA JUALNYA;</a:t>
            </a:r>
            <a:endParaRPr lang="en-US" sz="2400" dirty="0"/>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1"/>
            <a:ext cx="9180512" cy="631543"/>
          </a:xfrm>
        </p:spPr>
        <p:txBody>
          <a:bodyPr>
            <a:normAutofit/>
          </a:bodyPr>
          <a:lstStyle/>
          <a:p>
            <a:pPr algn="l"/>
            <a:r>
              <a:rPr lang="en-US" sz="2400" dirty="0" smtClean="0"/>
              <a:t>     3.NILAI PEROLEHAN BARU;		</a:t>
            </a:r>
            <a:endParaRPr lang="en-US" sz="2400" dirty="0"/>
          </a:p>
        </p:txBody>
      </p:sp>
      <p:sp>
        <p:nvSpPr>
          <p:cNvPr id="3" name="Content Placeholder 2"/>
          <p:cNvSpPr>
            <a:spLocks noGrp="1"/>
          </p:cNvSpPr>
          <p:nvPr>
            <p:ph idx="1"/>
          </p:nvPr>
        </p:nvSpPr>
        <p:spPr>
          <a:xfrm>
            <a:off x="2" y="631544"/>
            <a:ext cx="9180512" cy="6389969"/>
          </a:xfrm>
        </p:spPr>
        <p:txBody>
          <a:bodyPr>
            <a:normAutofit/>
          </a:bodyPr>
          <a:lstStyle/>
          <a:p>
            <a:pPr>
              <a:buNone/>
            </a:pPr>
            <a:r>
              <a:rPr lang="en-US" sz="2400" dirty="0" smtClean="0"/>
              <a:t>	4.PENENTUAN NILAI JUAL OBJEK PENGGANTI.</a:t>
            </a:r>
          </a:p>
          <a:p>
            <a:pPr>
              <a:buNone/>
            </a:pPr>
            <a:endParaRPr lang="en-US" sz="2400" dirty="0" smtClean="0"/>
          </a:p>
          <a:p>
            <a:pPr>
              <a:buNone/>
            </a:pPr>
            <a:r>
              <a:rPr lang="en-US" sz="2800" u="sng" dirty="0" smtClean="0"/>
              <a:t>VI. NILAI JUAL OBJEK PAJAK TIDAK KENA PAJAK (NJOPTKP)</a:t>
            </a:r>
          </a:p>
          <a:p>
            <a:pPr>
              <a:buNone/>
            </a:pPr>
            <a:r>
              <a:rPr lang="en-US" sz="2000" dirty="0" smtClean="0"/>
              <a:t>	NJOPTKP   ADALAH  BATAS  NJOP ATAS BUMI DAN/ATAU BANGUNAN YANG TIDAK KENA PAJAK .  BESARNYA       NJOPTKP   UNTUK   SETIAP DAERAH KABUPATEN/KOTA </a:t>
            </a:r>
            <a:r>
              <a:rPr lang="en-US" sz="2000" b="1" dirty="0" smtClean="0"/>
              <a:t>SETINGGI-TINGGINYA </a:t>
            </a:r>
            <a:r>
              <a:rPr lang="en-US" sz="2000" b="1" dirty="0" err="1" smtClean="0"/>
              <a:t>Rp</a:t>
            </a:r>
            <a:r>
              <a:rPr lang="en-US" sz="2000" b="1" dirty="0" smtClean="0"/>
              <a:t> 12.000.000,-</a:t>
            </a:r>
            <a:r>
              <a:rPr lang="en-US" sz="2000" dirty="0" smtClean="0"/>
              <a:t> DENGAN KETENTUAN SEBAGAI BERIKUT:</a:t>
            </a:r>
          </a:p>
          <a:p>
            <a:pPr>
              <a:buNone/>
            </a:pPr>
            <a:r>
              <a:rPr lang="en-US" sz="2000" dirty="0" smtClean="0"/>
              <a:t>	1.SETIAP WAJIB PAJAK MEMPEROLEH PENGURANGAN NJOPTKP SEBANYAK SATU </a:t>
            </a:r>
          </a:p>
          <a:p>
            <a:pPr>
              <a:buNone/>
            </a:pPr>
            <a:r>
              <a:rPr lang="en-US" sz="2000" dirty="0" smtClean="0"/>
              <a:t>          KALI DALAM SATU TAHUN PAJAK.</a:t>
            </a:r>
          </a:p>
          <a:p>
            <a:pPr>
              <a:buNone/>
            </a:pPr>
            <a:endParaRPr lang="en-US" sz="2000" dirty="0" smtClean="0"/>
          </a:p>
          <a:p>
            <a:pPr>
              <a:buNone/>
            </a:pPr>
            <a:r>
              <a:rPr lang="en-US" sz="2000" dirty="0" smtClean="0"/>
              <a:t>	2.APABILA WAJIB PAJAK MEMPUNYAI BEBERAPA OBJEK PAJAK, MAKA YANG </a:t>
            </a:r>
          </a:p>
          <a:p>
            <a:pPr>
              <a:buNone/>
            </a:pPr>
            <a:r>
              <a:rPr lang="en-US" sz="2000" dirty="0" smtClean="0"/>
              <a:t>         MENDAPAT PENGURANGAN NJOPTKP HANYA SATU OBJEK PAJAK YANG NILAINYA </a:t>
            </a:r>
          </a:p>
          <a:p>
            <a:pPr>
              <a:buNone/>
            </a:pPr>
            <a:r>
              <a:rPr lang="en-US" sz="2000" dirty="0" smtClean="0"/>
              <a:t>        TERBESAR DAN TIDAK BISA DIGABUNGKAN DENGAN OBJEK PAJAK LAINNYA.</a:t>
            </a:r>
          </a:p>
          <a:p>
            <a:pPr>
              <a:buNone/>
            </a:pPr>
            <a:r>
              <a:rPr lang="en-US" sz="2800" dirty="0" smtClean="0"/>
              <a:t>	</a:t>
            </a: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296046"/>
            <a:ext cx="9180512" cy="500066"/>
          </a:xfrm>
        </p:spPr>
        <p:txBody>
          <a:bodyPr>
            <a:noAutofit/>
          </a:bodyPr>
          <a:lstStyle/>
          <a:p>
            <a:pPr algn="l"/>
            <a:r>
              <a:rPr lang="en-US" sz="2800" u="sng" dirty="0" smtClean="0"/>
              <a:t>VII. DASAR PERHITUNGAN PBB</a:t>
            </a:r>
            <a:endParaRPr lang="en-US" sz="2800" u="sng" dirty="0"/>
          </a:p>
        </p:txBody>
      </p:sp>
      <p:sp>
        <p:nvSpPr>
          <p:cNvPr id="3" name="Content Placeholder 2"/>
          <p:cNvSpPr>
            <a:spLocks noGrp="1"/>
          </p:cNvSpPr>
          <p:nvPr>
            <p:ph idx="1"/>
          </p:nvPr>
        </p:nvSpPr>
        <p:spPr>
          <a:xfrm>
            <a:off x="2" y="631544"/>
            <a:ext cx="9180512" cy="6389969"/>
          </a:xfrm>
        </p:spPr>
        <p:txBody>
          <a:bodyPr>
            <a:normAutofit/>
          </a:bodyPr>
          <a:lstStyle/>
          <a:p>
            <a:pPr>
              <a:buNone/>
            </a:pPr>
            <a:endParaRPr lang="en-US" sz="2400" dirty="0" smtClean="0"/>
          </a:p>
          <a:p>
            <a:pPr>
              <a:buNone/>
            </a:pPr>
            <a:r>
              <a:rPr lang="en-US" sz="2400" dirty="0" smtClean="0"/>
              <a:t>DASAR PERHITUNGAN PBB ADALAH NILAI JUAL KENA PAJAK (NJKP).</a:t>
            </a:r>
          </a:p>
          <a:p>
            <a:pPr>
              <a:buNone/>
            </a:pPr>
            <a:r>
              <a:rPr lang="en-US" sz="2400" dirty="0" smtClean="0"/>
              <a:t>BESARNYA PERSENTASE NJKP ADALAH SEBAGAI BERIKUT:</a:t>
            </a:r>
          </a:p>
          <a:p>
            <a:pPr>
              <a:buFont typeface="Arial" charset="0"/>
              <a:buChar char="•"/>
            </a:pPr>
            <a:r>
              <a:rPr lang="en-US" sz="2400" dirty="0" smtClean="0"/>
              <a:t>OBJEK PAJAK PERKEBUNAN ADALAH 40%</a:t>
            </a:r>
          </a:p>
          <a:p>
            <a:pPr>
              <a:buFont typeface="Arial" charset="0"/>
              <a:buChar char="•"/>
            </a:pPr>
            <a:r>
              <a:rPr lang="en-US" sz="2400" dirty="0" smtClean="0"/>
              <a:t>OBJEK PAJAK KEHUTANAN   ADALAH 40%</a:t>
            </a:r>
          </a:p>
          <a:p>
            <a:pPr>
              <a:buFont typeface="Arial" charset="0"/>
              <a:buChar char="•"/>
            </a:pPr>
            <a:r>
              <a:rPr lang="en-US" sz="2400" dirty="0" smtClean="0"/>
              <a:t>OBJEK PAJAK PERTAMBANGAN ADALAH 40%</a:t>
            </a:r>
          </a:p>
          <a:p>
            <a:pPr>
              <a:buFont typeface="Arial" charset="0"/>
              <a:buChar char="•"/>
            </a:pPr>
            <a:r>
              <a:rPr lang="en-US" sz="2400" dirty="0" smtClean="0"/>
              <a:t>OBJEK PAJAK LAINNYA(PEDESAAN DAN PERKOTAAN):</a:t>
            </a:r>
          </a:p>
          <a:p>
            <a:pPr>
              <a:buNone/>
            </a:pPr>
            <a:r>
              <a:rPr lang="en-US" sz="2400" dirty="0" smtClean="0"/>
              <a:t>	</a:t>
            </a:r>
            <a:r>
              <a:rPr lang="en-US" sz="2400" b="1" dirty="0" smtClean="0"/>
              <a:t>- APABILA NJOP -NYA ≥ </a:t>
            </a:r>
            <a:r>
              <a:rPr lang="en-US" sz="2400" b="1" dirty="0" err="1" smtClean="0"/>
              <a:t>Rp</a:t>
            </a:r>
            <a:r>
              <a:rPr lang="en-US" sz="2400" b="1" dirty="0" smtClean="0"/>
              <a:t> 1.000.000.000,00 ADALAH 40%</a:t>
            </a:r>
          </a:p>
          <a:p>
            <a:pPr>
              <a:buNone/>
            </a:pPr>
            <a:r>
              <a:rPr lang="en-US" sz="2400" b="1" dirty="0" smtClean="0"/>
              <a:t>	- APABILA NJOP -NYA </a:t>
            </a:r>
            <a:r>
              <a:rPr lang="en-US" sz="2400" b="1" dirty="0" smtClean="0">
                <a:sym typeface="AIGDT"/>
              </a:rPr>
              <a:t></a:t>
            </a:r>
            <a:r>
              <a:rPr lang="en-US" sz="2400" b="1" dirty="0" err="1" smtClean="0">
                <a:sym typeface="AIGDT"/>
              </a:rPr>
              <a:t>Rp</a:t>
            </a:r>
            <a:r>
              <a:rPr lang="en-US" sz="2400" b="1" dirty="0" smtClean="0">
                <a:sym typeface="AIGDT"/>
              </a:rPr>
              <a:t> 1.000.000.000,00 ADALAH 20%</a:t>
            </a:r>
            <a:r>
              <a:rPr lang="en-US" sz="2400" b="1" dirty="0" smtClean="0"/>
              <a:t> </a:t>
            </a:r>
            <a:endParaRPr lang="en-US" sz="2400" b="1" dirty="0"/>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367484"/>
            <a:ext cx="9180512" cy="500066"/>
          </a:xfrm>
        </p:spPr>
        <p:txBody>
          <a:bodyPr>
            <a:noAutofit/>
          </a:bodyPr>
          <a:lstStyle/>
          <a:p>
            <a:pPr algn="l"/>
            <a:r>
              <a:rPr lang="en-US" sz="2800" u="sng" dirty="0" smtClean="0"/>
              <a:t>VIII.TARIF PBB</a:t>
            </a:r>
            <a:endParaRPr lang="en-US" sz="2800" u="sng" dirty="0"/>
          </a:p>
        </p:txBody>
      </p:sp>
      <p:sp>
        <p:nvSpPr>
          <p:cNvPr id="3" name="Content Placeholder 2"/>
          <p:cNvSpPr>
            <a:spLocks noGrp="1"/>
          </p:cNvSpPr>
          <p:nvPr>
            <p:ph idx="1"/>
          </p:nvPr>
        </p:nvSpPr>
        <p:spPr>
          <a:xfrm>
            <a:off x="2" y="796112"/>
            <a:ext cx="9180512" cy="6225401"/>
          </a:xfrm>
        </p:spPr>
        <p:txBody>
          <a:bodyPr>
            <a:normAutofit lnSpcReduction="10000"/>
          </a:bodyPr>
          <a:lstStyle/>
          <a:p>
            <a:pPr>
              <a:buNone/>
            </a:pPr>
            <a:r>
              <a:rPr lang="en-US" sz="2400" dirty="0" smtClean="0"/>
              <a:t>	</a:t>
            </a:r>
          </a:p>
          <a:p>
            <a:pPr>
              <a:buNone/>
            </a:pPr>
            <a:r>
              <a:rPr lang="en-US" sz="2400" b="1" dirty="0" smtClean="0"/>
              <a:t>BESARNYA TARIF PBB ADALAH 0,5%</a:t>
            </a:r>
          </a:p>
          <a:p>
            <a:pPr>
              <a:buNone/>
            </a:pPr>
            <a:endParaRPr lang="en-US" sz="2400" b="1" dirty="0" smtClean="0"/>
          </a:p>
          <a:p>
            <a:pPr>
              <a:buNone/>
            </a:pPr>
            <a:r>
              <a:rPr lang="en-US" sz="2800" b="1" u="sng" dirty="0" smtClean="0"/>
              <a:t>IX. RUMUS MENGHITUNG PBB</a:t>
            </a:r>
          </a:p>
          <a:p>
            <a:pPr>
              <a:buNone/>
            </a:pPr>
            <a:endParaRPr lang="en-US" sz="2400" b="1" dirty="0" smtClean="0"/>
          </a:p>
          <a:p>
            <a:pPr>
              <a:buNone/>
            </a:pPr>
            <a:r>
              <a:rPr lang="en-US" sz="2400" b="1" dirty="0" smtClean="0"/>
              <a:t>	RUMUS MENGHITUNG PBB=TARIF X NJKP</a:t>
            </a:r>
          </a:p>
          <a:p>
            <a:pPr>
              <a:buNone/>
            </a:pPr>
            <a:r>
              <a:rPr lang="en-US" sz="2400" b="1" dirty="0" smtClean="0"/>
              <a:t>	A.JIKA NJKP= 40% X (NJOP – NJOPTKP) MAKA BESARNYA PBB</a:t>
            </a:r>
          </a:p>
          <a:p>
            <a:pPr>
              <a:buNone/>
            </a:pPr>
            <a:r>
              <a:rPr lang="en-US" sz="2400" b="1" dirty="0" smtClean="0"/>
              <a:t>		            = 0,5% X 40% X (NJOP – NJOPTKP)</a:t>
            </a:r>
          </a:p>
          <a:p>
            <a:pPr>
              <a:buNone/>
            </a:pPr>
            <a:r>
              <a:rPr lang="en-US" sz="2400" b="1" dirty="0" smtClean="0"/>
              <a:t>		            = 0,2% X (NJOP – NJOPTKP)</a:t>
            </a:r>
          </a:p>
          <a:p>
            <a:pPr>
              <a:buNone/>
            </a:pPr>
            <a:r>
              <a:rPr lang="en-US" sz="2400" b="1" dirty="0" smtClean="0"/>
              <a:t>	B.JIKA NJKP = 20% X (NJOP – NJOPTKP) MAKA BESARNYA PBB</a:t>
            </a:r>
          </a:p>
          <a:p>
            <a:pPr>
              <a:buNone/>
            </a:pPr>
            <a:r>
              <a:rPr lang="en-US" sz="2400" b="1" dirty="0" smtClean="0"/>
              <a:t>		            = 0,5% X 20% X(NJOP – NJOPTKP)</a:t>
            </a:r>
          </a:p>
          <a:p>
            <a:pPr>
              <a:buNone/>
            </a:pPr>
            <a:r>
              <a:rPr lang="en-US" sz="2400" b="1" dirty="0" smtClean="0"/>
              <a:t>		            = 0,1% X (NJOP – NJOPTKP)</a:t>
            </a:r>
          </a:p>
          <a:p>
            <a:pPr>
              <a:buNone/>
            </a:pPr>
            <a:endParaRPr lang="en-US" sz="2400" dirty="0" smtClean="0"/>
          </a:p>
          <a:p>
            <a:pPr>
              <a:buNone/>
            </a:pPr>
            <a:endParaRPr lang="en-US" sz="2400" dirty="0" smtClean="0"/>
          </a:p>
          <a:p>
            <a:pPr>
              <a:buNone/>
            </a:pP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1"/>
            <a:ext cx="9180512" cy="631543"/>
          </a:xfrm>
        </p:spPr>
        <p:txBody>
          <a:bodyPr>
            <a:noAutofit/>
          </a:bodyPr>
          <a:lstStyle/>
          <a:p>
            <a:pPr algn="l"/>
            <a:r>
              <a:rPr lang="en-US" sz="2800" u="sng" dirty="0" smtClean="0"/>
              <a:t>X. CONTOH PERHITUNGAN PBB</a:t>
            </a:r>
            <a:endParaRPr lang="en-US" sz="2800" u="sng" dirty="0"/>
          </a:p>
        </p:txBody>
      </p:sp>
      <p:sp>
        <p:nvSpPr>
          <p:cNvPr id="3" name="Content Placeholder 2"/>
          <p:cNvSpPr>
            <a:spLocks noGrp="1"/>
          </p:cNvSpPr>
          <p:nvPr>
            <p:ph idx="1"/>
          </p:nvPr>
        </p:nvSpPr>
        <p:spPr>
          <a:xfrm>
            <a:off x="2" y="631544"/>
            <a:ext cx="9180512" cy="6389969"/>
          </a:xfrm>
        </p:spPr>
        <p:txBody>
          <a:bodyPr>
            <a:normAutofit/>
          </a:bodyPr>
          <a:lstStyle/>
          <a:p>
            <a:pPr>
              <a:buNone/>
            </a:pPr>
            <a:r>
              <a:rPr lang="en-US" sz="2400" dirty="0" smtClean="0"/>
              <a:t>OBJEK PERUMAHAN:</a:t>
            </a:r>
          </a:p>
          <a:p>
            <a:pPr>
              <a:buFontTx/>
              <a:buChar char="-"/>
            </a:pPr>
            <a:r>
              <a:rPr lang="en-US" sz="2000" dirty="0" smtClean="0"/>
              <a:t>LUAS   BUMI  1.000 M2  DENGAN NILAI JUAL </a:t>
            </a:r>
            <a:r>
              <a:rPr lang="en-US" sz="2000" dirty="0" err="1" smtClean="0"/>
              <a:t>Rp</a:t>
            </a:r>
            <a:r>
              <a:rPr lang="en-US" sz="2000" dirty="0" smtClean="0"/>
              <a:t> 840.000,00/M2. NILAI JUAL TANAH TERSEBUT       TERMASUK    KELAS     A 17     DENGAN    NILAI JUAL </a:t>
            </a:r>
            <a:r>
              <a:rPr lang="en-US" sz="2000" dirty="0" err="1" smtClean="0"/>
              <a:t>Rp</a:t>
            </a:r>
            <a:r>
              <a:rPr lang="en-US" sz="2000" dirty="0" smtClean="0"/>
              <a:t> 802.000,./M2</a:t>
            </a:r>
          </a:p>
          <a:p>
            <a:pPr>
              <a:buFontTx/>
              <a:buChar char="-"/>
            </a:pPr>
            <a:r>
              <a:rPr lang="en-US" sz="2000" dirty="0" smtClean="0"/>
              <a:t>LUAS    BANGUNAN   400 M2  DENGAN NILAI JUAL </a:t>
            </a:r>
            <a:r>
              <a:rPr lang="en-US" sz="2000" dirty="0" err="1" smtClean="0"/>
              <a:t>Rp</a:t>
            </a:r>
            <a:r>
              <a:rPr lang="en-US" sz="2000" dirty="0" smtClean="0"/>
              <a:t> 1.000.000,00/M2. NILAI JUAL BANGUNAN TERSEBUT TERMASUK KELAS  A2 DENGAN NILAI JUAL </a:t>
            </a:r>
            <a:r>
              <a:rPr lang="en-US" sz="2000" dirty="0" err="1" smtClean="0"/>
              <a:t>Rp</a:t>
            </a:r>
            <a:r>
              <a:rPr lang="en-US" sz="2000" dirty="0" smtClean="0"/>
              <a:t> 968.000,-/M2</a:t>
            </a:r>
          </a:p>
          <a:p>
            <a:pPr>
              <a:buNone/>
            </a:pPr>
            <a:r>
              <a:rPr lang="en-US" sz="2000" dirty="0" smtClean="0"/>
              <a:t>PERHITUNGAN PBB – NYA ADALAH:</a:t>
            </a:r>
          </a:p>
          <a:p>
            <a:pPr>
              <a:buFontTx/>
              <a:buChar char="-"/>
            </a:pPr>
            <a:r>
              <a:rPr lang="en-US" sz="2000" dirty="0" smtClean="0"/>
              <a:t>JUMLAH NJOP BUMI</a:t>
            </a:r>
          </a:p>
          <a:p>
            <a:pPr>
              <a:buNone/>
            </a:pPr>
            <a:r>
              <a:rPr lang="en-US" sz="2000" dirty="0" smtClean="0"/>
              <a:t>	1.000 X </a:t>
            </a:r>
            <a:r>
              <a:rPr lang="en-US" sz="2000" dirty="0" err="1" smtClean="0"/>
              <a:t>Rp</a:t>
            </a:r>
            <a:r>
              <a:rPr lang="en-US" sz="2000" dirty="0" smtClean="0"/>
              <a:t> 802.000,-			= </a:t>
            </a:r>
            <a:r>
              <a:rPr lang="en-US" sz="2000" dirty="0" err="1" smtClean="0"/>
              <a:t>Rp</a:t>
            </a:r>
            <a:r>
              <a:rPr lang="en-US" sz="2000" dirty="0" smtClean="0"/>
              <a:t>    802.000.000,-</a:t>
            </a:r>
          </a:p>
          <a:p>
            <a:pPr>
              <a:buFontTx/>
              <a:buChar char="-"/>
            </a:pPr>
            <a:r>
              <a:rPr lang="en-US" sz="2000" dirty="0" smtClean="0"/>
              <a:t>JUMLAH NJOP BANGUNAN</a:t>
            </a:r>
          </a:p>
          <a:p>
            <a:pPr>
              <a:buNone/>
            </a:pPr>
            <a:r>
              <a:rPr lang="en-US" sz="2000" dirty="0" smtClean="0"/>
              <a:t>	400 X </a:t>
            </a:r>
            <a:r>
              <a:rPr lang="en-US" sz="2000" dirty="0" err="1" smtClean="0"/>
              <a:t>Rp</a:t>
            </a:r>
            <a:r>
              <a:rPr lang="en-US" sz="2000" dirty="0" smtClean="0"/>
              <a:t> 968.000			</a:t>
            </a:r>
            <a:r>
              <a:rPr lang="en-US" sz="2000" u="sng" dirty="0" smtClean="0"/>
              <a:t>=</a:t>
            </a:r>
            <a:r>
              <a:rPr lang="en-US" sz="2000" u="sng" dirty="0" err="1" smtClean="0"/>
              <a:t>Rp</a:t>
            </a:r>
            <a:r>
              <a:rPr lang="en-US" sz="2000" u="sng" dirty="0" smtClean="0"/>
              <a:t>    387.200.000,- (+)</a:t>
            </a:r>
          </a:p>
          <a:p>
            <a:pPr>
              <a:buFontTx/>
              <a:buChar char="-"/>
            </a:pPr>
            <a:r>
              <a:rPr lang="en-US" sz="2000" dirty="0" smtClean="0"/>
              <a:t>NJOP SEBAGAI DASAR PENGENAAN	=</a:t>
            </a:r>
            <a:r>
              <a:rPr lang="en-US" sz="2000" dirty="0" err="1" smtClean="0"/>
              <a:t>Rp</a:t>
            </a:r>
            <a:r>
              <a:rPr lang="en-US" sz="2000" dirty="0" smtClean="0"/>
              <a:t> 1.189.200.000,-</a:t>
            </a:r>
          </a:p>
          <a:p>
            <a:pPr>
              <a:buFontTx/>
              <a:buChar char="-"/>
            </a:pPr>
            <a:r>
              <a:rPr lang="en-US" sz="2000" dirty="0" smtClean="0"/>
              <a:t>NJOPTKP				</a:t>
            </a:r>
            <a:r>
              <a:rPr lang="en-US" sz="2000" u="sng" dirty="0" smtClean="0"/>
              <a:t>=</a:t>
            </a:r>
            <a:r>
              <a:rPr lang="en-US" sz="2000" u="sng" dirty="0" err="1" smtClean="0"/>
              <a:t>Rp</a:t>
            </a:r>
            <a:r>
              <a:rPr lang="en-US" sz="2000" u="sng" dirty="0" smtClean="0"/>
              <a:t>       12.000.000,- (-)</a:t>
            </a:r>
          </a:p>
          <a:p>
            <a:pPr>
              <a:buFontTx/>
              <a:buChar char="-"/>
            </a:pPr>
            <a:r>
              <a:rPr lang="en-US" sz="2000" dirty="0" smtClean="0"/>
              <a:t>NJOP UNTUK PENGHITUNGAN PBB	=</a:t>
            </a:r>
            <a:r>
              <a:rPr lang="en-US" sz="2000" dirty="0" err="1" smtClean="0"/>
              <a:t>Rp</a:t>
            </a:r>
            <a:r>
              <a:rPr lang="en-US" sz="2000" dirty="0" smtClean="0"/>
              <a:t> 1.177.200.000, -</a:t>
            </a:r>
            <a:endParaRPr lang="en-US" sz="2400" dirty="0"/>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153170"/>
            <a:ext cx="9180512" cy="478374"/>
          </a:xfrm>
        </p:spPr>
        <p:txBody>
          <a:bodyPr>
            <a:normAutofit/>
          </a:bodyPr>
          <a:lstStyle/>
          <a:p>
            <a:pPr algn="l"/>
            <a:r>
              <a:rPr lang="en-US" sz="2400" dirty="0" smtClean="0"/>
              <a:t>     NILAI JUAL KENA PAJAK (NJKP) ADALAH :</a:t>
            </a:r>
            <a:endParaRPr lang="en-US" sz="2400" dirty="0"/>
          </a:p>
        </p:txBody>
      </p:sp>
      <p:sp>
        <p:nvSpPr>
          <p:cNvPr id="3" name="Content Placeholder 2"/>
          <p:cNvSpPr>
            <a:spLocks noGrp="1"/>
          </p:cNvSpPr>
          <p:nvPr>
            <p:ph idx="1"/>
          </p:nvPr>
        </p:nvSpPr>
        <p:spPr>
          <a:xfrm>
            <a:off x="2" y="631544"/>
            <a:ext cx="9180512" cy="6389969"/>
          </a:xfrm>
        </p:spPr>
        <p:txBody>
          <a:bodyPr>
            <a:normAutofit/>
          </a:bodyPr>
          <a:lstStyle/>
          <a:p>
            <a:pPr>
              <a:buNone/>
            </a:pPr>
            <a:r>
              <a:rPr lang="en-US" sz="2400" dirty="0" smtClean="0"/>
              <a:t>	</a:t>
            </a:r>
          </a:p>
          <a:p>
            <a:pPr>
              <a:buNone/>
            </a:pPr>
            <a:r>
              <a:rPr lang="en-US" sz="2400" dirty="0" smtClean="0"/>
              <a:t>40 % x </a:t>
            </a:r>
            <a:r>
              <a:rPr lang="en-US" sz="2400" dirty="0" err="1" smtClean="0"/>
              <a:t>Rp</a:t>
            </a:r>
            <a:r>
              <a:rPr lang="en-US" sz="2400" dirty="0" smtClean="0"/>
              <a:t> 1.177.200.000		=</a:t>
            </a:r>
            <a:r>
              <a:rPr lang="en-US" sz="2400" dirty="0" err="1" smtClean="0"/>
              <a:t>Rp</a:t>
            </a:r>
            <a:r>
              <a:rPr lang="en-US" sz="2400" dirty="0" smtClean="0"/>
              <a:t> 470.880.000,-</a:t>
            </a:r>
          </a:p>
          <a:p>
            <a:pPr>
              <a:buNone/>
            </a:pPr>
            <a:r>
              <a:rPr lang="en-US" sz="2400" dirty="0" smtClean="0"/>
              <a:t>	PBB YANG TERUTANG</a:t>
            </a:r>
          </a:p>
          <a:p>
            <a:pPr>
              <a:buNone/>
            </a:pPr>
            <a:r>
              <a:rPr lang="en-US" sz="2400" dirty="0" smtClean="0"/>
              <a:t>	0,5% X </a:t>
            </a:r>
            <a:r>
              <a:rPr lang="en-US" sz="2400" dirty="0" err="1" smtClean="0"/>
              <a:t>Rp</a:t>
            </a:r>
            <a:r>
              <a:rPr lang="en-US" sz="2400" dirty="0" smtClean="0"/>
              <a:t> 470.880.000,- 		=RP 2.354.400.</a:t>
            </a:r>
          </a:p>
          <a:p>
            <a:pPr>
              <a:buNone/>
            </a:pPr>
            <a:r>
              <a:rPr lang="en-US" sz="2400" dirty="0" smtClean="0"/>
              <a:t>	</a:t>
            </a:r>
            <a:r>
              <a:rPr lang="en-US" sz="1800" dirty="0" smtClean="0"/>
              <a:t>(DUA JUTA TIGA RATUS LIMA PULUH EMPAT RIBU EMPAT RATUS RUPIAH)	</a:t>
            </a:r>
            <a:endParaRPr lang="en-US" sz="1800" dirty="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100" y="224608"/>
            <a:ext cx="8786874" cy="6047621"/>
          </a:xfrm>
          <a:ln w="28575">
            <a:solidFill>
              <a:schemeClr val="tx1"/>
            </a:solidFill>
          </a:ln>
        </p:spPr>
        <p:txBody>
          <a:bodyPr>
            <a:normAutofit/>
          </a:bodyPr>
          <a:lstStyle/>
          <a:p>
            <a:pPr>
              <a:buNone/>
            </a:pPr>
            <a:r>
              <a:rPr lang="en-US" b="1" dirty="0" err="1" smtClean="0"/>
              <a:t>Latihan</a:t>
            </a:r>
            <a:r>
              <a:rPr lang="en-US" b="1" dirty="0" smtClean="0"/>
              <a:t>:</a:t>
            </a:r>
          </a:p>
          <a:p>
            <a:pPr>
              <a:buNone/>
            </a:pPr>
            <a:r>
              <a:rPr lang="en-US" sz="2800" dirty="0" smtClean="0"/>
              <a:t>-</a:t>
            </a:r>
            <a:r>
              <a:rPr lang="en-US" sz="2800" dirty="0" err="1" smtClean="0"/>
              <a:t>Luas</a:t>
            </a:r>
            <a:r>
              <a:rPr lang="en-US" sz="2800" dirty="0" smtClean="0"/>
              <a:t> </a:t>
            </a:r>
            <a:r>
              <a:rPr lang="en-US" sz="2800" dirty="0" err="1" smtClean="0"/>
              <a:t>Bumi</a:t>
            </a:r>
            <a:r>
              <a:rPr lang="en-US" sz="2800" dirty="0" smtClean="0"/>
              <a:t> 1.000 m2 </a:t>
            </a:r>
            <a:r>
              <a:rPr lang="en-US" sz="2800" dirty="0" err="1" smtClean="0"/>
              <a:t>dengan</a:t>
            </a:r>
            <a:r>
              <a:rPr lang="en-US" sz="2800" dirty="0" smtClean="0"/>
              <a:t> </a:t>
            </a:r>
            <a:r>
              <a:rPr lang="en-US" sz="2800" dirty="0" err="1" smtClean="0"/>
              <a:t>nilai</a:t>
            </a:r>
            <a:r>
              <a:rPr lang="en-US" sz="2800" dirty="0" smtClean="0"/>
              <a:t> </a:t>
            </a:r>
            <a:r>
              <a:rPr lang="en-US" sz="2800" dirty="0" err="1" smtClean="0"/>
              <a:t>jual</a:t>
            </a:r>
            <a:r>
              <a:rPr lang="en-US" sz="2800" dirty="0" smtClean="0"/>
              <a:t> </a:t>
            </a:r>
            <a:r>
              <a:rPr lang="en-US" sz="2800" dirty="0" err="1" smtClean="0"/>
              <a:t>Rp</a:t>
            </a:r>
            <a:r>
              <a:rPr lang="en-US" sz="2800" dirty="0" smtClean="0"/>
              <a:t> 400.000,00/m2 </a:t>
            </a:r>
          </a:p>
          <a:p>
            <a:pPr>
              <a:buNone/>
            </a:pPr>
            <a:r>
              <a:rPr lang="en-US" sz="2800" dirty="0" smtClean="0"/>
              <a:t>  </a:t>
            </a:r>
            <a:r>
              <a:rPr lang="en-US" sz="2800" dirty="0" err="1" smtClean="0"/>
              <a:t>Nilai</a:t>
            </a:r>
            <a:r>
              <a:rPr lang="en-US" sz="2800" dirty="0" smtClean="0"/>
              <a:t> </a:t>
            </a:r>
            <a:r>
              <a:rPr lang="en-US" sz="2800" dirty="0" err="1" smtClean="0"/>
              <a:t>jual</a:t>
            </a:r>
            <a:r>
              <a:rPr lang="en-US" sz="2800" dirty="0" smtClean="0"/>
              <a:t> </a:t>
            </a:r>
            <a:r>
              <a:rPr lang="en-US" sz="2800" dirty="0" err="1" smtClean="0"/>
              <a:t>tanah</a:t>
            </a:r>
            <a:r>
              <a:rPr lang="en-US" sz="2800" dirty="0" smtClean="0"/>
              <a:t> </a:t>
            </a:r>
            <a:r>
              <a:rPr lang="en-US" sz="2800" dirty="0" err="1" smtClean="0"/>
              <a:t>tersebut</a:t>
            </a:r>
            <a:r>
              <a:rPr lang="en-US" sz="2800" dirty="0" smtClean="0"/>
              <a:t> </a:t>
            </a:r>
            <a:r>
              <a:rPr lang="en-US" sz="2800" dirty="0" err="1" smtClean="0"/>
              <a:t>termasuk</a:t>
            </a:r>
            <a:r>
              <a:rPr lang="en-US" sz="2800" dirty="0" smtClean="0"/>
              <a:t>   </a:t>
            </a:r>
            <a:r>
              <a:rPr lang="en-US" sz="2800" dirty="0" err="1" smtClean="0"/>
              <a:t>kelas</a:t>
            </a:r>
            <a:r>
              <a:rPr lang="en-US" sz="2800" dirty="0" smtClean="0"/>
              <a:t> A 22 </a:t>
            </a:r>
            <a:r>
              <a:rPr lang="en-US" sz="2800" dirty="0" err="1" smtClean="0"/>
              <a:t>dengan</a:t>
            </a:r>
            <a:r>
              <a:rPr lang="en-US" sz="2800" dirty="0" smtClean="0"/>
              <a:t> </a:t>
            </a:r>
          </a:p>
          <a:p>
            <a:pPr>
              <a:buNone/>
            </a:pPr>
            <a:r>
              <a:rPr lang="en-US" sz="2800" dirty="0" smtClean="0"/>
              <a:t>  </a:t>
            </a:r>
            <a:r>
              <a:rPr lang="en-US" sz="2800" dirty="0" err="1" smtClean="0"/>
              <a:t>nilai</a:t>
            </a:r>
            <a:r>
              <a:rPr lang="en-US" sz="2800" dirty="0" smtClean="0"/>
              <a:t> </a:t>
            </a:r>
            <a:r>
              <a:rPr lang="en-US" sz="2800" dirty="0" err="1" smtClean="0"/>
              <a:t>jual</a:t>
            </a:r>
            <a:r>
              <a:rPr lang="en-US" sz="2800" dirty="0" smtClean="0"/>
              <a:t> </a:t>
            </a:r>
            <a:r>
              <a:rPr lang="en-US" sz="2800" dirty="0" err="1" smtClean="0"/>
              <a:t>Rp</a:t>
            </a:r>
            <a:r>
              <a:rPr lang="en-US" sz="2800" dirty="0" smtClean="0"/>
              <a:t> 394.000,-/m2</a:t>
            </a:r>
          </a:p>
          <a:p>
            <a:pPr>
              <a:buNone/>
            </a:pPr>
            <a:endParaRPr lang="en-US" sz="2800" dirty="0" smtClean="0"/>
          </a:p>
          <a:p>
            <a:pPr>
              <a:buNone/>
            </a:pPr>
            <a:r>
              <a:rPr lang="en-US" sz="2800" dirty="0" smtClean="0"/>
              <a:t> </a:t>
            </a:r>
            <a:r>
              <a:rPr lang="en-US" sz="2400" dirty="0" smtClean="0"/>
              <a:t>-</a:t>
            </a:r>
            <a:r>
              <a:rPr lang="en-US" sz="2400" dirty="0" err="1" smtClean="0"/>
              <a:t>Luas</a:t>
            </a:r>
            <a:r>
              <a:rPr lang="en-US" sz="2400" dirty="0" smtClean="0"/>
              <a:t> </a:t>
            </a:r>
            <a:r>
              <a:rPr lang="en-US" sz="2400" dirty="0" err="1" smtClean="0"/>
              <a:t>Bangunan</a:t>
            </a:r>
            <a:r>
              <a:rPr lang="en-US" sz="2400" dirty="0" smtClean="0"/>
              <a:t> 400 m2 </a:t>
            </a:r>
            <a:r>
              <a:rPr lang="en-US" sz="2400" dirty="0" err="1" smtClean="0"/>
              <a:t>dengan</a:t>
            </a:r>
            <a:r>
              <a:rPr lang="en-US" sz="2400" dirty="0" smtClean="0"/>
              <a:t> </a:t>
            </a:r>
            <a:r>
              <a:rPr lang="en-US" sz="2400" dirty="0" err="1" smtClean="0"/>
              <a:t>nilai</a:t>
            </a:r>
            <a:r>
              <a:rPr lang="en-US" sz="2400" dirty="0" smtClean="0"/>
              <a:t> </a:t>
            </a:r>
            <a:r>
              <a:rPr lang="en-US" sz="2400" dirty="0" err="1" smtClean="0"/>
              <a:t>jual</a:t>
            </a:r>
            <a:r>
              <a:rPr lang="en-US" sz="2400" dirty="0" smtClean="0"/>
              <a:t> </a:t>
            </a:r>
            <a:r>
              <a:rPr lang="en-US" sz="2400" dirty="0" err="1" smtClean="0"/>
              <a:t>Rp</a:t>
            </a:r>
            <a:r>
              <a:rPr lang="en-US" sz="2400" dirty="0" smtClean="0"/>
              <a:t> 650.000,00/m2. </a:t>
            </a:r>
            <a:r>
              <a:rPr lang="en-US" sz="2400" dirty="0" err="1" smtClean="0"/>
              <a:t>Nilai</a:t>
            </a:r>
            <a:r>
              <a:rPr lang="en-US" sz="2400" dirty="0" smtClean="0"/>
              <a:t> </a:t>
            </a:r>
          </a:p>
          <a:p>
            <a:pPr>
              <a:buNone/>
            </a:pPr>
            <a:r>
              <a:rPr lang="en-US" sz="2400" dirty="0" smtClean="0"/>
              <a:t>   </a:t>
            </a:r>
            <a:r>
              <a:rPr lang="en-US" sz="2400" dirty="0" err="1" smtClean="0"/>
              <a:t>jual</a:t>
            </a:r>
            <a:r>
              <a:rPr lang="en-US" sz="2400" dirty="0" smtClean="0"/>
              <a:t> </a:t>
            </a:r>
            <a:r>
              <a:rPr lang="en-US" sz="2400" dirty="0" err="1" smtClean="0"/>
              <a:t>bangunan</a:t>
            </a:r>
            <a:r>
              <a:rPr lang="en-US" sz="2400" dirty="0" smtClean="0"/>
              <a:t> </a:t>
            </a:r>
            <a:r>
              <a:rPr lang="en-US" sz="2400" dirty="0" err="1" smtClean="0"/>
              <a:t>tersebut</a:t>
            </a:r>
            <a:r>
              <a:rPr lang="en-US" sz="2400" dirty="0" smtClean="0"/>
              <a:t>  </a:t>
            </a:r>
            <a:r>
              <a:rPr lang="en-US" sz="2400" dirty="0" err="1" smtClean="0"/>
              <a:t>termasuk</a:t>
            </a:r>
            <a:r>
              <a:rPr lang="en-US" sz="2400" dirty="0" smtClean="0"/>
              <a:t> </a:t>
            </a:r>
            <a:r>
              <a:rPr lang="en-US" sz="2400" dirty="0" err="1" smtClean="0"/>
              <a:t>kelas</a:t>
            </a:r>
            <a:r>
              <a:rPr lang="en-US" sz="2400" dirty="0" smtClean="0"/>
              <a:t> A 5 </a:t>
            </a:r>
            <a:r>
              <a:rPr lang="en-US" sz="2400" dirty="0" err="1" smtClean="0"/>
              <a:t>dengan</a:t>
            </a:r>
            <a:r>
              <a:rPr lang="en-US" sz="2400" dirty="0" smtClean="0"/>
              <a:t> </a:t>
            </a:r>
            <a:r>
              <a:rPr lang="en-US" sz="2400" dirty="0" err="1" smtClean="0"/>
              <a:t>nilai</a:t>
            </a:r>
            <a:r>
              <a:rPr lang="en-US" sz="2400" dirty="0" smtClean="0"/>
              <a:t> </a:t>
            </a:r>
            <a:r>
              <a:rPr lang="en-US" sz="2400" dirty="0" err="1" smtClean="0"/>
              <a:t>jual</a:t>
            </a:r>
            <a:r>
              <a:rPr lang="en-US" sz="2400" dirty="0" smtClean="0"/>
              <a:t> </a:t>
            </a:r>
          </a:p>
          <a:p>
            <a:pPr>
              <a:buNone/>
            </a:pPr>
            <a:r>
              <a:rPr lang="en-US" sz="2400" dirty="0" smtClean="0"/>
              <a:t>   </a:t>
            </a:r>
            <a:r>
              <a:rPr lang="en-US" sz="2400" dirty="0" err="1" smtClean="0"/>
              <a:t>Rp</a:t>
            </a:r>
            <a:r>
              <a:rPr lang="en-US" sz="2400" dirty="0" smtClean="0"/>
              <a:t> 595.000,-/m2 .</a:t>
            </a:r>
          </a:p>
          <a:p>
            <a:pPr>
              <a:buNone/>
            </a:pPr>
            <a:endParaRPr lang="en-US" sz="2400" dirty="0" smtClean="0"/>
          </a:p>
          <a:p>
            <a:pPr>
              <a:buNone/>
            </a:pPr>
            <a:r>
              <a:rPr lang="en-US" sz="2400" b="1" dirty="0" err="1" smtClean="0"/>
              <a:t>Hitunglah</a:t>
            </a:r>
            <a:r>
              <a:rPr lang="en-US" sz="2400" b="1" dirty="0" smtClean="0"/>
              <a:t> </a:t>
            </a:r>
            <a:r>
              <a:rPr lang="en-US" sz="2400" b="1" dirty="0" err="1" smtClean="0"/>
              <a:t>besar</a:t>
            </a:r>
            <a:r>
              <a:rPr lang="en-US" sz="2400" b="1" dirty="0" smtClean="0"/>
              <a:t> PBB </a:t>
            </a:r>
            <a:r>
              <a:rPr lang="en-US" sz="2400" b="1" dirty="0" err="1" smtClean="0"/>
              <a:t>untuk</a:t>
            </a:r>
            <a:r>
              <a:rPr lang="en-US" sz="2400" b="1" dirty="0" smtClean="0"/>
              <a:t> </a:t>
            </a:r>
            <a:r>
              <a:rPr lang="en-US" sz="2400" b="1" dirty="0" err="1" smtClean="0"/>
              <a:t>objek</a:t>
            </a:r>
            <a:r>
              <a:rPr lang="en-US" sz="2400" b="1" dirty="0" smtClean="0"/>
              <a:t> </a:t>
            </a:r>
            <a:r>
              <a:rPr lang="en-US" sz="2400" b="1" dirty="0" err="1" smtClean="0"/>
              <a:t>pajak</a:t>
            </a:r>
            <a:r>
              <a:rPr lang="en-US" sz="2400" b="1" dirty="0" smtClean="0"/>
              <a:t> </a:t>
            </a:r>
            <a:r>
              <a:rPr lang="en-US" sz="2400" b="1" dirty="0" err="1" smtClean="0"/>
              <a:t>di</a:t>
            </a:r>
            <a:r>
              <a:rPr lang="en-US" sz="2400" b="1" dirty="0" smtClean="0"/>
              <a:t> </a:t>
            </a:r>
            <a:r>
              <a:rPr lang="en-US" sz="2400" b="1" dirty="0" err="1" smtClean="0"/>
              <a:t>atas</a:t>
            </a:r>
            <a:r>
              <a:rPr lang="en-US" sz="2400" b="1" dirty="0" smtClean="0"/>
              <a:t>!</a:t>
            </a:r>
          </a:p>
          <a:p>
            <a:pPr>
              <a:buNone/>
            </a:pPr>
            <a:r>
              <a:rPr lang="en-US" sz="2400" b="1" dirty="0" smtClean="0"/>
              <a:t> </a:t>
            </a:r>
          </a:p>
          <a:p>
            <a:pPr>
              <a:buNone/>
            </a:pPr>
            <a:r>
              <a:rPr lang="en-US" dirty="0" smtClean="0"/>
              <a:t> </a:t>
            </a:r>
          </a:p>
          <a:p>
            <a:pPr>
              <a:buNone/>
            </a:pPr>
            <a:endParaRPr lang="en-US" dirty="0"/>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24608"/>
            <a:ext cx="9019412" cy="6047621"/>
          </a:xfrm>
          <a:ln w="38100">
            <a:solidFill>
              <a:schemeClr val="tx1"/>
            </a:solidFill>
          </a:ln>
        </p:spPr>
        <p:txBody>
          <a:bodyPr>
            <a:normAutofit/>
          </a:bodyPr>
          <a:lstStyle/>
          <a:p>
            <a:pPr>
              <a:buNone/>
            </a:pPr>
            <a:r>
              <a:rPr lang="en-US" b="1" u="sng" dirty="0" err="1" smtClean="0"/>
              <a:t>Soal</a:t>
            </a:r>
            <a:r>
              <a:rPr lang="en-US" b="1" u="sng" dirty="0" smtClean="0"/>
              <a:t> 1</a:t>
            </a:r>
          </a:p>
          <a:p>
            <a:pPr>
              <a:buNone/>
            </a:pPr>
            <a:r>
              <a:rPr lang="en-US" sz="2800" dirty="0" err="1" smtClean="0"/>
              <a:t>Wajib</a:t>
            </a:r>
            <a:r>
              <a:rPr lang="en-US" sz="2800" dirty="0" smtClean="0"/>
              <a:t> </a:t>
            </a:r>
            <a:r>
              <a:rPr lang="en-US" sz="2800" dirty="0" err="1" smtClean="0"/>
              <a:t>pajak</a:t>
            </a:r>
            <a:r>
              <a:rPr lang="en-US" sz="2800" dirty="0" smtClean="0"/>
              <a:t> Anita </a:t>
            </a:r>
            <a:r>
              <a:rPr lang="en-US" sz="2800" dirty="0" err="1" smtClean="0"/>
              <a:t>mempunyai</a:t>
            </a:r>
            <a:r>
              <a:rPr lang="en-US" sz="2800" dirty="0" smtClean="0"/>
              <a:t> </a:t>
            </a:r>
            <a:r>
              <a:rPr lang="en-US" sz="2800" dirty="0" err="1" smtClean="0"/>
              <a:t>objek</a:t>
            </a:r>
            <a:r>
              <a:rPr lang="en-US" sz="2800" dirty="0" smtClean="0"/>
              <a:t> </a:t>
            </a:r>
            <a:r>
              <a:rPr lang="en-US" sz="2800" dirty="0" err="1" smtClean="0"/>
              <a:t>pajak</a:t>
            </a:r>
            <a:r>
              <a:rPr lang="en-US" sz="2800" dirty="0" smtClean="0"/>
              <a:t> </a:t>
            </a:r>
            <a:r>
              <a:rPr lang="en-US" sz="2800" dirty="0" err="1" smtClean="0"/>
              <a:t>berupa</a:t>
            </a:r>
            <a:r>
              <a:rPr lang="en-US" sz="2800" dirty="0" smtClean="0"/>
              <a:t> :</a:t>
            </a:r>
          </a:p>
          <a:p>
            <a:r>
              <a:rPr lang="en-US" sz="2800" dirty="0" smtClean="0"/>
              <a:t>Tanah </a:t>
            </a:r>
            <a:r>
              <a:rPr lang="en-US" sz="2800" dirty="0" err="1" smtClean="0"/>
              <a:t>seluas</a:t>
            </a:r>
            <a:r>
              <a:rPr lang="en-US" sz="2800" dirty="0" smtClean="0"/>
              <a:t> 2.000m </a:t>
            </a:r>
            <a:r>
              <a:rPr lang="en-US" sz="2800" dirty="0" err="1" smtClean="0"/>
              <a:t>persegi</a:t>
            </a:r>
            <a:r>
              <a:rPr lang="en-US" sz="2800" dirty="0" smtClean="0"/>
              <a:t> </a:t>
            </a:r>
            <a:r>
              <a:rPr lang="en-US" sz="2800" dirty="0" err="1" smtClean="0"/>
              <a:t>nilai</a:t>
            </a:r>
            <a:r>
              <a:rPr lang="en-US" sz="2800" dirty="0" smtClean="0"/>
              <a:t> </a:t>
            </a:r>
            <a:r>
              <a:rPr lang="en-US" sz="2800" dirty="0" err="1" smtClean="0"/>
              <a:t>jual</a:t>
            </a:r>
            <a:r>
              <a:rPr lang="en-US" sz="2800" dirty="0" smtClean="0"/>
              <a:t> Rp200.000/m2</a:t>
            </a:r>
          </a:p>
          <a:p>
            <a:r>
              <a:rPr lang="en-US" sz="2800" dirty="0" err="1" smtClean="0"/>
              <a:t>Bangunan</a:t>
            </a:r>
            <a:r>
              <a:rPr lang="en-US" sz="2800" dirty="0" smtClean="0"/>
              <a:t> </a:t>
            </a:r>
            <a:r>
              <a:rPr lang="en-US" sz="2800" dirty="0" err="1" smtClean="0"/>
              <a:t>seluas</a:t>
            </a:r>
            <a:r>
              <a:rPr lang="en-US" sz="2800" dirty="0" smtClean="0"/>
              <a:t> 700m </a:t>
            </a:r>
            <a:r>
              <a:rPr lang="en-US" sz="2800" dirty="0" err="1" smtClean="0"/>
              <a:t>persegi</a:t>
            </a:r>
            <a:r>
              <a:rPr lang="en-US" sz="2800" dirty="0" smtClean="0"/>
              <a:t> </a:t>
            </a:r>
            <a:r>
              <a:rPr lang="en-US" sz="2800" dirty="0" err="1" smtClean="0"/>
              <a:t>dengan</a:t>
            </a:r>
            <a:r>
              <a:rPr lang="en-US" sz="2800" dirty="0" smtClean="0"/>
              <a:t> </a:t>
            </a:r>
            <a:r>
              <a:rPr lang="en-US" sz="2800" dirty="0" err="1" smtClean="0"/>
              <a:t>nilai</a:t>
            </a:r>
            <a:r>
              <a:rPr lang="en-US" sz="2800" dirty="0" smtClean="0"/>
              <a:t> </a:t>
            </a:r>
            <a:r>
              <a:rPr lang="en-US" sz="2800" dirty="0" err="1" smtClean="0"/>
              <a:t>jual</a:t>
            </a:r>
            <a:r>
              <a:rPr lang="en-US" sz="2800" dirty="0" smtClean="0"/>
              <a:t> Rp.200.000/m2</a:t>
            </a:r>
          </a:p>
          <a:p>
            <a:r>
              <a:rPr lang="en-US" sz="2800" dirty="0" smtClean="0"/>
              <a:t>Taman </a:t>
            </a:r>
            <a:r>
              <a:rPr lang="en-US" sz="2800" dirty="0" err="1" smtClean="0"/>
              <a:t>mewah</a:t>
            </a:r>
            <a:r>
              <a:rPr lang="en-US" sz="2800" dirty="0" smtClean="0"/>
              <a:t> </a:t>
            </a:r>
            <a:r>
              <a:rPr lang="en-US" sz="2800" dirty="0" err="1" smtClean="0"/>
              <a:t>seluas</a:t>
            </a:r>
            <a:r>
              <a:rPr lang="en-US" sz="2800" dirty="0" smtClean="0"/>
              <a:t> 500 m </a:t>
            </a:r>
            <a:r>
              <a:rPr lang="en-US" sz="2800" dirty="0" err="1" smtClean="0"/>
              <a:t>persegi</a:t>
            </a:r>
            <a:r>
              <a:rPr lang="en-US" sz="2800" dirty="0" smtClean="0"/>
              <a:t> </a:t>
            </a:r>
            <a:r>
              <a:rPr lang="en-US" sz="2800" dirty="0" err="1" smtClean="0"/>
              <a:t>dengan</a:t>
            </a:r>
            <a:r>
              <a:rPr lang="en-US" sz="2800" dirty="0" smtClean="0"/>
              <a:t> </a:t>
            </a:r>
            <a:r>
              <a:rPr lang="en-US" sz="2800" dirty="0" err="1" smtClean="0"/>
              <a:t>nilai</a:t>
            </a:r>
            <a:r>
              <a:rPr lang="en-US" sz="2800" dirty="0" smtClean="0"/>
              <a:t> </a:t>
            </a:r>
            <a:r>
              <a:rPr lang="en-US" sz="2800" dirty="0" err="1" smtClean="0"/>
              <a:t>jual</a:t>
            </a:r>
            <a:r>
              <a:rPr lang="en-US" sz="2800" dirty="0" smtClean="0"/>
              <a:t> Rp.40.000/m2</a:t>
            </a:r>
          </a:p>
          <a:p>
            <a:r>
              <a:rPr lang="en-US" sz="2800" dirty="0" err="1" smtClean="0"/>
              <a:t>Pagar</a:t>
            </a:r>
            <a:r>
              <a:rPr lang="en-US" sz="2800" dirty="0" smtClean="0"/>
              <a:t> </a:t>
            </a:r>
            <a:r>
              <a:rPr lang="en-US" sz="2800" dirty="0" err="1" smtClean="0"/>
              <a:t>mewah</a:t>
            </a:r>
            <a:r>
              <a:rPr lang="en-US" sz="2800" dirty="0" smtClean="0"/>
              <a:t> </a:t>
            </a:r>
            <a:r>
              <a:rPr lang="en-US" sz="2800" dirty="0" err="1" smtClean="0"/>
              <a:t>sepanjang</a:t>
            </a:r>
            <a:r>
              <a:rPr lang="en-US" sz="2800" dirty="0" smtClean="0"/>
              <a:t> 75 m  </a:t>
            </a:r>
            <a:r>
              <a:rPr lang="en-US" sz="2800" dirty="0" err="1" smtClean="0"/>
              <a:t>persegi</a:t>
            </a:r>
            <a:r>
              <a:rPr lang="en-US" sz="2800" dirty="0" smtClean="0"/>
              <a:t> </a:t>
            </a:r>
            <a:r>
              <a:rPr lang="en-US" sz="2800" dirty="0" err="1" smtClean="0"/>
              <a:t>dengan</a:t>
            </a:r>
            <a:r>
              <a:rPr lang="en-US" sz="2800" dirty="0" smtClean="0"/>
              <a:t> </a:t>
            </a:r>
            <a:r>
              <a:rPr lang="en-US" sz="2800" dirty="0" err="1" smtClean="0"/>
              <a:t>nilai</a:t>
            </a:r>
            <a:r>
              <a:rPr lang="en-US" sz="2800" dirty="0" smtClean="0"/>
              <a:t> </a:t>
            </a:r>
            <a:r>
              <a:rPr lang="en-US" sz="2800" dirty="0" err="1" smtClean="0"/>
              <a:t>jual</a:t>
            </a:r>
            <a:r>
              <a:rPr lang="en-US" sz="2800" dirty="0" smtClean="0"/>
              <a:t> </a:t>
            </a:r>
            <a:r>
              <a:rPr lang="en-US" sz="2800" dirty="0" err="1" smtClean="0"/>
              <a:t>Rp</a:t>
            </a:r>
            <a:r>
              <a:rPr lang="en-US" sz="2800" dirty="0" smtClean="0"/>
              <a:t>. 400.000/m2</a:t>
            </a:r>
          </a:p>
          <a:p>
            <a:r>
              <a:rPr lang="en-US" dirty="0" err="1" smtClean="0"/>
              <a:t>Ditanya</a:t>
            </a:r>
            <a:r>
              <a:rPr lang="en-US" dirty="0" smtClean="0"/>
              <a:t> : </a:t>
            </a:r>
            <a:r>
              <a:rPr lang="en-US" dirty="0" err="1" smtClean="0"/>
              <a:t>Hitung</a:t>
            </a:r>
            <a:r>
              <a:rPr lang="en-US" dirty="0" smtClean="0"/>
              <a:t> </a:t>
            </a:r>
            <a:r>
              <a:rPr lang="en-US" dirty="0" err="1" smtClean="0"/>
              <a:t>besarnya</a:t>
            </a:r>
            <a:r>
              <a:rPr lang="en-US" dirty="0" smtClean="0"/>
              <a:t> PBB?</a:t>
            </a:r>
          </a:p>
          <a:p>
            <a:pPr>
              <a:buNone/>
            </a:pPr>
            <a:endParaRPr lang="en-US" dirty="0"/>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100" y="224608"/>
            <a:ext cx="8858312" cy="6047621"/>
          </a:xfrm>
          <a:ln w="19050">
            <a:solidFill>
              <a:schemeClr val="tx1"/>
            </a:solidFill>
          </a:ln>
        </p:spPr>
        <p:txBody>
          <a:bodyPr>
            <a:normAutofit/>
          </a:bodyPr>
          <a:lstStyle/>
          <a:p>
            <a:pPr>
              <a:buNone/>
            </a:pPr>
            <a:r>
              <a:rPr lang="en-US" b="1" u="sng" dirty="0" err="1" smtClean="0"/>
              <a:t>Soal</a:t>
            </a:r>
            <a:r>
              <a:rPr lang="en-US" b="1" u="sng" dirty="0" smtClean="0"/>
              <a:t> 2</a:t>
            </a:r>
          </a:p>
          <a:p>
            <a:pPr>
              <a:buNone/>
            </a:pPr>
            <a:r>
              <a:rPr lang="en-US" sz="2400" dirty="0" smtClean="0"/>
              <a:t>Pak Bony </a:t>
            </a:r>
            <a:r>
              <a:rPr lang="en-US" sz="2400" dirty="0" err="1" smtClean="0"/>
              <a:t>seorang</a:t>
            </a:r>
            <a:r>
              <a:rPr lang="en-US" sz="2400" dirty="0" smtClean="0"/>
              <a:t> </a:t>
            </a:r>
            <a:r>
              <a:rPr lang="en-US" sz="2400" dirty="0" err="1" smtClean="0"/>
              <a:t>pengusaha</a:t>
            </a:r>
            <a:r>
              <a:rPr lang="en-US" sz="2400" dirty="0" smtClean="0"/>
              <a:t> </a:t>
            </a:r>
            <a:r>
              <a:rPr lang="en-US" sz="2400" dirty="0" err="1" smtClean="0"/>
              <a:t>memiliki</a:t>
            </a:r>
            <a:r>
              <a:rPr lang="en-US" sz="2400" dirty="0" smtClean="0"/>
              <a:t> 2 </a:t>
            </a:r>
            <a:r>
              <a:rPr lang="en-US" sz="2400" dirty="0" err="1" smtClean="0"/>
              <a:t>buah</a:t>
            </a:r>
            <a:r>
              <a:rPr lang="en-US" sz="2400" dirty="0" smtClean="0"/>
              <a:t> </a:t>
            </a:r>
            <a:r>
              <a:rPr lang="en-US" sz="2400" dirty="0" err="1" smtClean="0"/>
              <a:t>rumah</a:t>
            </a:r>
            <a:r>
              <a:rPr lang="en-US" sz="2400" dirty="0" smtClean="0"/>
              <a:t> </a:t>
            </a:r>
            <a:r>
              <a:rPr lang="en-US" sz="2400" dirty="0" err="1" smtClean="0"/>
              <a:t>pada</a:t>
            </a:r>
            <a:r>
              <a:rPr lang="en-US" sz="2400" dirty="0" smtClean="0"/>
              <a:t> </a:t>
            </a:r>
            <a:r>
              <a:rPr lang="en-US" sz="2400" dirty="0" err="1" smtClean="0"/>
              <a:t>tahun</a:t>
            </a:r>
            <a:r>
              <a:rPr lang="en-US" sz="2400" dirty="0" smtClean="0"/>
              <a:t> </a:t>
            </a:r>
          </a:p>
          <a:p>
            <a:pPr>
              <a:buNone/>
            </a:pPr>
            <a:r>
              <a:rPr lang="en-US" sz="2400" dirty="0" smtClean="0"/>
              <a:t>2010, </a:t>
            </a:r>
            <a:r>
              <a:rPr lang="en-US" sz="2400" dirty="0" err="1" smtClean="0"/>
              <a:t>objek</a:t>
            </a:r>
            <a:r>
              <a:rPr lang="en-US" sz="2400" dirty="0" smtClean="0"/>
              <a:t> </a:t>
            </a:r>
            <a:r>
              <a:rPr lang="en-US" sz="2400" dirty="0" err="1" smtClean="0"/>
              <a:t>pertama</a:t>
            </a:r>
            <a:r>
              <a:rPr lang="en-US" sz="2400" dirty="0" smtClean="0"/>
              <a:t> </a:t>
            </a:r>
            <a:r>
              <a:rPr lang="en-US" sz="2400" dirty="0" err="1" smtClean="0"/>
              <a:t>terletak</a:t>
            </a:r>
            <a:r>
              <a:rPr lang="en-US" sz="2400" dirty="0" smtClean="0"/>
              <a:t> </a:t>
            </a:r>
            <a:r>
              <a:rPr lang="en-US" sz="2400" dirty="0" err="1" smtClean="0"/>
              <a:t>di</a:t>
            </a:r>
            <a:r>
              <a:rPr lang="en-US" sz="2400" dirty="0" smtClean="0"/>
              <a:t> </a:t>
            </a:r>
            <a:r>
              <a:rPr lang="en-US" sz="2400" dirty="0" err="1" smtClean="0"/>
              <a:t>desa</a:t>
            </a:r>
            <a:r>
              <a:rPr lang="en-US" sz="2400" dirty="0" smtClean="0"/>
              <a:t> A </a:t>
            </a:r>
            <a:r>
              <a:rPr lang="en-US" sz="2400" dirty="0" err="1" smtClean="0"/>
              <a:t>dan</a:t>
            </a:r>
            <a:r>
              <a:rPr lang="en-US" sz="2400" dirty="0" smtClean="0"/>
              <a:t> </a:t>
            </a:r>
            <a:r>
              <a:rPr lang="en-US" sz="2400" dirty="0" err="1" smtClean="0"/>
              <a:t>Objek</a:t>
            </a:r>
            <a:r>
              <a:rPr lang="en-US" sz="2400" dirty="0" smtClean="0"/>
              <a:t> </a:t>
            </a:r>
            <a:r>
              <a:rPr lang="en-US" sz="2400" dirty="0" err="1" smtClean="0"/>
              <a:t>kedua</a:t>
            </a:r>
            <a:r>
              <a:rPr lang="en-US" sz="2400" dirty="0" smtClean="0"/>
              <a:t> </a:t>
            </a:r>
            <a:r>
              <a:rPr lang="en-US" sz="2400" dirty="0" err="1" smtClean="0"/>
              <a:t>terletak</a:t>
            </a:r>
            <a:r>
              <a:rPr lang="en-US" sz="2400" dirty="0" smtClean="0"/>
              <a:t> </a:t>
            </a:r>
            <a:r>
              <a:rPr lang="en-US" sz="2400" dirty="0" err="1" smtClean="0"/>
              <a:t>di</a:t>
            </a:r>
            <a:r>
              <a:rPr lang="en-US" sz="2400" dirty="0" smtClean="0"/>
              <a:t> </a:t>
            </a:r>
          </a:p>
          <a:p>
            <a:pPr>
              <a:buNone/>
            </a:pPr>
            <a:r>
              <a:rPr lang="en-US" sz="2400" dirty="0" err="1" smtClean="0"/>
              <a:t>desa</a:t>
            </a:r>
            <a:r>
              <a:rPr lang="en-US" sz="2400" dirty="0" smtClean="0"/>
              <a:t> B </a:t>
            </a:r>
            <a:r>
              <a:rPr lang="en-US" sz="2400" dirty="0" err="1" smtClean="0"/>
              <a:t>P.Siantar</a:t>
            </a:r>
            <a:r>
              <a:rPr lang="en-US" sz="2400" dirty="0" smtClean="0"/>
              <a:t>. </a:t>
            </a:r>
            <a:r>
              <a:rPr lang="en-US" sz="2400" dirty="0" err="1" smtClean="0"/>
              <a:t>Diketahui</a:t>
            </a:r>
            <a:r>
              <a:rPr lang="en-US" sz="2400" dirty="0" smtClean="0"/>
              <a:t> </a:t>
            </a:r>
            <a:r>
              <a:rPr lang="en-US" sz="2400" dirty="0" err="1" smtClean="0"/>
              <a:t>bahwa</a:t>
            </a:r>
            <a:r>
              <a:rPr lang="en-US" sz="2400" dirty="0" smtClean="0"/>
              <a:t> </a:t>
            </a:r>
            <a:r>
              <a:rPr lang="en-US" sz="2400" dirty="0" err="1" smtClean="0"/>
              <a:t>untuk</a:t>
            </a:r>
            <a:r>
              <a:rPr lang="en-US" sz="2400" dirty="0" smtClean="0"/>
              <a:t> </a:t>
            </a:r>
            <a:r>
              <a:rPr lang="en-US" sz="2400" dirty="0" err="1" smtClean="0"/>
              <a:t>objek</a:t>
            </a:r>
            <a:r>
              <a:rPr lang="en-US" sz="2400" dirty="0" smtClean="0"/>
              <a:t> </a:t>
            </a:r>
            <a:r>
              <a:rPr lang="en-US" sz="2400" dirty="0" err="1" smtClean="0"/>
              <a:t>pertama</a:t>
            </a:r>
            <a:r>
              <a:rPr lang="en-US" sz="2400" dirty="0" smtClean="0"/>
              <a:t> NJOP </a:t>
            </a:r>
            <a:r>
              <a:rPr lang="en-US" sz="2400" dirty="0" err="1" smtClean="0"/>
              <a:t>Bumi</a:t>
            </a:r>
            <a:endParaRPr lang="en-US" sz="2400" dirty="0" smtClean="0"/>
          </a:p>
          <a:p>
            <a:pPr>
              <a:buNone/>
            </a:pPr>
            <a:r>
              <a:rPr lang="en-US" sz="2400" dirty="0" err="1" smtClean="0"/>
              <a:t>sebesar</a:t>
            </a:r>
            <a:r>
              <a:rPr lang="en-US" sz="2400" dirty="0" smtClean="0"/>
              <a:t> </a:t>
            </a:r>
            <a:r>
              <a:rPr lang="en-US" sz="2400" dirty="0" err="1" smtClean="0"/>
              <a:t>Rp</a:t>
            </a:r>
            <a:r>
              <a:rPr lang="en-US" sz="2400" dirty="0" smtClean="0"/>
              <a:t> 80.000.000,- </a:t>
            </a:r>
            <a:r>
              <a:rPr lang="en-US" sz="2400" dirty="0" err="1" smtClean="0"/>
              <a:t>dan</a:t>
            </a:r>
            <a:r>
              <a:rPr lang="en-US" sz="2400" dirty="0" smtClean="0"/>
              <a:t> NJOP </a:t>
            </a:r>
            <a:r>
              <a:rPr lang="en-US" sz="2400" dirty="0" err="1" smtClean="0"/>
              <a:t>Bangunan</a:t>
            </a:r>
            <a:r>
              <a:rPr lang="en-US" sz="2400" dirty="0" smtClean="0"/>
              <a:t> </a:t>
            </a:r>
            <a:r>
              <a:rPr lang="en-US" sz="2400" dirty="0" err="1" smtClean="0"/>
              <a:t>sebesar</a:t>
            </a:r>
            <a:r>
              <a:rPr lang="en-US" sz="2400" dirty="0" smtClean="0"/>
              <a:t> Rp75.000.000 </a:t>
            </a:r>
          </a:p>
          <a:p>
            <a:pPr>
              <a:buNone/>
            </a:pPr>
            <a:r>
              <a:rPr lang="en-US" sz="2400" dirty="0" err="1" smtClean="0"/>
              <a:t>Untuk</a:t>
            </a:r>
            <a:r>
              <a:rPr lang="en-US" sz="2400" dirty="0" smtClean="0"/>
              <a:t> </a:t>
            </a:r>
            <a:r>
              <a:rPr lang="en-US" sz="2400" dirty="0" err="1" smtClean="0"/>
              <a:t>Objek</a:t>
            </a:r>
            <a:r>
              <a:rPr lang="en-US" sz="2400" dirty="0" smtClean="0"/>
              <a:t> yang </a:t>
            </a:r>
            <a:r>
              <a:rPr lang="en-US" sz="2400" dirty="0" err="1" smtClean="0"/>
              <a:t>kedua</a:t>
            </a:r>
            <a:r>
              <a:rPr lang="en-US" sz="2400" dirty="0" smtClean="0"/>
              <a:t> </a:t>
            </a:r>
            <a:r>
              <a:rPr lang="en-US" sz="2400" dirty="0" err="1" smtClean="0"/>
              <a:t>diketahui</a:t>
            </a:r>
            <a:r>
              <a:rPr lang="en-US" sz="2400" dirty="0" smtClean="0"/>
              <a:t> NJOP </a:t>
            </a:r>
            <a:r>
              <a:rPr lang="en-US" sz="2400" dirty="0" err="1" smtClean="0"/>
              <a:t>bumi</a:t>
            </a:r>
            <a:r>
              <a:rPr lang="en-US" sz="2400" dirty="0" smtClean="0"/>
              <a:t> </a:t>
            </a:r>
            <a:r>
              <a:rPr lang="en-US" sz="2400" dirty="0" err="1" smtClean="0"/>
              <a:t>sebesar</a:t>
            </a:r>
            <a:r>
              <a:rPr lang="en-US" sz="2400" dirty="0" smtClean="0"/>
              <a:t> </a:t>
            </a:r>
            <a:r>
              <a:rPr lang="en-US" sz="2400" dirty="0" err="1" smtClean="0"/>
              <a:t>Rp</a:t>
            </a:r>
            <a:r>
              <a:rPr lang="en-US" sz="2400" dirty="0" smtClean="0"/>
              <a:t> 90.000.000 </a:t>
            </a:r>
          </a:p>
          <a:p>
            <a:pPr>
              <a:buNone/>
            </a:pPr>
            <a:r>
              <a:rPr lang="en-US" sz="2400" dirty="0" err="1" smtClean="0"/>
              <a:t>dan</a:t>
            </a:r>
            <a:r>
              <a:rPr lang="en-US" sz="2400" dirty="0" smtClean="0"/>
              <a:t> NJOP </a:t>
            </a:r>
            <a:r>
              <a:rPr lang="en-US" sz="2400" dirty="0" err="1" smtClean="0"/>
              <a:t>Bangunan</a:t>
            </a:r>
            <a:r>
              <a:rPr lang="en-US" sz="2400" dirty="0" smtClean="0"/>
              <a:t> </a:t>
            </a:r>
            <a:r>
              <a:rPr lang="en-US" sz="2400" dirty="0" err="1" smtClean="0"/>
              <a:t>sebesar</a:t>
            </a:r>
            <a:r>
              <a:rPr lang="en-US" sz="2400" dirty="0" smtClean="0"/>
              <a:t> </a:t>
            </a:r>
            <a:r>
              <a:rPr lang="en-US" sz="2400" dirty="0" err="1" smtClean="0"/>
              <a:t>Rp</a:t>
            </a:r>
            <a:r>
              <a:rPr lang="en-US" sz="2400" dirty="0" smtClean="0"/>
              <a:t> 60.000.000</a:t>
            </a:r>
          </a:p>
          <a:p>
            <a:pPr>
              <a:buNone/>
            </a:pPr>
            <a:endParaRPr lang="en-US" sz="2400" dirty="0" smtClean="0"/>
          </a:p>
          <a:p>
            <a:r>
              <a:rPr lang="en-US" sz="2400" dirty="0" err="1" smtClean="0"/>
              <a:t>Hitung</a:t>
            </a:r>
            <a:r>
              <a:rPr lang="en-US" sz="2400" dirty="0" smtClean="0"/>
              <a:t> PBB </a:t>
            </a:r>
            <a:r>
              <a:rPr lang="en-US" sz="2400" dirty="0" err="1" smtClean="0"/>
              <a:t>terhutang</a:t>
            </a:r>
            <a:r>
              <a:rPr lang="en-US" sz="2400" dirty="0" smtClean="0"/>
              <a:t> </a:t>
            </a:r>
            <a:r>
              <a:rPr lang="en-US" sz="2400" dirty="0" err="1" smtClean="0"/>
              <a:t>tahun</a:t>
            </a:r>
            <a:r>
              <a:rPr lang="en-US" sz="2400" dirty="0" smtClean="0"/>
              <a:t> 2010 Pak Bony</a:t>
            </a:r>
          </a:p>
          <a:p>
            <a:pPr>
              <a:buNone/>
            </a:pPr>
            <a:r>
              <a:rPr lang="en-US" sz="2400" dirty="0" smtClean="0"/>
              <a:t>     </a:t>
            </a:r>
            <a:r>
              <a:rPr lang="en-US" sz="2400" dirty="0" err="1" smtClean="0"/>
              <a:t>atas</a:t>
            </a:r>
            <a:r>
              <a:rPr lang="en-US" sz="2400" dirty="0" smtClean="0"/>
              <a:t> </a:t>
            </a:r>
            <a:r>
              <a:rPr lang="en-US" sz="2400" dirty="0" err="1" smtClean="0"/>
              <a:t>kedua</a:t>
            </a:r>
            <a:r>
              <a:rPr lang="en-US" sz="2400" dirty="0" smtClean="0"/>
              <a:t> </a:t>
            </a:r>
            <a:r>
              <a:rPr lang="en-US" sz="2400" dirty="0" err="1" smtClean="0"/>
              <a:t>objek</a:t>
            </a:r>
            <a:r>
              <a:rPr lang="en-US" sz="2400" dirty="0" smtClean="0"/>
              <a:t> </a:t>
            </a:r>
            <a:r>
              <a:rPr lang="en-US" sz="2400" dirty="0" err="1" smtClean="0"/>
              <a:t>tersebut</a:t>
            </a:r>
            <a:r>
              <a:rPr lang="en-US" sz="2400" dirty="0" smtClean="0"/>
              <a:t> !</a:t>
            </a:r>
          </a:p>
          <a:p>
            <a:pPr>
              <a:buNone/>
            </a:pPr>
            <a:r>
              <a:rPr lang="en-US" dirty="0" smtClean="0"/>
              <a:t> </a:t>
            </a:r>
          </a:p>
          <a:p>
            <a:pP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 y="281188"/>
            <a:ext cx="4118026" cy="536113"/>
          </a:xfrm>
        </p:spPr>
        <p:txBody>
          <a:bodyPr>
            <a:noAutofit/>
          </a:bodyPr>
          <a:lstStyle/>
          <a:p>
            <a:pPr algn="l"/>
            <a:r>
              <a:rPr lang="en-US" sz="2800" b="1" dirty="0" smtClean="0">
                <a:solidFill>
                  <a:srgbClr val="C00000"/>
                </a:solidFill>
                <a:latin typeface="Arial Narrow" pitchFamily="34" charset="0"/>
              </a:rPr>
              <a:t>2. Self  Assessment  System</a:t>
            </a:r>
          </a:p>
        </p:txBody>
      </p:sp>
      <p:sp>
        <p:nvSpPr>
          <p:cNvPr id="3" name="Content Placeholder 2"/>
          <p:cNvSpPr>
            <a:spLocks noGrp="1"/>
          </p:cNvSpPr>
          <p:nvPr>
            <p:ph idx="1"/>
          </p:nvPr>
        </p:nvSpPr>
        <p:spPr>
          <a:xfrm>
            <a:off x="10" y="910178"/>
            <a:ext cx="9180512" cy="6111346"/>
          </a:xfrm>
        </p:spPr>
        <p:txBody>
          <a:bodyPr>
            <a:normAutofit/>
          </a:bodyPr>
          <a:lstStyle/>
          <a:p>
            <a:pPr>
              <a:buNone/>
            </a:pPr>
            <a:r>
              <a:rPr lang="en-US" sz="3200" dirty="0" smtClean="0">
                <a:latin typeface="Arial Narrow" pitchFamily="34" charset="0"/>
              </a:rPr>
              <a:t>	</a:t>
            </a:r>
            <a:r>
              <a:rPr lang="en-US" sz="3200" dirty="0" err="1" smtClean="0">
                <a:latin typeface="Arial Narrow" pitchFamily="34" charset="0"/>
              </a:rPr>
              <a:t>Sistem</a:t>
            </a:r>
            <a:r>
              <a:rPr lang="en-US" sz="3200" dirty="0" smtClean="0">
                <a:latin typeface="Arial Narrow" pitchFamily="34" charset="0"/>
              </a:rPr>
              <a:t>   </a:t>
            </a:r>
            <a:r>
              <a:rPr lang="en-US" sz="3200" dirty="0" err="1" smtClean="0">
                <a:latin typeface="Arial Narrow" pitchFamily="34" charset="0"/>
              </a:rPr>
              <a:t>pemungutan</a:t>
            </a:r>
            <a:r>
              <a:rPr lang="en-US" sz="3200" dirty="0" smtClean="0">
                <a:latin typeface="Arial Narrow" pitchFamily="34" charset="0"/>
              </a:rPr>
              <a:t>  </a:t>
            </a:r>
            <a:r>
              <a:rPr lang="en-US" sz="3200" dirty="0" err="1" smtClean="0">
                <a:latin typeface="Arial Narrow" pitchFamily="34" charset="0"/>
              </a:rPr>
              <a:t>pajak</a:t>
            </a:r>
            <a:r>
              <a:rPr lang="en-US" sz="3200" dirty="0" smtClean="0">
                <a:latin typeface="Arial Narrow" pitchFamily="34" charset="0"/>
              </a:rPr>
              <a:t> yang </a:t>
            </a:r>
            <a:r>
              <a:rPr lang="en-US" sz="3200" dirty="0" err="1" smtClean="0">
                <a:latin typeface="Arial Narrow" pitchFamily="34" charset="0"/>
              </a:rPr>
              <a:t>memberikan</a:t>
            </a:r>
            <a:r>
              <a:rPr lang="en-US" sz="3200" dirty="0" smtClean="0">
                <a:latin typeface="Arial Narrow" pitchFamily="34" charset="0"/>
              </a:rPr>
              <a:t> </a:t>
            </a:r>
            <a:r>
              <a:rPr lang="en-US" sz="3200" dirty="0" err="1" smtClean="0">
                <a:latin typeface="Arial Narrow" pitchFamily="34" charset="0"/>
              </a:rPr>
              <a:t>kepercayaan</a:t>
            </a:r>
            <a:r>
              <a:rPr lang="en-US" sz="3200" dirty="0" smtClean="0">
                <a:latin typeface="Arial Narrow" pitchFamily="34" charset="0"/>
              </a:rPr>
              <a:t> </a:t>
            </a:r>
            <a:r>
              <a:rPr lang="en-US" sz="3200" dirty="0" err="1" smtClean="0">
                <a:latin typeface="Arial Narrow" pitchFamily="34" charset="0"/>
              </a:rPr>
              <a:t>kepada</a:t>
            </a:r>
            <a:r>
              <a:rPr lang="en-US" sz="3200" dirty="0" smtClean="0">
                <a:latin typeface="Arial Narrow" pitchFamily="34" charset="0"/>
              </a:rPr>
              <a:t>    </a:t>
            </a:r>
            <a:r>
              <a:rPr lang="en-US" sz="3200" dirty="0" err="1" smtClean="0">
                <a:latin typeface="Arial Narrow" pitchFamily="34" charset="0"/>
              </a:rPr>
              <a:t>Wajib</a:t>
            </a:r>
            <a:r>
              <a:rPr lang="en-US" sz="3200" dirty="0" smtClean="0">
                <a:latin typeface="Arial Narrow" pitchFamily="34" charset="0"/>
              </a:rPr>
              <a:t>    </a:t>
            </a:r>
            <a:r>
              <a:rPr lang="en-US" sz="3200" dirty="0" err="1" smtClean="0">
                <a:latin typeface="Arial Narrow" pitchFamily="34" charset="0"/>
              </a:rPr>
              <a:t>Pajak</a:t>
            </a:r>
            <a:r>
              <a:rPr lang="en-US" sz="3200" dirty="0" smtClean="0">
                <a:latin typeface="Arial Narrow" pitchFamily="34" charset="0"/>
              </a:rPr>
              <a:t> </a:t>
            </a:r>
            <a:r>
              <a:rPr lang="en-US" sz="3200" dirty="0" err="1" smtClean="0">
                <a:latin typeface="Arial Narrow" pitchFamily="34" charset="0"/>
              </a:rPr>
              <a:t>untuk</a:t>
            </a:r>
            <a:r>
              <a:rPr lang="en-US" sz="3200" dirty="0" smtClean="0">
                <a:latin typeface="Arial Narrow" pitchFamily="34" charset="0"/>
              </a:rPr>
              <a:t>  </a:t>
            </a:r>
            <a:r>
              <a:rPr lang="en-US" sz="3200" dirty="0" err="1" smtClean="0">
                <a:latin typeface="Arial Narrow" pitchFamily="34" charset="0"/>
              </a:rPr>
              <a:t>menghitung</a:t>
            </a:r>
            <a:r>
              <a:rPr lang="en-US" sz="3200" dirty="0" smtClean="0">
                <a:latin typeface="Arial Narrow" pitchFamily="34" charset="0"/>
              </a:rPr>
              <a:t> , </a:t>
            </a:r>
            <a:r>
              <a:rPr lang="en-US" sz="3200" dirty="0" err="1" smtClean="0">
                <a:latin typeface="Arial Narrow" pitchFamily="34" charset="0"/>
              </a:rPr>
              <a:t>membayar</a:t>
            </a:r>
            <a:r>
              <a:rPr lang="en-US" sz="3200" dirty="0" smtClean="0">
                <a:latin typeface="Arial Narrow" pitchFamily="34" charset="0"/>
              </a:rPr>
              <a:t>  </a:t>
            </a:r>
            <a:r>
              <a:rPr lang="en-US" sz="3200" dirty="0" err="1" smtClean="0">
                <a:latin typeface="Arial Narrow" pitchFamily="34" charset="0"/>
              </a:rPr>
              <a:t>dan</a:t>
            </a:r>
            <a:r>
              <a:rPr lang="en-US" sz="3200" dirty="0" smtClean="0">
                <a:latin typeface="Arial Narrow" pitchFamily="34" charset="0"/>
              </a:rPr>
              <a:t> </a:t>
            </a:r>
            <a:r>
              <a:rPr lang="en-US" sz="3200" dirty="0" err="1" smtClean="0">
                <a:latin typeface="Arial Narrow" pitchFamily="34" charset="0"/>
              </a:rPr>
              <a:t>melaporkan</a:t>
            </a:r>
            <a:r>
              <a:rPr lang="en-US" sz="3200" dirty="0" smtClean="0">
                <a:latin typeface="Arial Narrow" pitchFamily="34" charset="0"/>
              </a:rPr>
              <a:t> </a:t>
            </a:r>
            <a:r>
              <a:rPr lang="en-US" sz="3200" dirty="0" err="1" smtClean="0">
                <a:latin typeface="Arial Narrow" pitchFamily="34" charset="0"/>
              </a:rPr>
              <a:t>sendiri</a:t>
            </a:r>
            <a:r>
              <a:rPr lang="en-US" sz="3200" dirty="0" smtClean="0">
                <a:latin typeface="Arial Narrow" pitchFamily="34" charset="0"/>
              </a:rPr>
              <a:t> </a:t>
            </a:r>
            <a:r>
              <a:rPr lang="en-US" sz="3200" dirty="0" err="1" smtClean="0">
                <a:latin typeface="Arial Narrow" pitchFamily="34" charset="0"/>
              </a:rPr>
              <a:t>besar</a:t>
            </a:r>
            <a:r>
              <a:rPr lang="en-US" sz="3200" dirty="0" smtClean="0">
                <a:latin typeface="Arial Narrow" pitchFamily="34" charset="0"/>
              </a:rPr>
              <a:t> </a:t>
            </a:r>
            <a:r>
              <a:rPr lang="en-US" sz="3200" dirty="0" err="1" smtClean="0">
                <a:latin typeface="Arial Narrow" pitchFamily="34" charset="0"/>
              </a:rPr>
              <a:t>pajak</a:t>
            </a:r>
            <a:r>
              <a:rPr lang="en-US" sz="3200" dirty="0" smtClean="0">
                <a:latin typeface="Arial Narrow" pitchFamily="34" charset="0"/>
              </a:rPr>
              <a:t> yang </a:t>
            </a:r>
            <a:r>
              <a:rPr lang="en-US" sz="3200" dirty="0" err="1" smtClean="0">
                <a:latin typeface="Arial Narrow" pitchFamily="34" charset="0"/>
              </a:rPr>
              <a:t>harus</a:t>
            </a:r>
            <a:r>
              <a:rPr lang="en-US" sz="3200" dirty="0" smtClean="0">
                <a:latin typeface="Arial Narrow" pitchFamily="34" charset="0"/>
              </a:rPr>
              <a:t> </a:t>
            </a:r>
            <a:r>
              <a:rPr lang="en-US" sz="3200" dirty="0" err="1" smtClean="0">
                <a:latin typeface="Arial Narrow" pitchFamily="34" charset="0"/>
              </a:rPr>
              <a:t>disetor</a:t>
            </a:r>
            <a:r>
              <a:rPr lang="en-US" sz="3200" dirty="0" smtClean="0">
                <a:latin typeface="Arial Narrow" pitchFamily="34" charset="0"/>
              </a:rPr>
              <a:t>.</a:t>
            </a:r>
          </a:p>
          <a:p>
            <a:pPr>
              <a:buNone/>
            </a:pPr>
            <a:r>
              <a:rPr lang="en-US" sz="3200" dirty="0" smtClean="0">
                <a:latin typeface="Arial Narrow" pitchFamily="34" charset="0"/>
              </a:rPr>
              <a:t>	</a:t>
            </a:r>
            <a:r>
              <a:rPr lang="en-US" sz="3200" dirty="0" err="1" smtClean="0">
                <a:latin typeface="Arial Narrow" pitchFamily="34" charset="0"/>
              </a:rPr>
              <a:t>Ciri-cirinya</a:t>
            </a:r>
            <a:r>
              <a:rPr lang="en-US" sz="3200" dirty="0" smtClean="0">
                <a:latin typeface="Arial Narrow" pitchFamily="34" charset="0"/>
              </a:rPr>
              <a:t> :  1.Besar </a:t>
            </a:r>
            <a:r>
              <a:rPr lang="en-US" sz="3200" dirty="0" err="1" smtClean="0">
                <a:latin typeface="Arial Narrow" pitchFamily="34" charset="0"/>
              </a:rPr>
              <a:t>pajak</a:t>
            </a:r>
            <a:r>
              <a:rPr lang="en-US" sz="3200" dirty="0" smtClean="0">
                <a:latin typeface="Arial Narrow" pitchFamily="34" charset="0"/>
              </a:rPr>
              <a:t> </a:t>
            </a:r>
            <a:r>
              <a:rPr lang="en-US" sz="3200" dirty="0" err="1" smtClean="0">
                <a:latin typeface="Arial Narrow" pitchFamily="34" charset="0"/>
              </a:rPr>
              <a:t>ditentukan</a:t>
            </a:r>
            <a:r>
              <a:rPr lang="en-US" sz="3200" dirty="0" smtClean="0">
                <a:latin typeface="Arial Narrow" pitchFamily="34" charset="0"/>
              </a:rPr>
              <a:t> </a:t>
            </a:r>
            <a:r>
              <a:rPr lang="en-US" sz="3200" dirty="0" err="1" smtClean="0">
                <a:latin typeface="Arial Narrow" pitchFamily="34" charset="0"/>
              </a:rPr>
              <a:t>oleh</a:t>
            </a:r>
            <a:r>
              <a:rPr lang="en-US" sz="3200" dirty="0" smtClean="0">
                <a:latin typeface="Arial Narrow" pitchFamily="34" charset="0"/>
              </a:rPr>
              <a:t> </a:t>
            </a:r>
            <a:r>
              <a:rPr lang="en-US" sz="3200" dirty="0" err="1" smtClean="0">
                <a:latin typeface="Arial Narrow" pitchFamily="34" charset="0"/>
              </a:rPr>
              <a:t>Wajib</a:t>
            </a:r>
            <a:r>
              <a:rPr lang="en-US" sz="3200" dirty="0" smtClean="0">
                <a:latin typeface="Arial Narrow" pitchFamily="34" charset="0"/>
              </a:rPr>
              <a:t> </a:t>
            </a:r>
            <a:r>
              <a:rPr lang="en-US" sz="3200" dirty="0" err="1" smtClean="0">
                <a:latin typeface="Arial Narrow" pitchFamily="34" charset="0"/>
              </a:rPr>
              <a:t>Pajak</a:t>
            </a:r>
            <a:endParaRPr lang="en-US" sz="3200" dirty="0" smtClean="0">
              <a:latin typeface="Arial Narrow" pitchFamily="34" charset="0"/>
            </a:endParaRPr>
          </a:p>
          <a:p>
            <a:pPr>
              <a:buNone/>
            </a:pPr>
            <a:r>
              <a:rPr lang="en-US" sz="3200" dirty="0" smtClean="0">
                <a:latin typeface="Arial Narrow" pitchFamily="34" charset="0"/>
              </a:rPr>
              <a:t>		                2.Wajib </a:t>
            </a:r>
            <a:r>
              <a:rPr lang="en-US" sz="3200" dirty="0" err="1" smtClean="0">
                <a:latin typeface="Arial Narrow" pitchFamily="34" charset="0"/>
              </a:rPr>
              <a:t>Pajak</a:t>
            </a:r>
            <a:r>
              <a:rPr lang="en-US" sz="3200" dirty="0" smtClean="0">
                <a:latin typeface="Arial Narrow" pitchFamily="34" charset="0"/>
              </a:rPr>
              <a:t> </a:t>
            </a:r>
            <a:r>
              <a:rPr lang="en-US" sz="3200" dirty="0" err="1" smtClean="0">
                <a:latin typeface="Arial Narrow" pitchFamily="34" charset="0"/>
              </a:rPr>
              <a:t>bersifat</a:t>
            </a:r>
            <a:r>
              <a:rPr lang="en-US" sz="3200" dirty="0" smtClean="0">
                <a:latin typeface="Arial Narrow" pitchFamily="34" charset="0"/>
              </a:rPr>
              <a:t> </a:t>
            </a:r>
            <a:r>
              <a:rPr lang="en-US" sz="3200" dirty="0" err="1" smtClean="0">
                <a:latin typeface="Arial Narrow" pitchFamily="34" charset="0"/>
              </a:rPr>
              <a:t>aktif</a:t>
            </a:r>
            <a:endParaRPr lang="en-US" sz="3200" dirty="0" smtClean="0">
              <a:latin typeface="Arial Narrow" pitchFamily="34" charset="0"/>
            </a:endParaRPr>
          </a:p>
          <a:p>
            <a:pPr>
              <a:buNone/>
            </a:pPr>
            <a:r>
              <a:rPr lang="en-US" sz="3200" dirty="0" smtClean="0">
                <a:latin typeface="Arial Narrow" pitchFamily="34" charset="0"/>
              </a:rPr>
              <a:t>		                3. </a:t>
            </a:r>
            <a:r>
              <a:rPr lang="en-US" sz="3200" dirty="0" err="1" smtClean="0">
                <a:latin typeface="Arial Narrow" pitchFamily="34" charset="0"/>
              </a:rPr>
              <a:t>Fiskus</a:t>
            </a:r>
            <a:r>
              <a:rPr lang="en-US" sz="3200" dirty="0" smtClean="0">
                <a:latin typeface="Arial Narrow" pitchFamily="34" charset="0"/>
              </a:rPr>
              <a:t> </a:t>
            </a:r>
            <a:r>
              <a:rPr lang="en-US" sz="3200" dirty="0" err="1" smtClean="0">
                <a:latin typeface="Arial Narrow" pitchFamily="34" charset="0"/>
              </a:rPr>
              <a:t>hanya</a:t>
            </a:r>
            <a:r>
              <a:rPr lang="en-US" sz="3200" dirty="0" smtClean="0">
                <a:latin typeface="Arial Narrow" pitchFamily="34" charset="0"/>
              </a:rPr>
              <a:t> </a:t>
            </a:r>
            <a:r>
              <a:rPr lang="en-US" sz="3200" dirty="0" err="1" smtClean="0">
                <a:latin typeface="Arial Narrow" pitchFamily="34" charset="0"/>
              </a:rPr>
              <a:t>mengawasi</a:t>
            </a:r>
            <a:endParaRPr lang="en-US" sz="3200" dirty="0" smtClean="0">
              <a:latin typeface="Arial Narrow" pitchFamily="34" charset="0"/>
            </a:endParaRPr>
          </a:p>
          <a:p>
            <a:pPr>
              <a:buNone/>
            </a:pPr>
            <a:r>
              <a:rPr lang="en-US" sz="3200" dirty="0" smtClean="0">
                <a:latin typeface="Arial Narrow" pitchFamily="34" charset="0"/>
              </a:rPr>
              <a:t>		                4.Wajib </a:t>
            </a:r>
            <a:r>
              <a:rPr lang="en-US" sz="3200" dirty="0" err="1" smtClean="0">
                <a:latin typeface="Arial Narrow" pitchFamily="34" charset="0"/>
              </a:rPr>
              <a:t>Pajak</a:t>
            </a:r>
            <a:r>
              <a:rPr lang="en-US" sz="3200" dirty="0" smtClean="0">
                <a:latin typeface="Arial Narrow" pitchFamily="34" charset="0"/>
              </a:rPr>
              <a:t> </a:t>
            </a:r>
            <a:r>
              <a:rPr lang="en-US" sz="3200" dirty="0" err="1" smtClean="0">
                <a:latin typeface="Arial Narrow" pitchFamily="34" charset="0"/>
              </a:rPr>
              <a:t>harus</a:t>
            </a:r>
            <a:r>
              <a:rPr lang="en-US" sz="3200" dirty="0" smtClean="0">
                <a:latin typeface="Arial Narrow" pitchFamily="34" charset="0"/>
              </a:rPr>
              <a:t> </a:t>
            </a:r>
            <a:r>
              <a:rPr lang="en-US" sz="3200" dirty="0" err="1" smtClean="0">
                <a:latin typeface="Arial Narrow" pitchFamily="34" charset="0"/>
              </a:rPr>
              <a:t>mengetahui</a:t>
            </a:r>
            <a:r>
              <a:rPr lang="en-US" sz="3200" dirty="0" smtClean="0">
                <a:latin typeface="Arial Narrow" pitchFamily="34" charset="0"/>
              </a:rPr>
              <a:t> </a:t>
            </a:r>
            <a:r>
              <a:rPr lang="en-US" sz="3200" dirty="0" err="1" smtClean="0">
                <a:latin typeface="Arial Narrow" pitchFamily="34" charset="0"/>
              </a:rPr>
              <a:t>kapan</a:t>
            </a:r>
            <a:r>
              <a:rPr lang="en-US" sz="3200" dirty="0" smtClean="0">
                <a:latin typeface="Arial Narrow" pitchFamily="34" charset="0"/>
              </a:rPr>
              <a:t> </a:t>
            </a:r>
            <a:r>
              <a:rPr lang="en-US" sz="3200" dirty="0" err="1" smtClean="0">
                <a:latin typeface="Arial Narrow" pitchFamily="34" charset="0"/>
              </a:rPr>
              <a:t>mulai</a:t>
            </a:r>
            <a:r>
              <a:rPr lang="en-US" sz="3200" dirty="0" smtClean="0">
                <a:latin typeface="Arial Narrow" pitchFamily="34" charset="0"/>
              </a:rPr>
              <a:t>  </a:t>
            </a:r>
          </a:p>
          <a:p>
            <a:pPr>
              <a:buNone/>
            </a:pPr>
            <a:r>
              <a:rPr lang="en-US" sz="3200" dirty="0" smtClean="0">
                <a:latin typeface="Arial Narrow" pitchFamily="34" charset="0"/>
              </a:rPr>
              <a:t>                             </a:t>
            </a:r>
            <a:r>
              <a:rPr lang="en-US" sz="3200" dirty="0" err="1" smtClean="0">
                <a:latin typeface="Arial Narrow" pitchFamily="34" charset="0"/>
              </a:rPr>
              <a:t>dan</a:t>
            </a:r>
            <a:r>
              <a:rPr lang="en-US" sz="3200" dirty="0" smtClean="0">
                <a:latin typeface="Arial Narrow" pitchFamily="34" charset="0"/>
              </a:rPr>
              <a:t> </a:t>
            </a:r>
            <a:r>
              <a:rPr lang="en-US" sz="3200" dirty="0" err="1" smtClean="0">
                <a:latin typeface="Arial Narrow" pitchFamily="34" charset="0"/>
              </a:rPr>
              <a:t>berakhirnya</a:t>
            </a:r>
            <a:r>
              <a:rPr lang="en-US" sz="3200" dirty="0" smtClean="0">
                <a:latin typeface="Arial Narrow" pitchFamily="34" charset="0"/>
              </a:rPr>
              <a:t> </a:t>
            </a:r>
            <a:r>
              <a:rPr lang="en-US" sz="3200" dirty="0" err="1" smtClean="0">
                <a:latin typeface="Arial Narrow" pitchFamily="34" charset="0"/>
              </a:rPr>
              <a:t>kewajiban</a:t>
            </a:r>
            <a:r>
              <a:rPr lang="en-US" sz="3200" dirty="0" smtClean="0">
                <a:latin typeface="Arial Narrow" pitchFamily="34" charset="0"/>
              </a:rPr>
              <a:t> </a:t>
            </a:r>
            <a:r>
              <a:rPr lang="en-US" sz="3200" dirty="0" err="1" smtClean="0">
                <a:latin typeface="Arial Narrow" pitchFamily="34" charset="0"/>
              </a:rPr>
              <a:t>pajak</a:t>
            </a:r>
            <a:r>
              <a:rPr lang="en-US" sz="3200" dirty="0" smtClean="0">
                <a:latin typeface="Arial Narrow" pitchFamily="34" charset="0"/>
              </a:rPr>
              <a:t>.</a:t>
            </a:r>
          </a:p>
          <a:p>
            <a:endParaRPr lang="en-US" dirty="0"/>
          </a:p>
        </p:txBody>
      </p:sp>
      <p:pic>
        <p:nvPicPr>
          <p:cNvPr id="4" name="Picture 3" descr="http://3.bp.blogspot.com/-q4gDGD5H7Jg/T8A-BY2mtLI/AAAAAAAAAKg/Ky4DBxAqw04/s320/ilustrasi+pajak.jpg"/>
          <p:cNvPicPr/>
          <p:nvPr/>
        </p:nvPicPr>
        <p:blipFill>
          <a:blip r:embed="rId2"/>
          <a:srcRect/>
          <a:stretch>
            <a:fillRect/>
          </a:stretch>
        </p:blipFill>
        <p:spPr bwMode="auto">
          <a:xfrm>
            <a:off x="137886" y="3603633"/>
            <a:ext cx="2166353" cy="333121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100" y="224608"/>
            <a:ext cx="8786874" cy="6047621"/>
          </a:xfrm>
          <a:ln w="28575">
            <a:solidFill>
              <a:schemeClr val="tx1"/>
            </a:solidFill>
          </a:ln>
        </p:spPr>
        <p:txBody>
          <a:bodyPr>
            <a:normAutofit fontScale="92500" lnSpcReduction="20000"/>
          </a:bodyPr>
          <a:lstStyle/>
          <a:p>
            <a:pPr>
              <a:buNone/>
            </a:pPr>
            <a:r>
              <a:rPr lang="en-US" sz="2400" b="1" u="sng" dirty="0" err="1" smtClean="0"/>
              <a:t>Soal</a:t>
            </a:r>
            <a:r>
              <a:rPr lang="en-US" sz="2400" b="1" u="sng" dirty="0" smtClean="0"/>
              <a:t> 3:</a:t>
            </a:r>
          </a:p>
          <a:p>
            <a:pPr>
              <a:buNone/>
            </a:pPr>
            <a:r>
              <a:rPr lang="en-US" sz="2400" dirty="0" smtClean="0"/>
              <a:t>Pak Bona  </a:t>
            </a:r>
            <a:r>
              <a:rPr lang="en-US" sz="2400" dirty="0" err="1" smtClean="0"/>
              <a:t>memiliki</a:t>
            </a:r>
            <a:r>
              <a:rPr lang="en-US" sz="2400" dirty="0" smtClean="0"/>
              <a:t> 2 </a:t>
            </a:r>
            <a:r>
              <a:rPr lang="en-US" sz="2400" dirty="0" err="1" smtClean="0"/>
              <a:t>buah</a:t>
            </a:r>
            <a:r>
              <a:rPr lang="en-US" sz="2400" dirty="0" smtClean="0"/>
              <a:t> </a:t>
            </a:r>
            <a:r>
              <a:rPr lang="en-US" sz="2400" dirty="0" err="1" smtClean="0"/>
              <a:t>rumah</a:t>
            </a:r>
            <a:r>
              <a:rPr lang="en-US" sz="2400" dirty="0" smtClean="0"/>
              <a:t> </a:t>
            </a:r>
            <a:r>
              <a:rPr lang="en-US" sz="2400" dirty="0" err="1" smtClean="0"/>
              <a:t>pada</a:t>
            </a:r>
            <a:r>
              <a:rPr lang="en-US" sz="2400" dirty="0" smtClean="0"/>
              <a:t> </a:t>
            </a:r>
            <a:r>
              <a:rPr lang="en-US" sz="2400" dirty="0" err="1" smtClean="0"/>
              <a:t>tahun</a:t>
            </a:r>
            <a:r>
              <a:rPr lang="en-US" sz="2400" dirty="0" smtClean="0"/>
              <a:t> 2011, </a:t>
            </a:r>
            <a:r>
              <a:rPr lang="en-US" sz="2400" dirty="0" err="1" smtClean="0"/>
              <a:t>objek</a:t>
            </a:r>
            <a:r>
              <a:rPr lang="en-US" sz="2400" dirty="0" smtClean="0"/>
              <a:t> </a:t>
            </a:r>
            <a:r>
              <a:rPr lang="en-US" sz="2400" dirty="0" err="1" smtClean="0"/>
              <a:t>pertama</a:t>
            </a:r>
            <a:endParaRPr lang="en-US" sz="2400" dirty="0" smtClean="0"/>
          </a:p>
          <a:p>
            <a:pPr>
              <a:buNone/>
            </a:pPr>
            <a:r>
              <a:rPr lang="en-US" sz="2400" dirty="0" err="1" smtClean="0"/>
              <a:t>terletak</a:t>
            </a:r>
            <a:r>
              <a:rPr lang="en-US" sz="2400" dirty="0" smtClean="0"/>
              <a:t> </a:t>
            </a:r>
            <a:r>
              <a:rPr lang="en-US" sz="2400" dirty="0" err="1" smtClean="0"/>
              <a:t>di</a:t>
            </a:r>
            <a:r>
              <a:rPr lang="en-US" sz="2400" dirty="0" smtClean="0"/>
              <a:t> </a:t>
            </a:r>
            <a:r>
              <a:rPr lang="en-US" sz="2400" dirty="0" err="1" smtClean="0"/>
              <a:t>desa</a:t>
            </a:r>
            <a:r>
              <a:rPr lang="en-US" sz="2400" dirty="0" smtClean="0"/>
              <a:t> A </a:t>
            </a:r>
            <a:r>
              <a:rPr lang="en-US" sz="2400" dirty="0" err="1" smtClean="0"/>
              <a:t>dan</a:t>
            </a:r>
            <a:r>
              <a:rPr lang="en-US" sz="2400" dirty="0" smtClean="0"/>
              <a:t> </a:t>
            </a:r>
            <a:r>
              <a:rPr lang="en-US" sz="2400" dirty="0" err="1" smtClean="0"/>
              <a:t>Objek</a:t>
            </a:r>
            <a:r>
              <a:rPr lang="en-US" sz="2400" dirty="0" smtClean="0"/>
              <a:t> </a:t>
            </a:r>
            <a:r>
              <a:rPr lang="en-US" sz="2400" dirty="0" err="1" smtClean="0"/>
              <a:t>kedua</a:t>
            </a:r>
            <a:r>
              <a:rPr lang="en-US" sz="2400" dirty="0" smtClean="0"/>
              <a:t> </a:t>
            </a:r>
            <a:r>
              <a:rPr lang="en-US" sz="2400" dirty="0" err="1" smtClean="0"/>
              <a:t>terletak</a:t>
            </a:r>
            <a:r>
              <a:rPr lang="en-US" sz="2400" dirty="0" smtClean="0"/>
              <a:t> </a:t>
            </a:r>
            <a:r>
              <a:rPr lang="en-US" sz="2400" dirty="0" err="1" smtClean="0"/>
              <a:t>di</a:t>
            </a:r>
            <a:r>
              <a:rPr lang="en-US" sz="2400" dirty="0" smtClean="0"/>
              <a:t> </a:t>
            </a:r>
            <a:r>
              <a:rPr lang="en-US" sz="2400" dirty="0" err="1" smtClean="0"/>
              <a:t>desa</a:t>
            </a:r>
            <a:r>
              <a:rPr lang="en-US" sz="2400" dirty="0" smtClean="0"/>
              <a:t> B </a:t>
            </a:r>
            <a:r>
              <a:rPr lang="en-US" sz="2400" dirty="0" err="1" smtClean="0"/>
              <a:t>P.Siantar</a:t>
            </a:r>
            <a:r>
              <a:rPr lang="en-US" sz="2400" dirty="0" smtClean="0"/>
              <a:t>. </a:t>
            </a:r>
          </a:p>
          <a:p>
            <a:pPr>
              <a:buNone/>
            </a:pPr>
            <a:r>
              <a:rPr lang="en-US" sz="2400" b="1" dirty="0" err="1" smtClean="0"/>
              <a:t>Objek</a:t>
            </a:r>
            <a:r>
              <a:rPr lang="en-US" sz="2400" b="1" dirty="0" smtClean="0"/>
              <a:t> </a:t>
            </a:r>
            <a:r>
              <a:rPr lang="en-US" sz="2400" b="1" dirty="0" err="1" smtClean="0"/>
              <a:t>pertama</a:t>
            </a:r>
            <a:r>
              <a:rPr lang="en-US" sz="2400" b="1" dirty="0" smtClean="0"/>
              <a:t> :</a:t>
            </a:r>
          </a:p>
          <a:p>
            <a:pPr>
              <a:buNone/>
            </a:pPr>
            <a:r>
              <a:rPr lang="en-US" sz="2400" dirty="0" err="1" smtClean="0"/>
              <a:t>Bumi</a:t>
            </a:r>
            <a:r>
              <a:rPr lang="en-US" sz="2400" dirty="0" smtClean="0"/>
              <a:t> </a:t>
            </a:r>
            <a:r>
              <a:rPr lang="en-US" sz="2400" dirty="0" err="1" smtClean="0"/>
              <a:t>seluas</a:t>
            </a:r>
            <a:r>
              <a:rPr lang="en-US" sz="2400" dirty="0" smtClean="0"/>
              <a:t> 2.000m2 </a:t>
            </a:r>
            <a:r>
              <a:rPr lang="en-US" sz="2400" dirty="0" err="1" smtClean="0"/>
              <a:t>nilai</a:t>
            </a:r>
            <a:r>
              <a:rPr lang="en-US" sz="2400" dirty="0" smtClean="0"/>
              <a:t> </a:t>
            </a:r>
            <a:r>
              <a:rPr lang="en-US" sz="2400" dirty="0" err="1" smtClean="0"/>
              <a:t>jualnya</a:t>
            </a:r>
            <a:r>
              <a:rPr lang="en-US" sz="2400" dirty="0" smtClean="0"/>
              <a:t> </a:t>
            </a:r>
            <a:r>
              <a:rPr lang="en-US" sz="2400" dirty="0" err="1" smtClean="0"/>
              <a:t>Rp</a:t>
            </a:r>
            <a:r>
              <a:rPr lang="en-US" sz="2400" dirty="0" smtClean="0"/>
              <a:t> </a:t>
            </a:r>
            <a:r>
              <a:rPr lang="en-US" sz="2400" dirty="0" smtClean="0"/>
              <a:t>1.350.000/m2, </a:t>
            </a:r>
            <a:r>
              <a:rPr lang="en-US" sz="2400" dirty="0" err="1" smtClean="0"/>
              <a:t>nilai</a:t>
            </a:r>
            <a:r>
              <a:rPr lang="en-US" sz="2400" dirty="0" smtClean="0"/>
              <a:t> </a:t>
            </a:r>
            <a:r>
              <a:rPr lang="en-US" sz="2400" dirty="0" err="1" smtClean="0"/>
              <a:t>jualnya</a:t>
            </a:r>
            <a:r>
              <a:rPr lang="en-US" sz="2400" dirty="0" smtClean="0"/>
              <a:t> </a:t>
            </a:r>
          </a:p>
          <a:p>
            <a:pPr>
              <a:buNone/>
            </a:pPr>
            <a:r>
              <a:rPr lang="en-US" sz="2400" dirty="0" err="1" smtClean="0"/>
              <a:t>termasuk</a:t>
            </a:r>
            <a:r>
              <a:rPr lang="en-US" sz="2400" dirty="0" smtClean="0"/>
              <a:t> </a:t>
            </a:r>
            <a:r>
              <a:rPr lang="en-US" sz="2400" dirty="0" err="1" smtClean="0"/>
              <a:t>kelas</a:t>
            </a:r>
            <a:r>
              <a:rPr lang="en-US" sz="2400" dirty="0" smtClean="0"/>
              <a:t> A12 </a:t>
            </a:r>
            <a:r>
              <a:rPr lang="en-US" sz="2400" dirty="0" err="1" smtClean="0"/>
              <a:t>Rp</a:t>
            </a:r>
            <a:r>
              <a:rPr lang="en-US" sz="2400" dirty="0" smtClean="0"/>
              <a:t> 1.416.000/m2.</a:t>
            </a:r>
            <a:endParaRPr lang="en-US" sz="2400" dirty="0" smtClean="0"/>
          </a:p>
          <a:p>
            <a:pPr>
              <a:buNone/>
            </a:pPr>
            <a:r>
              <a:rPr lang="en-US" sz="2400" dirty="0" err="1" smtClean="0"/>
              <a:t>Bangunan</a:t>
            </a:r>
            <a:r>
              <a:rPr lang="en-US" sz="2400" dirty="0" smtClean="0"/>
              <a:t> 600m2        </a:t>
            </a:r>
            <a:r>
              <a:rPr lang="en-US" sz="2400" dirty="0" err="1" smtClean="0"/>
              <a:t>nilai</a:t>
            </a:r>
            <a:r>
              <a:rPr lang="en-US" sz="2400" dirty="0" smtClean="0"/>
              <a:t> </a:t>
            </a:r>
            <a:r>
              <a:rPr lang="en-US" sz="2400" dirty="0" err="1" smtClean="0"/>
              <a:t>jualnya</a:t>
            </a:r>
            <a:r>
              <a:rPr lang="en-US" sz="2400" dirty="0" smtClean="0"/>
              <a:t> </a:t>
            </a:r>
            <a:r>
              <a:rPr lang="en-US" sz="2400" dirty="0" err="1" smtClean="0"/>
              <a:t>Rp</a:t>
            </a:r>
            <a:r>
              <a:rPr lang="en-US" sz="2400" dirty="0" smtClean="0"/>
              <a:t>    </a:t>
            </a:r>
            <a:r>
              <a:rPr lang="en-US" sz="2400" dirty="0" smtClean="0"/>
              <a:t>400.000/m2,nilai </a:t>
            </a:r>
            <a:r>
              <a:rPr lang="en-US" sz="2400" dirty="0" err="1" smtClean="0"/>
              <a:t>jualnya</a:t>
            </a:r>
            <a:r>
              <a:rPr lang="en-US" sz="2400" dirty="0" smtClean="0"/>
              <a:t> </a:t>
            </a:r>
            <a:r>
              <a:rPr lang="en-US" sz="2400" dirty="0" err="1" smtClean="0"/>
              <a:t>termasuk</a:t>
            </a:r>
            <a:r>
              <a:rPr lang="en-US" sz="2400" dirty="0" smtClean="0"/>
              <a:t> </a:t>
            </a:r>
          </a:p>
          <a:p>
            <a:pPr>
              <a:buNone/>
            </a:pPr>
            <a:r>
              <a:rPr lang="en-US" sz="2400" dirty="0" err="1" smtClean="0"/>
              <a:t>kelas</a:t>
            </a:r>
            <a:r>
              <a:rPr lang="en-US" sz="2400" dirty="0" smtClean="0"/>
              <a:t> A7 </a:t>
            </a:r>
            <a:r>
              <a:rPr lang="en-US" sz="2400" dirty="0" err="1" smtClean="0"/>
              <a:t>Rp</a:t>
            </a:r>
            <a:r>
              <a:rPr lang="en-US" sz="2400" dirty="0" smtClean="0"/>
              <a:t> 429.000/m2.</a:t>
            </a:r>
            <a:endParaRPr lang="en-US" sz="2400" dirty="0" smtClean="0"/>
          </a:p>
          <a:p>
            <a:pPr>
              <a:buNone/>
            </a:pPr>
            <a:r>
              <a:rPr lang="en-US" sz="2400" b="1" dirty="0" err="1" smtClean="0"/>
              <a:t>Objek</a:t>
            </a:r>
            <a:r>
              <a:rPr lang="en-US" sz="2400" b="1" dirty="0" smtClean="0"/>
              <a:t> </a:t>
            </a:r>
            <a:r>
              <a:rPr lang="en-US" sz="2400" b="1" dirty="0" err="1" smtClean="0"/>
              <a:t>kedua</a:t>
            </a:r>
            <a:r>
              <a:rPr lang="en-US" sz="2400" b="1" dirty="0" smtClean="0"/>
              <a:t>:</a:t>
            </a:r>
          </a:p>
          <a:p>
            <a:pPr>
              <a:buNone/>
            </a:pPr>
            <a:r>
              <a:rPr lang="en-US" sz="2400" dirty="0" err="1" smtClean="0"/>
              <a:t>Bumi</a:t>
            </a:r>
            <a:r>
              <a:rPr lang="en-US" sz="2400" dirty="0" smtClean="0"/>
              <a:t> </a:t>
            </a:r>
            <a:r>
              <a:rPr lang="en-US" sz="2400" dirty="0" err="1" smtClean="0"/>
              <a:t>seluas</a:t>
            </a:r>
            <a:r>
              <a:rPr lang="en-US" sz="2400" dirty="0" smtClean="0"/>
              <a:t> 2.000m2 </a:t>
            </a:r>
            <a:r>
              <a:rPr lang="en-US" sz="2400" dirty="0" err="1" smtClean="0"/>
              <a:t>nilai</a:t>
            </a:r>
            <a:r>
              <a:rPr lang="en-US" sz="2400" dirty="0" smtClean="0"/>
              <a:t> </a:t>
            </a:r>
            <a:r>
              <a:rPr lang="en-US" sz="2400" dirty="0" err="1" smtClean="0"/>
              <a:t>jualnya</a:t>
            </a:r>
            <a:r>
              <a:rPr lang="en-US" sz="2400" dirty="0" smtClean="0"/>
              <a:t>      </a:t>
            </a:r>
            <a:r>
              <a:rPr lang="en-US" sz="2400" dirty="0" err="1" smtClean="0"/>
              <a:t>Rp</a:t>
            </a:r>
            <a:r>
              <a:rPr lang="en-US" sz="2400" dirty="0" smtClean="0"/>
              <a:t> </a:t>
            </a:r>
            <a:r>
              <a:rPr lang="en-US" sz="2400" dirty="0" smtClean="0"/>
              <a:t>750.000/m2,nilai </a:t>
            </a:r>
            <a:r>
              <a:rPr lang="en-US" sz="2400" dirty="0" err="1" smtClean="0"/>
              <a:t>jualnya</a:t>
            </a:r>
            <a:r>
              <a:rPr lang="en-US" sz="2400" dirty="0" smtClean="0"/>
              <a:t> </a:t>
            </a:r>
            <a:r>
              <a:rPr lang="en-US" sz="2400" dirty="0" err="1" smtClean="0"/>
              <a:t>termasuk</a:t>
            </a:r>
            <a:r>
              <a:rPr lang="en-US" sz="2400" dirty="0" smtClean="0"/>
              <a:t> </a:t>
            </a:r>
          </a:p>
          <a:p>
            <a:pPr>
              <a:buNone/>
            </a:pPr>
            <a:r>
              <a:rPr lang="en-US" sz="2400" dirty="0" err="1" smtClean="0"/>
              <a:t>kelas</a:t>
            </a:r>
            <a:r>
              <a:rPr lang="en-US" sz="2400" dirty="0" smtClean="0"/>
              <a:t> A17 </a:t>
            </a:r>
            <a:r>
              <a:rPr lang="en-US" sz="2400" dirty="0" err="1" smtClean="0"/>
              <a:t>Rp</a:t>
            </a:r>
            <a:r>
              <a:rPr lang="en-US" sz="2400" dirty="0" smtClean="0"/>
              <a:t> 802.000/m2.</a:t>
            </a:r>
            <a:endParaRPr lang="en-US" sz="2400" dirty="0" smtClean="0"/>
          </a:p>
          <a:p>
            <a:pPr>
              <a:buNone/>
            </a:pPr>
            <a:r>
              <a:rPr lang="en-US" sz="2400" dirty="0" err="1" smtClean="0"/>
              <a:t>Bangunan</a:t>
            </a:r>
            <a:r>
              <a:rPr lang="en-US" sz="2400" dirty="0" smtClean="0"/>
              <a:t> </a:t>
            </a:r>
            <a:r>
              <a:rPr lang="en-US" sz="2400" dirty="0" err="1" smtClean="0"/>
              <a:t>seluas</a:t>
            </a:r>
            <a:r>
              <a:rPr lang="en-US" sz="2400" dirty="0" smtClean="0"/>
              <a:t> 500m2 </a:t>
            </a:r>
            <a:r>
              <a:rPr lang="en-US" sz="2400" dirty="0" err="1" smtClean="0"/>
              <a:t>nilai</a:t>
            </a:r>
            <a:r>
              <a:rPr lang="en-US" sz="2400" dirty="0" smtClean="0"/>
              <a:t> </a:t>
            </a:r>
            <a:r>
              <a:rPr lang="en-US" sz="2400" dirty="0" err="1" smtClean="0"/>
              <a:t>jualnya</a:t>
            </a:r>
            <a:r>
              <a:rPr lang="en-US" sz="2400" dirty="0" smtClean="0"/>
              <a:t> </a:t>
            </a:r>
            <a:r>
              <a:rPr lang="en-US" sz="2400" dirty="0" err="1" smtClean="0"/>
              <a:t>Rp</a:t>
            </a:r>
            <a:r>
              <a:rPr lang="en-US" sz="2400" dirty="0" smtClean="0"/>
              <a:t> </a:t>
            </a:r>
            <a:r>
              <a:rPr lang="en-US" sz="2400" dirty="0" smtClean="0"/>
              <a:t>500.000/m2, </a:t>
            </a:r>
            <a:r>
              <a:rPr lang="en-US" sz="2400" dirty="0" err="1" smtClean="0"/>
              <a:t>nilai</a:t>
            </a:r>
            <a:r>
              <a:rPr lang="en-US" sz="2400" dirty="0" smtClean="0"/>
              <a:t> </a:t>
            </a:r>
            <a:r>
              <a:rPr lang="en-US" sz="2400" dirty="0" err="1" smtClean="0"/>
              <a:t>jualnya</a:t>
            </a:r>
            <a:r>
              <a:rPr lang="en-US" sz="2400" dirty="0" smtClean="0"/>
              <a:t> </a:t>
            </a:r>
            <a:r>
              <a:rPr lang="en-US" sz="2400" dirty="0" err="1" smtClean="0"/>
              <a:t>termasuk</a:t>
            </a:r>
            <a:endParaRPr lang="en-US" sz="2400" dirty="0" smtClean="0"/>
          </a:p>
          <a:p>
            <a:pPr>
              <a:buNone/>
            </a:pPr>
            <a:r>
              <a:rPr lang="en-US" sz="2400" dirty="0" err="1" smtClean="0"/>
              <a:t>kelas</a:t>
            </a:r>
            <a:r>
              <a:rPr lang="en-US" sz="2400" dirty="0" smtClean="0"/>
              <a:t> A6 </a:t>
            </a:r>
            <a:r>
              <a:rPr lang="en-US" sz="2400" dirty="0" err="1" smtClean="0"/>
              <a:t>Rp</a:t>
            </a:r>
            <a:r>
              <a:rPr lang="en-US" sz="2400" dirty="0" smtClean="0"/>
              <a:t> 505.000/m2.</a:t>
            </a:r>
            <a:endParaRPr lang="en-US" sz="2400" dirty="0" smtClean="0"/>
          </a:p>
          <a:p>
            <a:pPr>
              <a:buNone/>
            </a:pPr>
            <a:endParaRPr lang="en-US" sz="2400" dirty="0" smtClean="0"/>
          </a:p>
          <a:p>
            <a:pPr>
              <a:buNone/>
            </a:pPr>
            <a:r>
              <a:rPr lang="en-US" sz="2400" dirty="0" err="1" smtClean="0"/>
              <a:t>Berdasarkan</a:t>
            </a:r>
            <a:r>
              <a:rPr lang="en-US" sz="2400" dirty="0" smtClean="0"/>
              <a:t> data </a:t>
            </a:r>
            <a:r>
              <a:rPr lang="en-US" sz="2400" dirty="0" err="1" smtClean="0"/>
              <a:t>di</a:t>
            </a:r>
            <a:r>
              <a:rPr lang="en-US" sz="2400" dirty="0" smtClean="0"/>
              <a:t> </a:t>
            </a:r>
            <a:r>
              <a:rPr lang="en-US" sz="2400" dirty="0" err="1" smtClean="0"/>
              <a:t>atas</a:t>
            </a:r>
            <a:r>
              <a:rPr lang="en-US" sz="2400" dirty="0" smtClean="0"/>
              <a:t>, </a:t>
            </a:r>
            <a:r>
              <a:rPr lang="en-US" sz="2400" dirty="0" err="1" smtClean="0"/>
              <a:t>hitunglah</a:t>
            </a:r>
            <a:r>
              <a:rPr lang="en-US" sz="2400" dirty="0" smtClean="0"/>
              <a:t> PBB </a:t>
            </a:r>
            <a:r>
              <a:rPr lang="en-US" sz="2400" dirty="0" err="1" smtClean="0"/>
              <a:t>terutang</a:t>
            </a:r>
            <a:r>
              <a:rPr lang="en-US" sz="2400" dirty="0" smtClean="0"/>
              <a:t> </a:t>
            </a:r>
            <a:r>
              <a:rPr lang="en-US" sz="2400" dirty="0" err="1" smtClean="0"/>
              <a:t>tahun</a:t>
            </a:r>
            <a:r>
              <a:rPr lang="en-US" sz="2400" dirty="0" smtClean="0"/>
              <a:t> 2011 Pak</a:t>
            </a:r>
          </a:p>
          <a:p>
            <a:pPr>
              <a:buNone/>
            </a:pPr>
            <a:r>
              <a:rPr lang="en-US" sz="2400" dirty="0" smtClean="0"/>
              <a:t>Bona</a:t>
            </a:r>
            <a:r>
              <a:rPr lang="en-US" sz="2400" dirty="0" smtClean="0"/>
              <a:t>!</a:t>
            </a:r>
            <a:endParaRPr lang="en-US" sz="2400" dirty="0" smtClean="0"/>
          </a:p>
          <a:p>
            <a:pPr>
              <a:buNone/>
            </a:pP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0"/>
            <a:ext cx="9180513" cy="63401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Jawab</a:t>
            </a:r>
            <a:r>
              <a:rPr kumimoji="0" lang="en-US"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2</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NJOP Di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desa</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NJOP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Bumi</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Rp</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80.000.000,-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NJOP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Bangunan</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400" b="0"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400" b="0" i="0" u="sng"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Rp</a:t>
            </a:r>
            <a:r>
              <a:rPr kumimoji="0" lang="en-US" sz="1400" b="0"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    75.000.000,- +</a:t>
            </a:r>
            <a:endParaRPr kumimoji="0" lang="en-US" sz="1400" b="0" i="0" u="sng"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Total                         	  =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Rp</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155.000.000,-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merupakan</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NJOP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terbesar</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NJOP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di</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desa</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B</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NJOP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Bumi</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Rp</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90.000.000,-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NJOP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Bangunan</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   </a:t>
            </a:r>
            <a:r>
              <a:rPr kumimoji="0" lang="en-US" sz="1400" b="0" i="0" u="sng"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Rp</a:t>
            </a:r>
            <a:r>
              <a:rPr kumimoji="0" lang="en-US" sz="1400" b="0"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    60.000.000,- +</a:t>
            </a:r>
            <a:endParaRPr kumimoji="0" lang="en-US" sz="1400" b="0" i="0" u="sng"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Total                          	 =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Rp</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150.000.000,-</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Desa</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NJOP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Bumi</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Rp</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80.000.000,-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NJOP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Bangunan</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 </a:t>
            </a:r>
            <a:r>
              <a:rPr kumimoji="0" lang="en-US" sz="1400" b="0" i="0" u="sng"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Rp</a:t>
            </a:r>
            <a:r>
              <a:rPr kumimoji="0" lang="en-US" sz="1400" b="0"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    750.00.000,- +</a:t>
            </a:r>
            <a:endParaRPr kumimoji="0" lang="en-US" sz="1400" b="0" i="0" u="sng"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NJOP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sbg</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dasar</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pengenaan</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PBB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Rp</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155.000.000,- (NJOP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Terbesar</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NJOPTK                                                         </a:t>
            </a:r>
            <a:r>
              <a:rPr kumimoji="0" lang="en-US" sz="1400" b="0"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r>
              <a:rPr kumimoji="0" lang="en-US" sz="1400" b="0" i="0" u="sng"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Rp</a:t>
            </a:r>
            <a:r>
              <a:rPr kumimoji="0" lang="en-US" sz="1400" b="0"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  12.000.000 )</a:t>
            </a:r>
            <a:endParaRPr kumimoji="0" lang="en-US" sz="1400" b="0" i="0" u="sng"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NJOP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utk</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Perhitungan</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PBB                                                      </a:t>
            </a:r>
            <a:r>
              <a:rPr kumimoji="0" lang="en-US" sz="14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Rp</a:t>
            </a:r>
            <a:r>
              <a:rPr kumimoji="0" lang="en-US" sz="14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143.000.000,-</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34"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Desa</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B :</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NJOP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Bumi</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Rp</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90.000.000,-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NJOP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Bangunan</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400" b="0"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400" b="0" i="0" u="sng"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Rp</a:t>
            </a:r>
            <a:r>
              <a:rPr kumimoji="0" lang="en-US" sz="1400" b="0"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   60.000.000,- +</a:t>
            </a:r>
            <a:endParaRPr kumimoji="0" lang="en-US" sz="1400" b="0" i="0" u="sng"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NJOP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sbg</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dasar</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pengenaan</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PBB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Rp</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150.000.000,-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NJOPTK                                                          </a:t>
            </a:r>
            <a:r>
              <a:rPr kumimoji="0" lang="en-US" sz="1400" b="0"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400" b="0" i="0" u="sng"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Rp</a:t>
            </a:r>
            <a:r>
              <a:rPr kumimoji="0" lang="en-US" sz="1400" b="0"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            0      )</a:t>
            </a:r>
            <a:endParaRPr kumimoji="0" lang="en-US" sz="1400" b="0" i="0" u="sng"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NJOP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utk</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Perhitungan</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4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Rp</a:t>
            </a:r>
            <a:r>
              <a:rPr kumimoji="0" lang="en-US" sz="1400" b="1" i="0" u="sng" strike="noStrike" cap="none" normalizeH="0" baseline="0" dirty="0" smtClean="0">
                <a:ln>
                  <a:noFill/>
                </a:ln>
                <a:solidFill>
                  <a:schemeClr val="tx1"/>
                </a:solidFill>
                <a:effectLst/>
                <a:latin typeface="Calibri" pitchFamily="34" charset="0"/>
                <a:ea typeface="Calibri" pitchFamily="34" charset="0"/>
                <a:cs typeface="Times New Roman" pitchFamily="18" charset="0"/>
              </a:rPr>
              <a:t>. 150.000.000,-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1" i="0"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400" b="1" i="0" strike="noStrike" cap="none" normalizeH="0" dirty="0" smtClean="0">
                <a:ln>
                  <a:noFill/>
                </a:ln>
                <a:solidFill>
                  <a:schemeClr val="tx1"/>
                </a:solidFill>
                <a:effectLst/>
                <a:latin typeface="Calibri" pitchFamily="34" charset="0"/>
                <a:ea typeface="Calibri" pitchFamily="34" charset="0"/>
                <a:cs typeface="Times New Roman" pitchFamily="18" charset="0"/>
              </a:rPr>
              <a:t>          </a:t>
            </a:r>
            <a:r>
              <a:rPr kumimoji="0" lang="en-US" sz="1400" b="1" i="0" strike="noStrike" cap="none" normalizeH="0" dirty="0" err="1" smtClean="0">
                <a:ln>
                  <a:noFill/>
                </a:ln>
                <a:solidFill>
                  <a:schemeClr val="tx1"/>
                </a:solidFill>
                <a:effectLst/>
                <a:latin typeface="Calibri" pitchFamily="34" charset="0"/>
                <a:ea typeface="Calibri" pitchFamily="34" charset="0"/>
                <a:cs typeface="Times New Roman" pitchFamily="18" charset="0"/>
              </a:rPr>
              <a:t>Rp</a:t>
            </a:r>
            <a:r>
              <a:rPr kumimoji="0" lang="en-US" sz="1400" b="1" i="0" strike="noStrike" cap="none" normalizeH="0" dirty="0" smtClean="0">
                <a:ln>
                  <a:noFill/>
                </a:ln>
                <a:solidFill>
                  <a:schemeClr val="tx1"/>
                </a:solidFill>
                <a:effectLst/>
                <a:latin typeface="Calibri" pitchFamily="34" charset="0"/>
                <a:ea typeface="Calibri" pitchFamily="34" charset="0"/>
                <a:cs typeface="Times New Roman" pitchFamily="18" charset="0"/>
              </a:rPr>
              <a:t>   293.000.000</a:t>
            </a:r>
            <a:endParaRPr kumimoji="0" lang="en-US" sz="1400" b="1" i="0"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PBB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Terhutang</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Tarif</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x  NJKP</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 0,5% x 20% x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Rp</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193.000.000,-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 </a:t>
            </a:r>
            <a:r>
              <a:rPr kumimoji="0" lang="en-US" sz="14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Rp</a:t>
            </a:r>
            <a:r>
              <a:rPr kumimoji="0" lang="en-US" sz="14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293.000</a:t>
            </a:r>
            <a:endParaRPr kumimoji="0" lang="en-US" sz="1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34" y="296046"/>
            <a:ext cx="8488940" cy="5976183"/>
          </a:xfrm>
          <a:ln w="28575">
            <a:solidFill>
              <a:schemeClr val="tx1"/>
            </a:solidFill>
          </a:ln>
        </p:spPr>
        <p:txBody>
          <a:bodyPr>
            <a:normAutofit fontScale="85000" lnSpcReduction="10000"/>
          </a:bodyPr>
          <a:lstStyle/>
          <a:p>
            <a:pPr>
              <a:buNone/>
            </a:pPr>
            <a:r>
              <a:rPr lang="en-US" dirty="0" err="1" smtClean="0"/>
              <a:t>Jawab</a:t>
            </a:r>
            <a:r>
              <a:rPr lang="en-US" smtClean="0"/>
              <a:t> 1 </a:t>
            </a:r>
            <a:r>
              <a:rPr lang="en-US" dirty="0" smtClean="0"/>
              <a:t>:</a:t>
            </a:r>
          </a:p>
          <a:p>
            <a:pPr>
              <a:buNone/>
            </a:pPr>
            <a:r>
              <a:rPr lang="en-US" dirty="0" err="1" smtClean="0"/>
              <a:t>Perhitungan</a:t>
            </a:r>
            <a:r>
              <a:rPr lang="en-US" dirty="0" smtClean="0"/>
              <a:t> </a:t>
            </a:r>
            <a:r>
              <a:rPr lang="en-US" dirty="0" err="1" smtClean="0"/>
              <a:t>nilai</a:t>
            </a:r>
            <a:r>
              <a:rPr lang="en-US" dirty="0" smtClean="0"/>
              <a:t> </a:t>
            </a:r>
            <a:r>
              <a:rPr lang="en-US" dirty="0" err="1" smtClean="0"/>
              <a:t>jual</a:t>
            </a:r>
            <a:r>
              <a:rPr lang="en-US" dirty="0" smtClean="0"/>
              <a:t> </a:t>
            </a:r>
            <a:r>
              <a:rPr lang="en-US" dirty="0" err="1" smtClean="0"/>
              <a:t>objek</a:t>
            </a:r>
            <a:r>
              <a:rPr lang="en-US" dirty="0" smtClean="0"/>
              <a:t> </a:t>
            </a:r>
            <a:r>
              <a:rPr lang="en-US" dirty="0" err="1" smtClean="0"/>
              <a:t>pajak</a:t>
            </a:r>
            <a:endParaRPr lang="en-US" dirty="0" smtClean="0"/>
          </a:p>
          <a:p>
            <a:pPr>
              <a:buNone/>
            </a:pPr>
            <a:r>
              <a:rPr lang="en-US" dirty="0" smtClean="0"/>
              <a:t>Tanah 2.000 x </a:t>
            </a:r>
            <a:r>
              <a:rPr lang="en-US" dirty="0" err="1" smtClean="0"/>
              <a:t>Rp</a:t>
            </a:r>
            <a:r>
              <a:rPr lang="en-US" dirty="0" smtClean="0"/>
              <a:t>. 200.000                        = </a:t>
            </a:r>
            <a:r>
              <a:rPr lang="en-US" dirty="0" err="1" smtClean="0"/>
              <a:t>Rp</a:t>
            </a:r>
            <a:r>
              <a:rPr lang="en-US" dirty="0" smtClean="0"/>
              <a:t> 400.000.000</a:t>
            </a:r>
          </a:p>
          <a:p>
            <a:pPr>
              <a:buNone/>
            </a:pPr>
            <a:r>
              <a:rPr lang="en-US" dirty="0" err="1" smtClean="0"/>
              <a:t>Bangunan</a:t>
            </a:r>
            <a:r>
              <a:rPr lang="en-US" dirty="0" smtClean="0"/>
              <a:t> 700 x Rp.200.000                     =       140.000.000</a:t>
            </a:r>
          </a:p>
          <a:p>
            <a:pPr>
              <a:buNone/>
            </a:pPr>
            <a:r>
              <a:rPr lang="en-US" dirty="0" smtClean="0"/>
              <a:t>Taman 500 x 40.000                                   =          20.000.000</a:t>
            </a:r>
          </a:p>
          <a:p>
            <a:pPr>
              <a:buNone/>
            </a:pPr>
            <a:r>
              <a:rPr lang="en-US" dirty="0" err="1" smtClean="0"/>
              <a:t>Pagar</a:t>
            </a:r>
            <a:r>
              <a:rPr lang="en-US" dirty="0" smtClean="0"/>
              <a:t> </a:t>
            </a:r>
            <a:r>
              <a:rPr lang="en-US" dirty="0" err="1" smtClean="0"/>
              <a:t>mewah</a:t>
            </a:r>
            <a:r>
              <a:rPr lang="en-US" dirty="0" smtClean="0"/>
              <a:t> 75 x 400.000                       </a:t>
            </a:r>
            <a:r>
              <a:rPr lang="en-US" u="sng" dirty="0" smtClean="0"/>
              <a:t>=          30.000.000 +</a:t>
            </a:r>
          </a:p>
          <a:p>
            <a:pPr>
              <a:buNone/>
            </a:pPr>
            <a:r>
              <a:rPr lang="en-US" dirty="0" smtClean="0"/>
              <a:t>NJOP </a:t>
            </a:r>
            <a:r>
              <a:rPr lang="en-US" dirty="0" err="1" smtClean="0"/>
              <a:t>sebagai</a:t>
            </a:r>
            <a:r>
              <a:rPr lang="en-US" dirty="0" smtClean="0"/>
              <a:t> </a:t>
            </a:r>
            <a:r>
              <a:rPr lang="en-US" dirty="0" err="1" smtClean="0"/>
              <a:t>dasar</a:t>
            </a:r>
            <a:r>
              <a:rPr lang="en-US" dirty="0" smtClean="0"/>
              <a:t> </a:t>
            </a:r>
            <a:r>
              <a:rPr lang="en-US" dirty="0" err="1" smtClean="0"/>
              <a:t>pengenaan</a:t>
            </a:r>
            <a:r>
              <a:rPr lang="en-US" dirty="0" smtClean="0"/>
              <a:t> </a:t>
            </a:r>
            <a:r>
              <a:rPr lang="en-US" dirty="0" err="1" smtClean="0"/>
              <a:t>pajak</a:t>
            </a:r>
            <a:r>
              <a:rPr lang="en-US" dirty="0" smtClean="0"/>
              <a:t>     =        590.000.000</a:t>
            </a:r>
          </a:p>
          <a:p>
            <a:pPr>
              <a:buNone/>
            </a:pPr>
            <a:r>
              <a:rPr lang="en-US" dirty="0" smtClean="0"/>
              <a:t>NJOPTKP                                                       =       (  12.000.000)</a:t>
            </a:r>
          </a:p>
          <a:p>
            <a:pPr>
              <a:buNone/>
            </a:pPr>
            <a:r>
              <a:rPr lang="en-US" dirty="0" smtClean="0"/>
              <a:t>NJOP </a:t>
            </a:r>
            <a:r>
              <a:rPr lang="en-US" dirty="0" err="1" smtClean="0"/>
              <a:t>sebagai</a:t>
            </a:r>
            <a:r>
              <a:rPr lang="en-US" dirty="0" smtClean="0"/>
              <a:t> </a:t>
            </a:r>
            <a:r>
              <a:rPr lang="en-US" dirty="0" err="1" smtClean="0"/>
              <a:t>dasar</a:t>
            </a:r>
            <a:r>
              <a:rPr lang="en-US" dirty="0" smtClean="0"/>
              <a:t> </a:t>
            </a:r>
            <a:r>
              <a:rPr lang="en-US" dirty="0" err="1" smtClean="0"/>
              <a:t>perhitungan</a:t>
            </a:r>
            <a:r>
              <a:rPr lang="en-US" dirty="0" smtClean="0"/>
              <a:t> </a:t>
            </a:r>
            <a:r>
              <a:rPr lang="en-US" dirty="0" err="1" smtClean="0"/>
              <a:t>pajak</a:t>
            </a:r>
            <a:r>
              <a:rPr lang="en-US" dirty="0" smtClean="0"/>
              <a:t>   =        578.000.000</a:t>
            </a:r>
          </a:p>
          <a:p>
            <a:pPr>
              <a:buNone/>
            </a:pPr>
            <a:r>
              <a:rPr lang="en-US" dirty="0" smtClean="0"/>
              <a:t>NJKP 20%*                                                       = 115.600.000</a:t>
            </a:r>
          </a:p>
          <a:p>
            <a:pPr>
              <a:buNone/>
            </a:pPr>
            <a:r>
              <a:rPr lang="en-US" dirty="0" smtClean="0"/>
              <a:t>PBB </a:t>
            </a:r>
            <a:r>
              <a:rPr lang="en-US" dirty="0" err="1" smtClean="0"/>
              <a:t>terutang</a:t>
            </a:r>
            <a:r>
              <a:rPr lang="en-US" dirty="0" smtClean="0"/>
              <a:t>      0,5% x x115.600.000       = 578.000.</a:t>
            </a:r>
          </a:p>
          <a:p>
            <a:pPr>
              <a:buNone/>
            </a:pPr>
            <a:r>
              <a:rPr lang="en-US" dirty="0" smtClean="0"/>
              <a:t>*NJKP 20% </a:t>
            </a:r>
            <a:r>
              <a:rPr lang="en-US" dirty="0" err="1" smtClean="0"/>
              <a:t>karna</a:t>
            </a:r>
            <a:r>
              <a:rPr lang="en-US" dirty="0" smtClean="0"/>
              <a:t> NJOP </a:t>
            </a:r>
            <a:r>
              <a:rPr lang="en-US" dirty="0" err="1" smtClean="0"/>
              <a:t>sebagai</a:t>
            </a:r>
            <a:r>
              <a:rPr lang="en-US" dirty="0" smtClean="0"/>
              <a:t> </a:t>
            </a:r>
            <a:r>
              <a:rPr lang="en-US" dirty="0" err="1" smtClean="0"/>
              <a:t>dasar</a:t>
            </a:r>
            <a:r>
              <a:rPr lang="en-US" dirty="0" smtClean="0"/>
              <a:t> </a:t>
            </a:r>
            <a:r>
              <a:rPr lang="en-US" dirty="0" err="1" smtClean="0"/>
              <a:t>perhitungan</a:t>
            </a:r>
            <a:r>
              <a:rPr lang="en-US" dirty="0" smtClean="0"/>
              <a:t> </a:t>
            </a:r>
            <a:r>
              <a:rPr lang="en-US" dirty="0" err="1" smtClean="0"/>
              <a:t>pajak</a:t>
            </a:r>
            <a:r>
              <a:rPr lang="en-US" dirty="0" smtClean="0"/>
              <a:t> &lt; 1.000.000.000</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59364" y="153171"/>
            <a:ext cx="2988214" cy="500066"/>
          </a:xfrm>
          <a:solidFill>
            <a:srgbClr val="FF00FF"/>
          </a:solidFill>
          <a:ln w="28575">
            <a:solidFill>
              <a:schemeClr val="tx1"/>
            </a:solidFill>
          </a:ln>
        </p:spPr>
        <p:txBody>
          <a:bodyPr>
            <a:normAutofit fontScale="90000"/>
          </a:bodyPr>
          <a:lstStyle/>
          <a:p>
            <a:pPr algn="l"/>
            <a:r>
              <a:rPr lang="en-US" sz="3600" b="1" dirty="0" smtClean="0">
                <a:latin typeface="Algerian" pitchFamily="82" charset="0"/>
              </a:rPr>
              <a:t>BEA MATERAI</a:t>
            </a:r>
            <a:endParaRPr lang="en-US" sz="3600" b="1" dirty="0">
              <a:latin typeface="Algerian" pitchFamily="82" charset="0"/>
            </a:endParaRPr>
          </a:p>
        </p:txBody>
      </p:sp>
      <p:sp>
        <p:nvSpPr>
          <p:cNvPr id="3" name="Content Placeholder 2"/>
          <p:cNvSpPr>
            <a:spLocks noGrp="1"/>
          </p:cNvSpPr>
          <p:nvPr>
            <p:ph idx="1"/>
          </p:nvPr>
        </p:nvSpPr>
        <p:spPr>
          <a:xfrm>
            <a:off x="1" y="724674"/>
            <a:ext cx="9180512" cy="6000792"/>
          </a:xfrm>
        </p:spPr>
        <p:txBody>
          <a:bodyPr>
            <a:normAutofit fontScale="62500" lnSpcReduction="20000"/>
          </a:bodyPr>
          <a:lstStyle/>
          <a:p>
            <a:pPr marL="457200" indent="-457200">
              <a:buAutoNum type="arabicPeriod"/>
            </a:pPr>
            <a:r>
              <a:rPr lang="en-US" sz="2400" b="1" dirty="0" err="1" smtClean="0"/>
              <a:t>Dasar</a:t>
            </a:r>
            <a:r>
              <a:rPr lang="en-US" sz="2400" b="1" dirty="0" smtClean="0"/>
              <a:t> </a:t>
            </a:r>
            <a:r>
              <a:rPr lang="en-US" sz="2400" b="1" dirty="0" err="1" smtClean="0"/>
              <a:t>Hukum</a:t>
            </a:r>
            <a:r>
              <a:rPr lang="en-US" sz="2400" b="1" dirty="0" smtClean="0"/>
              <a:t> Bea </a:t>
            </a:r>
            <a:r>
              <a:rPr lang="en-US" sz="2400" b="1" dirty="0" err="1" smtClean="0"/>
              <a:t>Materai</a:t>
            </a:r>
            <a:endParaRPr lang="en-US" sz="2400" b="1" dirty="0" smtClean="0"/>
          </a:p>
          <a:p>
            <a:pPr marL="457200" indent="-457200">
              <a:buNone/>
            </a:pPr>
            <a:r>
              <a:rPr lang="en-US" sz="2400" dirty="0" smtClean="0"/>
              <a:t>	</a:t>
            </a:r>
            <a:r>
              <a:rPr lang="en-US" sz="2900" dirty="0" smtClean="0"/>
              <a:t>1.Undang-undang </a:t>
            </a:r>
            <a:r>
              <a:rPr lang="en-US" sz="2900" dirty="0" err="1" smtClean="0"/>
              <a:t>Nomor</a:t>
            </a:r>
            <a:r>
              <a:rPr lang="en-US" sz="2900" dirty="0" smtClean="0"/>
              <a:t> 13 </a:t>
            </a:r>
            <a:r>
              <a:rPr lang="en-US" sz="2900" dirty="0" err="1" smtClean="0"/>
              <a:t>Tahun</a:t>
            </a:r>
            <a:r>
              <a:rPr lang="en-US" sz="2900" dirty="0" smtClean="0"/>
              <a:t> 1985 </a:t>
            </a:r>
            <a:r>
              <a:rPr lang="en-US" sz="2900" dirty="0" err="1" smtClean="0"/>
              <a:t>tentang</a:t>
            </a:r>
            <a:r>
              <a:rPr lang="en-US" sz="2900" dirty="0" smtClean="0"/>
              <a:t> Bea </a:t>
            </a:r>
            <a:r>
              <a:rPr lang="en-US" sz="2900" dirty="0" err="1" smtClean="0"/>
              <a:t>Meterai</a:t>
            </a:r>
            <a:endParaRPr lang="en-US" sz="2900" dirty="0" smtClean="0"/>
          </a:p>
          <a:p>
            <a:pPr>
              <a:buNone/>
            </a:pPr>
            <a:r>
              <a:rPr lang="en-US" sz="2900" dirty="0" smtClean="0"/>
              <a:t>         2.Peraturan </a:t>
            </a:r>
            <a:r>
              <a:rPr lang="en-US" sz="2900" dirty="0" err="1" smtClean="0"/>
              <a:t>Pemerintah</a:t>
            </a:r>
            <a:r>
              <a:rPr lang="en-US" sz="2900" dirty="0" smtClean="0"/>
              <a:t> </a:t>
            </a:r>
            <a:r>
              <a:rPr lang="en-US" sz="2900" dirty="0" err="1" smtClean="0"/>
              <a:t>Nomor</a:t>
            </a:r>
            <a:r>
              <a:rPr lang="en-US" sz="2900" dirty="0" smtClean="0"/>
              <a:t> 24 </a:t>
            </a:r>
            <a:r>
              <a:rPr lang="en-US" sz="2900" dirty="0" err="1" smtClean="0"/>
              <a:t>Tahun</a:t>
            </a:r>
            <a:r>
              <a:rPr lang="en-US" sz="2900" dirty="0" smtClean="0"/>
              <a:t> 2000 </a:t>
            </a:r>
            <a:r>
              <a:rPr lang="en-US" sz="2900" dirty="0" err="1" smtClean="0"/>
              <a:t>tentang</a:t>
            </a:r>
            <a:r>
              <a:rPr lang="en-US" sz="2900" dirty="0" smtClean="0"/>
              <a:t> </a:t>
            </a:r>
            <a:r>
              <a:rPr lang="en-US" sz="2900" dirty="0" err="1" smtClean="0"/>
              <a:t>Perubahan</a:t>
            </a:r>
            <a:r>
              <a:rPr lang="en-US" sz="2900" dirty="0" smtClean="0"/>
              <a:t> </a:t>
            </a:r>
            <a:r>
              <a:rPr lang="en-US" sz="2900" dirty="0" err="1" smtClean="0"/>
              <a:t>Tarif</a:t>
            </a:r>
            <a:r>
              <a:rPr lang="en-US" sz="2900" dirty="0" smtClean="0"/>
              <a:t> Bea </a:t>
            </a:r>
            <a:r>
              <a:rPr lang="en-US" sz="2900" dirty="0" err="1" smtClean="0"/>
              <a:t>Meterai</a:t>
            </a:r>
            <a:r>
              <a:rPr lang="en-US" sz="2900" dirty="0" smtClean="0"/>
              <a:t> </a:t>
            </a:r>
          </a:p>
          <a:p>
            <a:pPr>
              <a:buNone/>
            </a:pPr>
            <a:r>
              <a:rPr lang="en-US" sz="2900" dirty="0" smtClean="0"/>
              <a:t>            </a:t>
            </a:r>
            <a:r>
              <a:rPr lang="en-US" sz="2900" dirty="0" err="1" smtClean="0"/>
              <a:t>dan</a:t>
            </a:r>
            <a:r>
              <a:rPr lang="en-US" sz="2900" dirty="0" smtClean="0"/>
              <a:t> </a:t>
            </a:r>
            <a:r>
              <a:rPr lang="en-US" sz="2900" dirty="0" err="1" smtClean="0"/>
              <a:t>Besarnya</a:t>
            </a:r>
            <a:r>
              <a:rPr lang="en-US" sz="2900" dirty="0" smtClean="0"/>
              <a:t> Batas </a:t>
            </a:r>
            <a:r>
              <a:rPr lang="en-US" sz="2900" dirty="0" err="1" smtClean="0"/>
              <a:t>Pengenaan</a:t>
            </a:r>
            <a:r>
              <a:rPr lang="en-US" sz="2900" dirty="0" smtClean="0"/>
              <a:t> </a:t>
            </a:r>
            <a:r>
              <a:rPr lang="en-US" sz="2900" dirty="0" err="1" smtClean="0"/>
              <a:t>Harga</a:t>
            </a:r>
            <a:r>
              <a:rPr lang="en-US" sz="2900" dirty="0" smtClean="0"/>
              <a:t> Nominal Yang </a:t>
            </a:r>
            <a:r>
              <a:rPr lang="en-US" sz="2900" dirty="0" err="1" smtClean="0"/>
              <a:t>Dikenakan</a:t>
            </a:r>
            <a:r>
              <a:rPr lang="en-US" sz="2900" dirty="0" smtClean="0"/>
              <a:t> Bea </a:t>
            </a:r>
            <a:r>
              <a:rPr lang="en-US" sz="2900" dirty="0" err="1" smtClean="0"/>
              <a:t>Meterai</a:t>
            </a:r>
            <a:r>
              <a:rPr lang="en-US" sz="2900" dirty="0" smtClean="0"/>
              <a:t>.</a:t>
            </a:r>
          </a:p>
          <a:p>
            <a:pPr>
              <a:buNone/>
            </a:pPr>
            <a:r>
              <a:rPr lang="en-US" sz="2900" dirty="0" smtClean="0"/>
              <a:t>        3.Peraturan </a:t>
            </a:r>
            <a:r>
              <a:rPr lang="en-US" sz="2900" dirty="0" err="1" smtClean="0"/>
              <a:t>Menteri</a:t>
            </a:r>
            <a:r>
              <a:rPr lang="en-US" sz="2900" dirty="0" smtClean="0"/>
              <a:t> </a:t>
            </a:r>
            <a:r>
              <a:rPr lang="en-US" sz="2900" dirty="0" err="1" smtClean="0"/>
              <a:t>Keuangan</a:t>
            </a:r>
            <a:r>
              <a:rPr lang="en-US" sz="2900" dirty="0" smtClean="0"/>
              <a:t> </a:t>
            </a:r>
            <a:r>
              <a:rPr lang="en-US" sz="2900" dirty="0" err="1" smtClean="0"/>
              <a:t>Nomor</a:t>
            </a:r>
            <a:r>
              <a:rPr lang="en-US" sz="2900" dirty="0" smtClean="0"/>
              <a:t> 90/PMK.03/2005 </a:t>
            </a:r>
            <a:r>
              <a:rPr lang="en-US" sz="2900" dirty="0" err="1" smtClean="0"/>
              <a:t>tentang</a:t>
            </a:r>
            <a:r>
              <a:rPr lang="en-US" sz="2900" dirty="0" smtClean="0"/>
              <a:t> </a:t>
            </a:r>
            <a:r>
              <a:rPr lang="en-US" sz="2900" dirty="0" err="1" smtClean="0"/>
              <a:t>Perubahan</a:t>
            </a:r>
            <a:r>
              <a:rPr lang="en-US" sz="2900" dirty="0" smtClean="0"/>
              <a:t> </a:t>
            </a:r>
            <a:r>
              <a:rPr lang="en-US" sz="2900" dirty="0" err="1" smtClean="0"/>
              <a:t>Atas</a:t>
            </a:r>
            <a:r>
              <a:rPr lang="en-US" sz="2900" dirty="0" smtClean="0"/>
              <a:t> </a:t>
            </a:r>
          </a:p>
          <a:p>
            <a:pPr>
              <a:buNone/>
            </a:pPr>
            <a:r>
              <a:rPr lang="en-US" sz="2900" dirty="0" smtClean="0"/>
              <a:t>            </a:t>
            </a:r>
            <a:r>
              <a:rPr lang="en-US" sz="2900" dirty="0" err="1" smtClean="0"/>
              <a:t>Peraturan</a:t>
            </a:r>
            <a:r>
              <a:rPr lang="en-US" sz="2900" dirty="0" smtClean="0"/>
              <a:t> </a:t>
            </a:r>
            <a:r>
              <a:rPr lang="en-US" sz="2900" dirty="0" err="1" smtClean="0"/>
              <a:t>Menteri</a:t>
            </a:r>
            <a:r>
              <a:rPr lang="en-US" sz="2900" dirty="0" smtClean="0"/>
              <a:t> </a:t>
            </a:r>
            <a:r>
              <a:rPr lang="en-US" sz="2900" dirty="0" err="1" smtClean="0"/>
              <a:t>Keuangan</a:t>
            </a:r>
            <a:r>
              <a:rPr lang="en-US" sz="2900" dirty="0" smtClean="0"/>
              <a:t> </a:t>
            </a:r>
            <a:r>
              <a:rPr lang="en-US" sz="2900" dirty="0" err="1" smtClean="0"/>
              <a:t>Nomor</a:t>
            </a:r>
            <a:r>
              <a:rPr lang="en-US" sz="2900" dirty="0" smtClean="0"/>
              <a:t> 15/PMK.03/2005 </a:t>
            </a:r>
            <a:r>
              <a:rPr lang="en-US" sz="2900" dirty="0" err="1" smtClean="0"/>
              <a:t>Tentang</a:t>
            </a:r>
            <a:r>
              <a:rPr lang="en-US" sz="2900" dirty="0" smtClean="0"/>
              <a:t> </a:t>
            </a:r>
            <a:r>
              <a:rPr lang="en-US" sz="2900" dirty="0" err="1" smtClean="0"/>
              <a:t>Bentuk</a:t>
            </a:r>
            <a:r>
              <a:rPr lang="en-US" sz="2900" dirty="0" smtClean="0"/>
              <a:t>, </a:t>
            </a:r>
            <a:r>
              <a:rPr lang="en-US" sz="2900" dirty="0" err="1" smtClean="0"/>
              <a:t>Ukuran</a:t>
            </a:r>
            <a:r>
              <a:rPr lang="en-US" sz="2900" dirty="0" smtClean="0"/>
              <a:t>, </a:t>
            </a:r>
          </a:p>
          <a:p>
            <a:pPr>
              <a:buNone/>
            </a:pPr>
            <a:r>
              <a:rPr lang="en-US" sz="2900" dirty="0" smtClean="0"/>
              <a:t>           </a:t>
            </a:r>
            <a:r>
              <a:rPr lang="en-US" sz="2900" dirty="0" err="1" smtClean="0"/>
              <a:t>Warna</a:t>
            </a:r>
            <a:r>
              <a:rPr lang="en-US" sz="2900" dirty="0" smtClean="0"/>
              <a:t>, Dan </a:t>
            </a:r>
            <a:r>
              <a:rPr lang="en-US" sz="2900" dirty="0" err="1" smtClean="0"/>
              <a:t>Desain</a:t>
            </a:r>
            <a:r>
              <a:rPr lang="en-US" sz="2900" dirty="0" smtClean="0"/>
              <a:t> </a:t>
            </a:r>
            <a:r>
              <a:rPr lang="en-US" sz="2900" dirty="0" err="1" smtClean="0"/>
              <a:t>Meterai</a:t>
            </a:r>
            <a:r>
              <a:rPr lang="en-US" sz="2900" dirty="0" smtClean="0"/>
              <a:t> </a:t>
            </a:r>
            <a:r>
              <a:rPr lang="en-US" sz="2900" dirty="0" err="1" smtClean="0"/>
              <a:t>Tempel</a:t>
            </a:r>
            <a:r>
              <a:rPr lang="en-US" sz="2900" dirty="0" smtClean="0"/>
              <a:t> </a:t>
            </a:r>
            <a:r>
              <a:rPr lang="en-US" sz="2900" dirty="0" err="1" smtClean="0"/>
              <a:t>Tahun</a:t>
            </a:r>
            <a:r>
              <a:rPr lang="en-US" sz="2900" dirty="0" smtClean="0"/>
              <a:t> 2005</a:t>
            </a:r>
          </a:p>
          <a:p>
            <a:pPr>
              <a:buNone/>
            </a:pPr>
            <a:r>
              <a:rPr lang="en-US" sz="2900" dirty="0" smtClean="0"/>
              <a:t>       4.Keputusan </a:t>
            </a:r>
            <a:r>
              <a:rPr lang="en-US" sz="2900" dirty="0" err="1" smtClean="0"/>
              <a:t>Menteri</a:t>
            </a:r>
            <a:r>
              <a:rPr lang="en-US" sz="2900" dirty="0" smtClean="0"/>
              <a:t> </a:t>
            </a:r>
            <a:r>
              <a:rPr lang="en-US" sz="2900" dirty="0" err="1" smtClean="0"/>
              <a:t>Keuangan</a:t>
            </a:r>
            <a:r>
              <a:rPr lang="en-US" sz="2900" dirty="0" smtClean="0"/>
              <a:t> </a:t>
            </a:r>
            <a:r>
              <a:rPr lang="en-US" sz="2900" dirty="0" err="1" smtClean="0"/>
              <a:t>Nomor</a:t>
            </a:r>
            <a:r>
              <a:rPr lang="en-US" sz="2900" dirty="0" smtClean="0"/>
              <a:t> 133b/KMK.04/2000 </a:t>
            </a:r>
            <a:r>
              <a:rPr lang="en-US" sz="2900" dirty="0" err="1" smtClean="0"/>
              <a:t>tentang</a:t>
            </a:r>
            <a:r>
              <a:rPr lang="en-US" sz="2900" dirty="0" smtClean="0"/>
              <a:t> </a:t>
            </a:r>
            <a:r>
              <a:rPr lang="en-US" sz="2900" dirty="0" err="1" smtClean="0"/>
              <a:t>Pelunasan</a:t>
            </a:r>
            <a:r>
              <a:rPr lang="en-US" sz="2900" dirty="0" smtClean="0"/>
              <a:t> Bea  </a:t>
            </a:r>
          </a:p>
          <a:p>
            <a:pPr>
              <a:buNone/>
            </a:pPr>
            <a:r>
              <a:rPr lang="en-US" sz="2900" dirty="0" smtClean="0"/>
              <a:t>          </a:t>
            </a:r>
            <a:r>
              <a:rPr lang="en-US" sz="2900" dirty="0" err="1" smtClean="0"/>
              <a:t>Meterai</a:t>
            </a:r>
            <a:r>
              <a:rPr lang="en-US" sz="2900" dirty="0" smtClean="0"/>
              <a:t> </a:t>
            </a:r>
            <a:r>
              <a:rPr lang="en-US" sz="2900" dirty="0" err="1" smtClean="0"/>
              <a:t>dengan</a:t>
            </a:r>
            <a:r>
              <a:rPr lang="en-US" sz="2900" dirty="0" smtClean="0"/>
              <a:t> </a:t>
            </a:r>
            <a:r>
              <a:rPr lang="en-US" sz="2900" dirty="0" err="1" smtClean="0"/>
              <a:t>Menggunakan</a:t>
            </a:r>
            <a:r>
              <a:rPr lang="en-US" sz="2900" dirty="0" smtClean="0"/>
              <a:t> Cara Lain.</a:t>
            </a:r>
          </a:p>
          <a:p>
            <a:pPr>
              <a:buNone/>
            </a:pPr>
            <a:r>
              <a:rPr lang="en-US" sz="2900" dirty="0" smtClean="0"/>
              <a:t>       5.Keputusan </a:t>
            </a:r>
            <a:r>
              <a:rPr lang="en-US" sz="2900" dirty="0" err="1" smtClean="0"/>
              <a:t>Dirjen</a:t>
            </a:r>
            <a:r>
              <a:rPr lang="en-US" sz="2900" dirty="0" smtClean="0"/>
              <a:t> </a:t>
            </a:r>
            <a:r>
              <a:rPr lang="en-US" sz="2900" dirty="0" err="1" smtClean="0"/>
              <a:t>Pajak</a:t>
            </a:r>
            <a:r>
              <a:rPr lang="en-US" sz="2900" dirty="0" smtClean="0"/>
              <a:t> </a:t>
            </a:r>
            <a:r>
              <a:rPr lang="en-US" sz="2900" dirty="0" err="1" smtClean="0"/>
              <a:t>Nomor</a:t>
            </a:r>
            <a:r>
              <a:rPr lang="en-US" sz="2900" dirty="0" smtClean="0"/>
              <a:t> KEP-122b/PJ./2000 </a:t>
            </a:r>
            <a:r>
              <a:rPr lang="en-US" sz="2900" dirty="0" err="1" smtClean="0"/>
              <a:t>tentang</a:t>
            </a:r>
            <a:r>
              <a:rPr lang="en-US" sz="2900" dirty="0" smtClean="0"/>
              <a:t> </a:t>
            </a:r>
            <a:r>
              <a:rPr lang="en-US" sz="2900" dirty="0" err="1" smtClean="0"/>
              <a:t>Tatacara</a:t>
            </a:r>
            <a:r>
              <a:rPr lang="en-US" sz="2900" dirty="0" smtClean="0"/>
              <a:t> </a:t>
            </a:r>
            <a:r>
              <a:rPr lang="en-US" sz="2900" dirty="0" err="1" smtClean="0"/>
              <a:t>Pelunasan</a:t>
            </a:r>
            <a:r>
              <a:rPr lang="en-US" sz="2900" dirty="0" smtClean="0"/>
              <a:t> Bea </a:t>
            </a:r>
            <a:r>
              <a:rPr lang="en-US" sz="2900" dirty="0" err="1" smtClean="0"/>
              <a:t>Meterai</a:t>
            </a:r>
            <a:r>
              <a:rPr lang="en-US" sz="2900" dirty="0" smtClean="0"/>
              <a:t> </a:t>
            </a:r>
          </a:p>
          <a:p>
            <a:pPr>
              <a:buNone/>
            </a:pPr>
            <a:r>
              <a:rPr lang="en-US" sz="2900" dirty="0" smtClean="0"/>
              <a:t>          </a:t>
            </a:r>
            <a:r>
              <a:rPr lang="en-US" sz="2900" dirty="0" err="1" smtClean="0"/>
              <a:t>dengan</a:t>
            </a:r>
            <a:r>
              <a:rPr lang="en-US" sz="2900" dirty="0" smtClean="0"/>
              <a:t> </a:t>
            </a:r>
            <a:r>
              <a:rPr lang="en-US" sz="2900" dirty="0" err="1" smtClean="0"/>
              <a:t>membubuhkan</a:t>
            </a:r>
            <a:r>
              <a:rPr lang="en-US" sz="2900" dirty="0" smtClean="0"/>
              <a:t> </a:t>
            </a:r>
            <a:r>
              <a:rPr lang="en-US" sz="2900" dirty="0" err="1" smtClean="0"/>
              <a:t>Tanda</a:t>
            </a:r>
            <a:r>
              <a:rPr lang="en-US" sz="2900" dirty="0" smtClean="0"/>
              <a:t> Bea </a:t>
            </a:r>
            <a:r>
              <a:rPr lang="en-US" sz="2900" dirty="0" err="1" smtClean="0"/>
              <a:t>Meterai</a:t>
            </a:r>
            <a:r>
              <a:rPr lang="en-US" sz="2900" dirty="0" smtClean="0"/>
              <a:t> </a:t>
            </a:r>
            <a:r>
              <a:rPr lang="en-US" sz="2900" dirty="0" err="1" smtClean="0"/>
              <a:t>Lunas</a:t>
            </a:r>
            <a:r>
              <a:rPr lang="en-US" sz="2900" dirty="0" smtClean="0"/>
              <a:t> </a:t>
            </a:r>
            <a:r>
              <a:rPr lang="en-US" sz="2900" dirty="0" err="1" smtClean="0"/>
              <a:t>dengan</a:t>
            </a:r>
            <a:r>
              <a:rPr lang="en-US" sz="2900" dirty="0" smtClean="0"/>
              <a:t> </a:t>
            </a:r>
            <a:r>
              <a:rPr lang="en-US" sz="2900" dirty="0" err="1" smtClean="0"/>
              <a:t>Mesin</a:t>
            </a:r>
            <a:r>
              <a:rPr lang="en-US" sz="2900" dirty="0" smtClean="0"/>
              <a:t> </a:t>
            </a:r>
            <a:r>
              <a:rPr lang="en-US" sz="2900" dirty="0" err="1" smtClean="0"/>
              <a:t>Teraan</a:t>
            </a:r>
            <a:r>
              <a:rPr lang="en-US" sz="2900" dirty="0" smtClean="0"/>
              <a:t>.</a:t>
            </a:r>
          </a:p>
          <a:p>
            <a:pPr>
              <a:buNone/>
            </a:pPr>
            <a:r>
              <a:rPr lang="en-US" sz="2900" dirty="0" smtClean="0"/>
              <a:t>       6.Keputusan </a:t>
            </a:r>
            <a:r>
              <a:rPr lang="en-US" sz="2900" dirty="0" err="1" smtClean="0"/>
              <a:t>Dirjen</a:t>
            </a:r>
            <a:r>
              <a:rPr lang="en-US" sz="2900" dirty="0" smtClean="0"/>
              <a:t> </a:t>
            </a:r>
            <a:r>
              <a:rPr lang="en-US" sz="2900" dirty="0" err="1" smtClean="0"/>
              <a:t>Pajak</a:t>
            </a:r>
            <a:r>
              <a:rPr lang="en-US" sz="2900" dirty="0" smtClean="0"/>
              <a:t> </a:t>
            </a:r>
            <a:r>
              <a:rPr lang="en-US" sz="2900" dirty="0" err="1" smtClean="0"/>
              <a:t>Nomor</a:t>
            </a:r>
            <a:r>
              <a:rPr lang="en-US" sz="2900" dirty="0" smtClean="0"/>
              <a:t> KEP-122c/PJ./2000 </a:t>
            </a:r>
            <a:r>
              <a:rPr lang="en-US" sz="2900" dirty="0" err="1" smtClean="0"/>
              <a:t>tentang</a:t>
            </a:r>
            <a:r>
              <a:rPr lang="en-US" sz="2900" dirty="0" smtClean="0"/>
              <a:t> </a:t>
            </a:r>
            <a:r>
              <a:rPr lang="en-US" sz="2900" dirty="0" err="1" smtClean="0"/>
              <a:t>Tatacara</a:t>
            </a:r>
            <a:r>
              <a:rPr lang="en-US" sz="2900" dirty="0" smtClean="0"/>
              <a:t> </a:t>
            </a:r>
            <a:r>
              <a:rPr lang="en-US" sz="2900" dirty="0" err="1" smtClean="0"/>
              <a:t>Pelunasan</a:t>
            </a:r>
            <a:r>
              <a:rPr lang="en-US" sz="2900" dirty="0" smtClean="0"/>
              <a:t> Bea </a:t>
            </a:r>
            <a:r>
              <a:rPr lang="en-US" sz="2900" dirty="0" err="1" smtClean="0"/>
              <a:t>Meterai</a:t>
            </a:r>
            <a:r>
              <a:rPr lang="en-US" sz="2900" dirty="0" smtClean="0"/>
              <a:t> </a:t>
            </a:r>
          </a:p>
          <a:p>
            <a:pPr>
              <a:buNone/>
            </a:pPr>
            <a:r>
              <a:rPr lang="en-US" sz="2900" dirty="0" smtClean="0"/>
              <a:t>          </a:t>
            </a:r>
            <a:r>
              <a:rPr lang="en-US" sz="2900" dirty="0" err="1" smtClean="0"/>
              <a:t>dengan</a:t>
            </a:r>
            <a:r>
              <a:rPr lang="en-US" sz="2900" dirty="0" smtClean="0"/>
              <a:t> </a:t>
            </a:r>
            <a:r>
              <a:rPr lang="en-US" sz="2900" dirty="0" err="1" smtClean="0"/>
              <a:t>membubuhkan</a:t>
            </a:r>
            <a:r>
              <a:rPr lang="en-US" sz="2900" dirty="0" smtClean="0"/>
              <a:t> </a:t>
            </a:r>
            <a:r>
              <a:rPr lang="en-US" sz="2900" dirty="0" err="1" smtClean="0"/>
              <a:t>Tanda</a:t>
            </a:r>
            <a:r>
              <a:rPr lang="en-US" sz="2900" dirty="0" smtClean="0"/>
              <a:t> Bea </a:t>
            </a:r>
            <a:r>
              <a:rPr lang="en-US" sz="2900" dirty="0" err="1" smtClean="0"/>
              <a:t>Meterai</a:t>
            </a:r>
            <a:r>
              <a:rPr lang="en-US" sz="2900" dirty="0" smtClean="0"/>
              <a:t> </a:t>
            </a:r>
            <a:r>
              <a:rPr lang="en-US" sz="2900" dirty="0" err="1" smtClean="0"/>
              <a:t>dengan</a:t>
            </a:r>
            <a:r>
              <a:rPr lang="en-US" sz="2900" dirty="0" smtClean="0"/>
              <a:t> </a:t>
            </a:r>
            <a:r>
              <a:rPr lang="en-US" sz="2900" dirty="0" err="1" smtClean="0"/>
              <a:t>Teknologi</a:t>
            </a:r>
            <a:r>
              <a:rPr lang="en-US" sz="2900" dirty="0" smtClean="0"/>
              <a:t> </a:t>
            </a:r>
            <a:r>
              <a:rPr lang="en-US" sz="2900" dirty="0" err="1" smtClean="0"/>
              <a:t>Percetakan</a:t>
            </a:r>
            <a:r>
              <a:rPr lang="en-US" sz="2900" dirty="0" smtClean="0"/>
              <a:t>.</a:t>
            </a:r>
          </a:p>
          <a:p>
            <a:pPr>
              <a:buNone/>
            </a:pPr>
            <a:r>
              <a:rPr lang="en-US" sz="2900" dirty="0" smtClean="0"/>
              <a:t>       7.Keputusan </a:t>
            </a:r>
            <a:r>
              <a:rPr lang="en-US" sz="2900" dirty="0" err="1" smtClean="0"/>
              <a:t>Dirjen</a:t>
            </a:r>
            <a:r>
              <a:rPr lang="en-US" sz="2900" dirty="0" smtClean="0"/>
              <a:t> </a:t>
            </a:r>
            <a:r>
              <a:rPr lang="en-US" sz="2900" dirty="0" err="1" smtClean="0"/>
              <a:t>Pajak</a:t>
            </a:r>
            <a:r>
              <a:rPr lang="en-US" sz="2900" dirty="0" smtClean="0"/>
              <a:t> </a:t>
            </a:r>
            <a:r>
              <a:rPr lang="en-US" sz="2900" dirty="0" err="1" smtClean="0"/>
              <a:t>Nomor</a:t>
            </a:r>
            <a:r>
              <a:rPr lang="en-US" sz="2900" dirty="0" smtClean="0"/>
              <a:t> KEP-122d/PJ./2000 </a:t>
            </a:r>
            <a:r>
              <a:rPr lang="en-US" sz="2900" dirty="0" err="1" smtClean="0"/>
              <a:t>tentang</a:t>
            </a:r>
            <a:r>
              <a:rPr lang="en-US" sz="2900" dirty="0" smtClean="0"/>
              <a:t> </a:t>
            </a:r>
            <a:r>
              <a:rPr lang="en-US" sz="2900" dirty="0" err="1" smtClean="0"/>
              <a:t>Tatacara</a:t>
            </a:r>
            <a:r>
              <a:rPr lang="en-US" sz="2900" dirty="0" smtClean="0"/>
              <a:t> </a:t>
            </a:r>
            <a:r>
              <a:rPr lang="en-US" sz="2900" dirty="0" err="1" smtClean="0"/>
              <a:t>Pelunasan</a:t>
            </a:r>
            <a:r>
              <a:rPr lang="en-US" sz="2900" dirty="0" smtClean="0"/>
              <a:t> Bea </a:t>
            </a:r>
            <a:r>
              <a:rPr lang="en-US" sz="2900" dirty="0" err="1" smtClean="0"/>
              <a:t>Meterai</a:t>
            </a:r>
            <a:r>
              <a:rPr lang="en-US" sz="2900" dirty="0" smtClean="0"/>
              <a:t> </a:t>
            </a:r>
          </a:p>
          <a:p>
            <a:pPr>
              <a:buNone/>
            </a:pPr>
            <a:r>
              <a:rPr lang="en-US" sz="2900" dirty="0" smtClean="0"/>
              <a:t>          </a:t>
            </a:r>
            <a:r>
              <a:rPr lang="en-US" sz="2900" dirty="0" err="1" smtClean="0"/>
              <a:t>dengan</a:t>
            </a:r>
            <a:r>
              <a:rPr lang="en-US" sz="2900" dirty="0" smtClean="0"/>
              <a:t> </a:t>
            </a:r>
            <a:r>
              <a:rPr lang="en-US" sz="2900" dirty="0" err="1" smtClean="0"/>
              <a:t>membubuhkan</a:t>
            </a:r>
            <a:r>
              <a:rPr lang="en-US" sz="2900" dirty="0" smtClean="0"/>
              <a:t> </a:t>
            </a:r>
            <a:r>
              <a:rPr lang="en-US" sz="2900" dirty="0" err="1" smtClean="0"/>
              <a:t>Tanda</a:t>
            </a:r>
            <a:r>
              <a:rPr lang="en-US" sz="2900" dirty="0" smtClean="0"/>
              <a:t> Bea </a:t>
            </a:r>
            <a:r>
              <a:rPr lang="en-US" sz="2900" dirty="0" err="1" smtClean="0"/>
              <a:t>Meterai</a:t>
            </a:r>
            <a:r>
              <a:rPr lang="en-US" sz="2900" dirty="0" smtClean="0"/>
              <a:t> </a:t>
            </a:r>
            <a:r>
              <a:rPr lang="en-US" sz="2900" dirty="0" err="1" smtClean="0"/>
              <a:t>dengan</a:t>
            </a:r>
            <a:r>
              <a:rPr lang="en-US" sz="2900" dirty="0" smtClean="0"/>
              <a:t> </a:t>
            </a:r>
            <a:r>
              <a:rPr lang="en-US" sz="2900" dirty="0" err="1" smtClean="0"/>
              <a:t>Sistem</a:t>
            </a:r>
            <a:r>
              <a:rPr lang="en-US" sz="2900" dirty="0" smtClean="0"/>
              <a:t> </a:t>
            </a:r>
            <a:r>
              <a:rPr lang="en-US" sz="2900" dirty="0" err="1" smtClean="0"/>
              <a:t>Komputerisasi</a:t>
            </a:r>
            <a:r>
              <a:rPr lang="en-US" sz="2900" dirty="0" smtClean="0"/>
              <a:t>.</a:t>
            </a:r>
          </a:p>
          <a:p>
            <a:pPr>
              <a:buNone/>
            </a:pPr>
            <a:r>
              <a:rPr lang="en-US" sz="2900" dirty="0" smtClean="0"/>
              <a:t>       8.Keputusan </a:t>
            </a:r>
            <a:r>
              <a:rPr lang="en-US" sz="2900" dirty="0" err="1" smtClean="0"/>
              <a:t>Menteri</a:t>
            </a:r>
            <a:r>
              <a:rPr lang="en-US" sz="2900" dirty="0" smtClean="0"/>
              <a:t> </a:t>
            </a:r>
            <a:r>
              <a:rPr lang="en-US" sz="2900" dirty="0" err="1" smtClean="0"/>
              <a:t>Keuangan</a:t>
            </a:r>
            <a:r>
              <a:rPr lang="en-US" sz="2900" dirty="0" smtClean="0"/>
              <a:t> </a:t>
            </a:r>
            <a:r>
              <a:rPr lang="en-US" sz="2900" dirty="0" err="1" smtClean="0"/>
              <a:t>Nomor</a:t>
            </a:r>
            <a:r>
              <a:rPr lang="en-US" sz="2900" dirty="0" smtClean="0"/>
              <a:t> 476/KMK.03/2002 </a:t>
            </a:r>
            <a:r>
              <a:rPr lang="en-US" sz="2900" dirty="0" err="1" smtClean="0"/>
              <a:t>tentang</a:t>
            </a:r>
            <a:r>
              <a:rPr lang="en-US" sz="2900" dirty="0" smtClean="0"/>
              <a:t> </a:t>
            </a:r>
            <a:r>
              <a:rPr lang="en-US" sz="2900" dirty="0" err="1" smtClean="0"/>
              <a:t>Pelunasan</a:t>
            </a:r>
            <a:r>
              <a:rPr lang="en-US" sz="2900" dirty="0" smtClean="0"/>
              <a:t> Bea </a:t>
            </a:r>
            <a:r>
              <a:rPr lang="en-US" sz="2900" dirty="0" err="1" smtClean="0"/>
              <a:t>Meterai</a:t>
            </a:r>
            <a:r>
              <a:rPr lang="en-US" sz="2900" dirty="0" smtClean="0"/>
              <a:t> </a:t>
            </a:r>
          </a:p>
          <a:p>
            <a:pPr>
              <a:buNone/>
            </a:pPr>
            <a:r>
              <a:rPr lang="en-US" sz="2900" dirty="0" smtClean="0"/>
              <a:t>           </a:t>
            </a:r>
            <a:r>
              <a:rPr lang="en-US" sz="2900" dirty="0" err="1" smtClean="0"/>
              <a:t>dengan</a:t>
            </a:r>
            <a:r>
              <a:rPr lang="en-US" sz="2900" dirty="0" smtClean="0"/>
              <a:t> Cara </a:t>
            </a:r>
            <a:r>
              <a:rPr lang="en-US" sz="2900" dirty="0" err="1" smtClean="0"/>
              <a:t>Pemeteraian</a:t>
            </a:r>
            <a:r>
              <a:rPr lang="en-US" sz="2900" dirty="0" smtClean="0"/>
              <a:t> </a:t>
            </a:r>
            <a:r>
              <a:rPr lang="en-US" sz="2900" dirty="0" err="1" smtClean="0"/>
              <a:t>Kemudian</a:t>
            </a:r>
            <a:r>
              <a:rPr lang="en-US" sz="2900" dirty="0" smtClean="0"/>
              <a:t>.</a:t>
            </a:r>
          </a:p>
          <a:p>
            <a:pPr>
              <a:buNone/>
            </a:pPr>
            <a:r>
              <a:rPr lang="en-US" sz="2900" dirty="0" smtClean="0"/>
              <a:t>      9.Keputusan </a:t>
            </a:r>
            <a:r>
              <a:rPr lang="en-US" sz="2900" dirty="0" err="1" smtClean="0"/>
              <a:t>Dirjen</a:t>
            </a:r>
            <a:r>
              <a:rPr lang="en-US" sz="2900" dirty="0" smtClean="0"/>
              <a:t> </a:t>
            </a:r>
            <a:r>
              <a:rPr lang="en-US" sz="2900" dirty="0" err="1" smtClean="0"/>
              <a:t>Pajak</a:t>
            </a:r>
            <a:r>
              <a:rPr lang="en-US" sz="2900" dirty="0" smtClean="0"/>
              <a:t> </a:t>
            </a:r>
            <a:r>
              <a:rPr lang="en-US" sz="2900" dirty="0" err="1" smtClean="0"/>
              <a:t>Nomor</a:t>
            </a:r>
            <a:r>
              <a:rPr lang="en-US" sz="2900" dirty="0" smtClean="0"/>
              <a:t> KEP-02/PJ./2003 </a:t>
            </a:r>
            <a:r>
              <a:rPr lang="en-US" sz="2900" dirty="0" err="1" smtClean="0"/>
              <a:t>tentang</a:t>
            </a:r>
            <a:r>
              <a:rPr lang="en-US" sz="2900" dirty="0" smtClean="0"/>
              <a:t> </a:t>
            </a:r>
            <a:r>
              <a:rPr lang="en-US" sz="2900" dirty="0" err="1" smtClean="0"/>
              <a:t>Tatacara</a:t>
            </a:r>
            <a:r>
              <a:rPr lang="en-US" sz="2900" dirty="0" smtClean="0"/>
              <a:t> </a:t>
            </a:r>
            <a:r>
              <a:rPr lang="en-US" sz="2900" dirty="0" err="1" smtClean="0"/>
              <a:t>Pemeteraian</a:t>
            </a:r>
            <a:r>
              <a:rPr lang="en-US" sz="2900" dirty="0" smtClean="0"/>
              <a:t> </a:t>
            </a:r>
            <a:r>
              <a:rPr lang="en-US" sz="2900" dirty="0" err="1" smtClean="0"/>
              <a:t>Kemudian</a:t>
            </a:r>
            <a:r>
              <a:rPr lang="en-US" sz="2900" dirty="0" smtClean="0"/>
              <a:t>.</a:t>
            </a:r>
          </a:p>
          <a:p>
            <a:pPr>
              <a:buNone/>
            </a:pPr>
            <a:r>
              <a:rPr lang="en-US" sz="2900" dirty="0" smtClean="0"/>
              <a:t>    10.Surat </a:t>
            </a:r>
            <a:r>
              <a:rPr lang="en-US" sz="2900" dirty="0" err="1" smtClean="0"/>
              <a:t>Edaran</a:t>
            </a:r>
            <a:r>
              <a:rPr lang="en-US" sz="2900" dirty="0" smtClean="0"/>
              <a:t> </a:t>
            </a:r>
            <a:r>
              <a:rPr lang="en-US" sz="2900" dirty="0" err="1" smtClean="0"/>
              <a:t>Nomor</a:t>
            </a:r>
            <a:r>
              <a:rPr lang="en-US" sz="2900" dirty="0" smtClean="0"/>
              <a:t> 29/PJ.5/2000 </a:t>
            </a:r>
            <a:r>
              <a:rPr lang="en-US" sz="2900" dirty="0" err="1" smtClean="0"/>
              <a:t>tentang</a:t>
            </a:r>
            <a:r>
              <a:rPr lang="en-US" sz="2900" dirty="0" smtClean="0"/>
              <a:t> </a:t>
            </a:r>
            <a:r>
              <a:rPr lang="en-US" sz="2900" dirty="0" err="1" smtClean="0"/>
              <a:t>Dokumen</a:t>
            </a:r>
            <a:r>
              <a:rPr lang="en-US" sz="2900" dirty="0" smtClean="0"/>
              <a:t> </a:t>
            </a:r>
            <a:r>
              <a:rPr lang="en-US" sz="2900" dirty="0" err="1" smtClean="0"/>
              <a:t>Perbankan</a:t>
            </a:r>
            <a:r>
              <a:rPr lang="en-US" sz="2900" dirty="0" smtClean="0"/>
              <a:t> yang </a:t>
            </a:r>
            <a:r>
              <a:rPr lang="en-US" sz="2900" dirty="0" err="1" smtClean="0"/>
              <a:t>dikenakan</a:t>
            </a:r>
            <a:r>
              <a:rPr lang="en-US" sz="2900" dirty="0" smtClean="0"/>
              <a:t> Bea </a:t>
            </a:r>
          </a:p>
          <a:p>
            <a:pPr>
              <a:buNone/>
            </a:pPr>
            <a:r>
              <a:rPr lang="en-US" sz="2900" dirty="0" smtClean="0"/>
              <a:t>         </a:t>
            </a:r>
            <a:r>
              <a:rPr lang="en-US" sz="2900" dirty="0" err="1" smtClean="0"/>
              <a:t>Meterai</a:t>
            </a:r>
            <a:r>
              <a:rPr lang="en-US" sz="2900" dirty="0" smtClean="0"/>
              <a:t>.</a:t>
            </a:r>
          </a:p>
          <a:p>
            <a:pPr>
              <a:buNone/>
            </a:pPr>
            <a:r>
              <a:rPr lang="en-US" sz="2900" dirty="0" smtClean="0"/>
              <a:t> </a:t>
            </a:r>
          </a:p>
          <a:p>
            <a:pPr marL="457200" indent="-457200">
              <a:buNone/>
            </a:pPr>
            <a:endParaRPr lang="en-US" sz="2400" dirty="0" smtClean="0">
              <a:cs typeface="Times New Roman"/>
            </a:endParaRPr>
          </a:p>
          <a:p>
            <a:pPr marL="457200" indent="-457200">
              <a:buNone/>
            </a:pPr>
            <a:endParaRPr lang="en-US" sz="2400" dirty="0" smtClean="0">
              <a:cs typeface="Times New Roman"/>
            </a:endParaRPr>
          </a:p>
          <a:p>
            <a:pPr>
              <a:buNone/>
            </a:pP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2538" y="224608"/>
            <a:ext cx="8643998" cy="6047621"/>
          </a:xfrm>
        </p:spPr>
        <p:txBody>
          <a:bodyPr>
            <a:normAutofit/>
          </a:bodyPr>
          <a:lstStyle/>
          <a:p>
            <a:pPr>
              <a:buNone/>
            </a:pPr>
            <a:r>
              <a:rPr lang="en-US" dirty="0" smtClean="0"/>
              <a:t>2.Pengertian Bea </a:t>
            </a:r>
            <a:r>
              <a:rPr lang="en-US" dirty="0" err="1" smtClean="0"/>
              <a:t>Materai</a:t>
            </a:r>
            <a:r>
              <a:rPr lang="en-US" dirty="0" smtClean="0"/>
              <a:t> </a:t>
            </a:r>
          </a:p>
          <a:p>
            <a:pPr>
              <a:buNone/>
            </a:pPr>
            <a:r>
              <a:rPr lang="en-US" dirty="0" smtClean="0"/>
              <a:t>    </a:t>
            </a:r>
            <a:r>
              <a:rPr lang="en-US" dirty="0" err="1" smtClean="0"/>
              <a:t>Sesuai</a:t>
            </a:r>
            <a:r>
              <a:rPr lang="en-US" dirty="0" smtClean="0"/>
              <a:t> </a:t>
            </a:r>
            <a:r>
              <a:rPr lang="en-US" dirty="0" err="1" smtClean="0"/>
              <a:t>dengan</a:t>
            </a:r>
            <a:r>
              <a:rPr lang="en-US" dirty="0" smtClean="0"/>
              <a:t> </a:t>
            </a:r>
            <a:r>
              <a:rPr lang="en-US" dirty="0" err="1" smtClean="0"/>
              <a:t>Undang-undang</a:t>
            </a:r>
            <a:r>
              <a:rPr lang="en-US" dirty="0" smtClean="0"/>
              <a:t> </a:t>
            </a:r>
            <a:r>
              <a:rPr lang="en-US" dirty="0" err="1" smtClean="0"/>
              <a:t>Nomor</a:t>
            </a:r>
            <a:r>
              <a:rPr lang="en-US" dirty="0" smtClean="0"/>
              <a:t> 13 </a:t>
            </a:r>
            <a:r>
              <a:rPr lang="en-US" dirty="0" err="1" smtClean="0"/>
              <a:t>tahun</a:t>
            </a:r>
            <a:r>
              <a:rPr lang="en-US" dirty="0" smtClean="0"/>
              <a:t> 1985 </a:t>
            </a:r>
            <a:r>
              <a:rPr lang="en-US" dirty="0" err="1" smtClean="0"/>
              <a:t>pasal</a:t>
            </a:r>
            <a:r>
              <a:rPr lang="en-US" dirty="0" smtClean="0"/>
              <a:t> 1, </a:t>
            </a:r>
            <a:r>
              <a:rPr lang="en-US" dirty="0" err="1" smtClean="0"/>
              <a:t>bea</a:t>
            </a:r>
            <a:r>
              <a:rPr lang="en-US" dirty="0" smtClean="0"/>
              <a:t> </a:t>
            </a:r>
            <a:r>
              <a:rPr lang="en-US" dirty="0" err="1" smtClean="0"/>
              <a:t>materai</a:t>
            </a:r>
            <a:r>
              <a:rPr lang="en-US" dirty="0" smtClean="0"/>
              <a:t> </a:t>
            </a:r>
            <a:r>
              <a:rPr lang="en-US" dirty="0" err="1" smtClean="0"/>
              <a:t>merupakan</a:t>
            </a:r>
            <a:r>
              <a:rPr lang="en-US" dirty="0" smtClean="0"/>
              <a:t> </a:t>
            </a:r>
            <a:r>
              <a:rPr lang="en-US" dirty="0" err="1" smtClean="0"/>
              <a:t>pajak</a:t>
            </a:r>
            <a:r>
              <a:rPr lang="en-US" dirty="0" smtClean="0"/>
              <a:t> </a:t>
            </a:r>
            <a:r>
              <a:rPr lang="en-US" dirty="0" err="1" smtClean="0"/>
              <a:t>atas</a:t>
            </a:r>
            <a:r>
              <a:rPr lang="en-US" dirty="0" smtClean="0"/>
              <a:t> </a:t>
            </a:r>
            <a:r>
              <a:rPr lang="en-US" dirty="0" err="1" smtClean="0"/>
              <a:t>dokumen</a:t>
            </a:r>
            <a:r>
              <a:rPr lang="en-US" dirty="0" smtClean="0"/>
              <a:t>. </a:t>
            </a:r>
            <a:r>
              <a:rPr lang="en-US" dirty="0" err="1" smtClean="0"/>
              <a:t>Pengenaan</a:t>
            </a:r>
            <a:r>
              <a:rPr lang="en-US" dirty="0" smtClean="0"/>
              <a:t> </a:t>
            </a:r>
            <a:r>
              <a:rPr lang="en-US" dirty="0" err="1" smtClean="0"/>
              <a:t>bea</a:t>
            </a:r>
            <a:r>
              <a:rPr lang="en-US" dirty="0" smtClean="0"/>
              <a:t> </a:t>
            </a:r>
            <a:r>
              <a:rPr lang="en-US" dirty="0" err="1" smtClean="0"/>
              <a:t>materai</a:t>
            </a:r>
            <a:r>
              <a:rPr lang="en-US" dirty="0" smtClean="0"/>
              <a:t> </a:t>
            </a:r>
            <a:r>
              <a:rPr lang="en-US" dirty="0" err="1" smtClean="0"/>
              <a:t>atas</a:t>
            </a:r>
            <a:r>
              <a:rPr lang="en-US" dirty="0" smtClean="0"/>
              <a:t> </a:t>
            </a:r>
            <a:r>
              <a:rPr lang="en-US" dirty="0" err="1" smtClean="0"/>
              <a:t>dokumen</a:t>
            </a:r>
            <a:r>
              <a:rPr lang="en-US" dirty="0" smtClean="0"/>
              <a:t> </a:t>
            </a:r>
            <a:r>
              <a:rPr lang="en-US" dirty="0" err="1" smtClean="0"/>
              <a:t>dimaksudkan</a:t>
            </a:r>
            <a:r>
              <a:rPr lang="en-US" dirty="0" smtClean="0"/>
              <a:t> </a:t>
            </a:r>
            <a:r>
              <a:rPr lang="en-US" dirty="0" err="1" smtClean="0"/>
              <a:t>untuk</a:t>
            </a:r>
            <a:r>
              <a:rPr lang="en-US" dirty="0" smtClean="0"/>
              <a:t> </a:t>
            </a:r>
            <a:r>
              <a:rPr lang="en-US" dirty="0" err="1" smtClean="0"/>
              <a:t>mewujudkan</a:t>
            </a:r>
            <a:r>
              <a:rPr lang="en-US" dirty="0" smtClean="0"/>
              <a:t> </a:t>
            </a:r>
            <a:r>
              <a:rPr lang="en-US" dirty="0" err="1" smtClean="0"/>
              <a:t>peran</a:t>
            </a:r>
            <a:r>
              <a:rPr lang="en-US" dirty="0" smtClean="0"/>
              <a:t> </a:t>
            </a:r>
            <a:r>
              <a:rPr lang="en-US" dirty="0" err="1" smtClean="0"/>
              <a:t>serta</a:t>
            </a:r>
            <a:r>
              <a:rPr lang="en-US" dirty="0" smtClean="0"/>
              <a:t> </a:t>
            </a:r>
          </a:p>
          <a:p>
            <a:pPr>
              <a:buNone/>
            </a:pPr>
            <a:r>
              <a:rPr lang="en-US" dirty="0" smtClean="0"/>
              <a:t>    </a:t>
            </a:r>
            <a:r>
              <a:rPr lang="en-US" dirty="0" err="1" smtClean="0"/>
              <a:t>masyarakat</a:t>
            </a:r>
            <a:r>
              <a:rPr lang="en-US" dirty="0" smtClean="0"/>
              <a:t> </a:t>
            </a:r>
            <a:r>
              <a:rPr lang="en-US" dirty="0" err="1" smtClean="0"/>
              <a:t>dalam</a:t>
            </a:r>
            <a:r>
              <a:rPr lang="en-US" dirty="0" smtClean="0"/>
              <a:t> </a:t>
            </a:r>
            <a:r>
              <a:rPr lang="en-US" dirty="0" err="1" smtClean="0"/>
              <a:t>pembangunan</a:t>
            </a:r>
            <a:r>
              <a:rPr lang="en-US" dirty="0" smtClean="0"/>
              <a:t> </a:t>
            </a:r>
            <a:r>
              <a:rPr lang="en-US" dirty="0" err="1" smtClean="0"/>
              <a:t>nasional,yaitu</a:t>
            </a:r>
            <a:r>
              <a:rPr lang="en-US" dirty="0" smtClean="0"/>
              <a:t> </a:t>
            </a:r>
            <a:r>
              <a:rPr lang="en-US" dirty="0" err="1" smtClean="0"/>
              <a:t>dalam</a:t>
            </a:r>
            <a:r>
              <a:rPr lang="en-US" dirty="0" smtClean="0"/>
              <a:t> </a:t>
            </a:r>
            <a:r>
              <a:rPr lang="en-US" dirty="0" err="1" smtClean="0"/>
              <a:t>bentuk</a:t>
            </a:r>
            <a:r>
              <a:rPr lang="en-US" dirty="0" smtClean="0"/>
              <a:t> </a:t>
            </a:r>
            <a:r>
              <a:rPr lang="en-US" dirty="0" err="1" smtClean="0"/>
              <a:t>pajak</a:t>
            </a:r>
            <a:r>
              <a:rPr lang="en-US" dirty="0" smtClean="0"/>
              <a:t>.</a:t>
            </a:r>
          </a:p>
          <a:p>
            <a:pPr>
              <a:buNone/>
            </a:pPr>
            <a:endParaRPr lang="en-US" dirty="0"/>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153170"/>
            <a:ext cx="9180513" cy="6572296"/>
          </a:xfrm>
        </p:spPr>
        <p:txBody>
          <a:bodyPr/>
          <a:lstStyle/>
          <a:p>
            <a:pPr>
              <a:buNone/>
            </a:pPr>
            <a:r>
              <a:rPr lang="en-US" sz="2400" dirty="0" err="1" smtClean="0"/>
              <a:t>Dokumen</a:t>
            </a:r>
            <a:r>
              <a:rPr lang="en-US" sz="2400" dirty="0" smtClean="0"/>
              <a:t> </a:t>
            </a:r>
            <a:r>
              <a:rPr lang="en-US" sz="2400" dirty="0" err="1" smtClean="0"/>
              <a:t>adalah</a:t>
            </a:r>
            <a:r>
              <a:rPr lang="en-US" sz="2400" dirty="0" smtClean="0"/>
              <a:t> </a:t>
            </a:r>
            <a:r>
              <a:rPr lang="en-US" sz="2400" dirty="0" err="1" smtClean="0"/>
              <a:t>kertas</a:t>
            </a:r>
            <a:r>
              <a:rPr lang="en-US" sz="2400" dirty="0" smtClean="0"/>
              <a:t> yang </a:t>
            </a:r>
            <a:r>
              <a:rPr lang="en-US" sz="2400" dirty="0" err="1" smtClean="0"/>
              <a:t>berisikan</a:t>
            </a:r>
            <a:r>
              <a:rPr lang="en-US" sz="2400" dirty="0" smtClean="0"/>
              <a:t> </a:t>
            </a:r>
            <a:r>
              <a:rPr lang="en-US" sz="2400" dirty="0" err="1" smtClean="0"/>
              <a:t>tulisan</a:t>
            </a:r>
            <a:r>
              <a:rPr lang="en-US" sz="2400" dirty="0" smtClean="0"/>
              <a:t> yang </a:t>
            </a:r>
            <a:r>
              <a:rPr lang="en-US" sz="2400" dirty="0" err="1" smtClean="0"/>
              <a:t>mengandung</a:t>
            </a:r>
            <a:r>
              <a:rPr lang="en-US" sz="2400" dirty="0" smtClean="0"/>
              <a:t> </a:t>
            </a:r>
            <a:r>
              <a:rPr lang="en-US" sz="2400" dirty="0" err="1" smtClean="0"/>
              <a:t>arti</a:t>
            </a:r>
            <a:r>
              <a:rPr lang="en-US" sz="2400" dirty="0" smtClean="0"/>
              <a:t> </a:t>
            </a:r>
          </a:p>
          <a:p>
            <a:pPr>
              <a:buNone/>
            </a:pPr>
            <a:r>
              <a:rPr lang="en-US" sz="2400" dirty="0" err="1" smtClean="0"/>
              <a:t>dan</a:t>
            </a:r>
            <a:r>
              <a:rPr lang="en-US" sz="2400" dirty="0" smtClean="0"/>
              <a:t> </a:t>
            </a:r>
            <a:r>
              <a:rPr lang="en-US" sz="2400" dirty="0" err="1" smtClean="0"/>
              <a:t>maksud</a:t>
            </a:r>
            <a:r>
              <a:rPr lang="en-US" sz="2400" dirty="0" smtClean="0"/>
              <a:t> </a:t>
            </a:r>
            <a:r>
              <a:rPr lang="en-US" sz="2400" dirty="0" err="1" smtClean="0"/>
              <a:t>tentang</a:t>
            </a:r>
            <a:r>
              <a:rPr lang="en-US" sz="2400" dirty="0" smtClean="0"/>
              <a:t> </a:t>
            </a:r>
            <a:r>
              <a:rPr lang="en-US" sz="2400" dirty="0" err="1" smtClean="0"/>
              <a:t>perbuatan</a:t>
            </a:r>
            <a:r>
              <a:rPr lang="en-US" sz="2400" dirty="0" smtClean="0"/>
              <a:t> </a:t>
            </a:r>
            <a:r>
              <a:rPr lang="en-US" sz="2400" dirty="0" err="1" smtClean="0"/>
              <a:t>atau</a:t>
            </a:r>
            <a:r>
              <a:rPr lang="en-US" sz="2400" dirty="0" smtClean="0"/>
              <a:t> </a:t>
            </a:r>
            <a:r>
              <a:rPr lang="en-US" sz="2400" dirty="0" err="1" smtClean="0"/>
              <a:t>keadaan</a:t>
            </a:r>
            <a:r>
              <a:rPr lang="en-US" sz="2400" dirty="0" smtClean="0"/>
              <a:t> </a:t>
            </a:r>
            <a:r>
              <a:rPr lang="en-US" sz="2400" dirty="0" err="1" smtClean="0"/>
              <a:t>atau</a:t>
            </a:r>
            <a:r>
              <a:rPr lang="en-US" sz="2400" dirty="0" smtClean="0"/>
              <a:t> </a:t>
            </a:r>
            <a:r>
              <a:rPr lang="en-US" sz="2400" dirty="0" err="1" smtClean="0"/>
              <a:t>kenyataan</a:t>
            </a:r>
            <a:r>
              <a:rPr lang="en-US" sz="2400" dirty="0" smtClean="0"/>
              <a:t> </a:t>
            </a:r>
            <a:r>
              <a:rPr lang="en-US" sz="2400" dirty="0" err="1" smtClean="0"/>
              <a:t>bagi</a:t>
            </a:r>
            <a:r>
              <a:rPr lang="en-US" sz="2400" dirty="0" smtClean="0"/>
              <a:t> </a:t>
            </a:r>
          </a:p>
          <a:p>
            <a:pPr>
              <a:buNone/>
            </a:pPr>
            <a:r>
              <a:rPr lang="en-US" sz="2400" dirty="0" err="1" smtClean="0"/>
              <a:t>seseorang</a:t>
            </a:r>
            <a:r>
              <a:rPr lang="en-US" sz="2400" dirty="0" smtClean="0"/>
              <a:t> </a:t>
            </a:r>
            <a:r>
              <a:rPr lang="en-US" sz="2400" dirty="0" err="1" smtClean="0"/>
              <a:t>dan</a:t>
            </a:r>
            <a:r>
              <a:rPr lang="en-US" sz="2400" dirty="0" smtClean="0"/>
              <a:t> </a:t>
            </a:r>
            <a:r>
              <a:rPr lang="en-US" sz="2400" dirty="0" err="1" smtClean="0"/>
              <a:t>atau</a:t>
            </a:r>
            <a:r>
              <a:rPr lang="en-US" sz="2400" dirty="0" smtClean="0"/>
              <a:t> </a:t>
            </a:r>
            <a:r>
              <a:rPr lang="en-US" sz="2400" dirty="0" err="1" smtClean="0"/>
              <a:t>pihak</a:t>
            </a:r>
            <a:r>
              <a:rPr lang="en-US" sz="2400" dirty="0" smtClean="0"/>
              <a:t> yang </a:t>
            </a:r>
            <a:r>
              <a:rPr lang="en-US" sz="2400" dirty="0" err="1" smtClean="0"/>
              <a:t>menerima</a:t>
            </a:r>
            <a:r>
              <a:rPr lang="en-US" sz="2400" dirty="0" smtClean="0"/>
              <a:t> </a:t>
            </a:r>
            <a:r>
              <a:rPr lang="en-US" sz="2400" dirty="0" err="1" smtClean="0"/>
              <a:t>atau</a:t>
            </a:r>
            <a:r>
              <a:rPr lang="en-US" sz="2400" dirty="0" smtClean="0"/>
              <a:t> </a:t>
            </a:r>
            <a:r>
              <a:rPr lang="en-US" sz="2400" dirty="0" err="1" smtClean="0"/>
              <a:t>mendapatkan</a:t>
            </a:r>
            <a:r>
              <a:rPr lang="en-US" sz="2400" dirty="0" smtClean="0"/>
              <a:t> </a:t>
            </a:r>
            <a:r>
              <a:rPr lang="en-US" sz="2400" dirty="0" err="1" smtClean="0"/>
              <a:t>manfaat</a:t>
            </a:r>
            <a:r>
              <a:rPr lang="en-US" sz="2400" dirty="0" smtClean="0"/>
              <a:t> </a:t>
            </a:r>
          </a:p>
          <a:p>
            <a:pPr>
              <a:buNone/>
            </a:pPr>
            <a:r>
              <a:rPr lang="en-US" sz="2400" dirty="0" err="1" smtClean="0"/>
              <a:t>dari</a:t>
            </a:r>
            <a:r>
              <a:rPr lang="en-US" sz="2400" dirty="0" smtClean="0"/>
              <a:t> </a:t>
            </a:r>
            <a:r>
              <a:rPr lang="en-US" sz="2400" dirty="0" err="1" smtClean="0"/>
              <a:t>dokumen</a:t>
            </a:r>
            <a:r>
              <a:rPr lang="en-US" sz="2400" dirty="0" smtClean="0"/>
              <a:t>, </a:t>
            </a:r>
            <a:r>
              <a:rPr lang="en-US" sz="2400" dirty="0" err="1" smtClean="0"/>
              <a:t>kecuali</a:t>
            </a:r>
            <a:r>
              <a:rPr lang="en-US" sz="2400" dirty="0" smtClean="0"/>
              <a:t> </a:t>
            </a:r>
            <a:r>
              <a:rPr lang="en-US" sz="2400" dirty="0" err="1" smtClean="0"/>
              <a:t>pihak-pihak</a:t>
            </a:r>
            <a:r>
              <a:rPr lang="en-US" sz="2400" dirty="0" smtClean="0"/>
              <a:t> yang </a:t>
            </a:r>
            <a:r>
              <a:rPr lang="en-US" sz="2400" dirty="0" err="1" smtClean="0"/>
              <a:t>bersangkutan</a:t>
            </a:r>
            <a:r>
              <a:rPr lang="en-US" sz="2400" dirty="0" smtClean="0"/>
              <a:t> </a:t>
            </a:r>
            <a:r>
              <a:rPr lang="en-US" sz="2400" dirty="0" err="1" smtClean="0"/>
              <a:t>menentukan</a:t>
            </a:r>
            <a:r>
              <a:rPr lang="en-US" sz="2400" dirty="0" smtClean="0"/>
              <a:t> lain.</a:t>
            </a:r>
          </a:p>
          <a:p>
            <a:pPr>
              <a:buNone/>
            </a:pPr>
            <a:endParaRPr lang="en-US" sz="2400" dirty="0" smtClean="0"/>
          </a:p>
          <a:p>
            <a:pPr>
              <a:buNone/>
            </a:pPr>
            <a:r>
              <a:rPr lang="en-US" sz="2400" b="1" dirty="0" smtClean="0"/>
              <a:t>3.Objek Bea </a:t>
            </a:r>
            <a:r>
              <a:rPr lang="en-US" sz="2400" b="1" dirty="0" err="1" smtClean="0"/>
              <a:t>Materai</a:t>
            </a:r>
            <a:r>
              <a:rPr lang="en-US" sz="2400" b="1" dirty="0" smtClean="0"/>
              <a:t> </a:t>
            </a:r>
          </a:p>
          <a:p>
            <a:pPr>
              <a:buNone/>
            </a:pPr>
            <a:r>
              <a:rPr lang="en-US" sz="2400" b="1" dirty="0" smtClean="0"/>
              <a:t>    </a:t>
            </a:r>
            <a:r>
              <a:rPr lang="en-US" sz="2400" dirty="0" err="1" smtClean="0"/>
              <a:t>Dokumen</a:t>
            </a:r>
            <a:r>
              <a:rPr lang="en-US" sz="2400" dirty="0" smtClean="0"/>
              <a:t> yang </a:t>
            </a:r>
            <a:r>
              <a:rPr lang="en-US" sz="2400" dirty="0" err="1" smtClean="0"/>
              <a:t>dikenai</a:t>
            </a:r>
            <a:r>
              <a:rPr lang="en-US" sz="2400" dirty="0" smtClean="0"/>
              <a:t> </a:t>
            </a:r>
            <a:r>
              <a:rPr lang="en-US" sz="2400" dirty="0" err="1" smtClean="0"/>
              <a:t>bea</a:t>
            </a:r>
            <a:r>
              <a:rPr lang="en-US" sz="2400" dirty="0" smtClean="0"/>
              <a:t> </a:t>
            </a:r>
            <a:r>
              <a:rPr lang="en-US" sz="2400" dirty="0" err="1" smtClean="0"/>
              <a:t>materai</a:t>
            </a:r>
            <a:r>
              <a:rPr lang="en-US" sz="2400" dirty="0" smtClean="0"/>
              <a:t> </a:t>
            </a:r>
            <a:r>
              <a:rPr lang="en-US" sz="2400" dirty="0" err="1" smtClean="0"/>
              <a:t>terbagi</a:t>
            </a:r>
            <a:r>
              <a:rPr lang="en-US" sz="2400" dirty="0" smtClean="0"/>
              <a:t> </a:t>
            </a:r>
            <a:r>
              <a:rPr lang="en-US" sz="2400" dirty="0" err="1" smtClean="0"/>
              <a:t>dua</a:t>
            </a:r>
            <a:r>
              <a:rPr lang="en-US" sz="2400" dirty="0" smtClean="0"/>
              <a:t>;</a:t>
            </a:r>
          </a:p>
          <a:p>
            <a:pPr>
              <a:buNone/>
            </a:pPr>
            <a:r>
              <a:rPr lang="en-US" sz="2400" dirty="0" smtClean="0"/>
              <a:t>	1. </a:t>
            </a:r>
            <a:r>
              <a:rPr lang="en-US" sz="2400" dirty="0" err="1" smtClean="0"/>
              <a:t>Dokumen</a:t>
            </a:r>
            <a:r>
              <a:rPr lang="en-US" sz="2400" dirty="0" smtClean="0"/>
              <a:t> yang </a:t>
            </a:r>
            <a:r>
              <a:rPr lang="en-US" sz="2400" dirty="0" err="1" smtClean="0"/>
              <a:t>dikenai</a:t>
            </a:r>
            <a:r>
              <a:rPr lang="en-US" sz="2400" dirty="0" smtClean="0"/>
              <a:t> </a:t>
            </a:r>
            <a:r>
              <a:rPr lang="en-US" sz="2400" dirty="0" err="1" smtClean="0"/>
              <a:t>bea</a:t>
            </a:r>
            <a:r>
              <a:rPr lang="en-US" sz="2400" dirty="0" smtClean="0"/>
              <a:t> </a:t>
            </a:r>
            <a:r>
              <a:rPr lang="en-US" sz="2400" dirty="0" err="1" smtClean="0"/>
              <a:t>materai</a:t>
            </a:r>
            <a:r>
              <a:rPr lang="en-US" sz="2400" dirty="0" smtClean="0"/>
              <a:t> </a:t>
            </a:r>
            <a:r>
              <a:rPr lang="en-US" sz="2400" dirty="0" err="1" smtClean="0"/>
              <a:t>Rp</a:t>
            </a:r>
            <a:r>
              <a:rPr lang="en-US" sz="2400" dirty="0" smtClean="0"/>
              <a:t> 6.000</a:t>
            </a:r>
          </a:p>
          <a:p>
            <a:pPr>
              <a:buNone/>
            </a:pPr>
            <a:r>
              <a:rPr lang="en-US" sz="2400" dirty="0" smtClean="0"/>
              <a:t>	2. </a:t>
            </a:r>
            <a:r>
              <a:rPr lang="en-US" sz="2400" dirty="0" err="1" smtClean="0"/>
              <a:t>Dokumen</a:t>
            </a:r>
            <a:r>
              <a:rPr lang="en-US" sz="2400" dirty="0" smtClean="0"/>
              <a:t> yang </a:t>
            </a:r>
            <a:r>
              <a:rPr lang="en-US" sz="2400" dirty="0" err="1" smtClean="0"/>
              <a:t>dikenai</a:t>
            </a:r>
            <a:r>
              <a:rPr lang="en-US" sz="2400" dirty="0" smtClean="0"/>
              <a:t> </a:t>
            </a:r>
            <a:r>
              <a:rPr lang="en-US" sz="2400" dirty="0" err="1" smtClean="0"/>
              <a:t>bea</a:t>
            </a:r>
            <a:r>
              <a:rPr lang="en-US" sz="2400" dirty="0" smtClean="0"/>
              <a:t> </a:t>
            </a:r>
            <a:r>
              <a:rPr lang="en-US" sz="2400" dirty="0" err="1" smtClean="0"/>
              <a:t>materai</a:t>
            </a:r>
            <a:r>
              <a:rPr lang="en-US" sz="2400" dirty="0" smtClean="0"/>
              <a:t> </a:t>
            </a:r>
            <a:r>
              <a:rPr lang="en-US" sz="2400" dirty="0" err="1" smtClean="0"/>
              <a:t>Rp</a:t>
            </a:r>
            <a:r>
              <a:rPr lang="en-US" sz="2400" dirty="0" smtClean="0"/>
              <a:t> 3.000 </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6488" y="153170"/>
            <a:ext cx="3488280" cy="514915"/>
          </a:xfrm>
          <a:ln w="12700">
            <a:solidFill>
              <a:schemeClr val="tx1"/>
            </a:solidFill>
          </a:ln>
        </p:spPr>
        <p:txBody>
          <a:bodyPr>
            <a:normAutofit/>
          </a:bodyPr>
          <a:lstStyle/>
          <a:p>
            <a:pPr algn="l"/>
            <a:r>
              <a:rPr lang="en-US" sz="2000" b="1" dirty="0" err="1" smtClean="0"/>
              <a:t>Tabel</a:t>
            </a:r>
            <a:r>
              <a:rPr lang="en-US" sz="2000" b="1" dirty="0" smtClean="0"/>
              <a:t> </a:t>
            </a:r>
            <a:r>
              <a:rPr lang="en-US" sz="2000" b="1" dirty="0" err="1" smtClean="0"/>
              <a:t>Objek</a:t>
            </a:r>
            <a:r>
              <a:rPr lang="en-US" sz="2000" b="1" dirty="0" smtClean="0"/>
              <a:t> </a:t>
            </a:r>
            <a:r>
              <a:rPr lang="en-US" sz="2000" b="1" dirty="0" err="1" smtClean="0"/>
              <a:t>Pajak</a:t>
            </a:r>
            <a:r>
              <a:rPr lang="en-US" sz="2000" b="1" dirty="0" smtClean="0"/>
              <a:t> Bea </a:t>
            </a:r>
            <a:r>
              <a:rPr lang="en-US" sz="2000" b="1" dirty="0" err="1" smtClean="0"/>
              <a:t>Materai</a:t>
            </a:r>
            <a:endParaRPr lang="en-US" sz="2000" b="1" dirty="0"/>
          </a:p>
        </p:txBody>
      </p:sp>
      <p:sp>
        <p:nvSpPr>
          <p:cNvPr id="3" name="Text Placeholder 2"/>
          <p:cNvSpPr>
            <a:spLocks noGrp="1"/>
          </p:cNvSpPr>
          <p:nvPr>
            <p:ph type="body" idx="1"/>
          </p:nvPr>
        </p:nvSpPr>
        <p:spPr>
          <a:xfrm>
            <a:off x="161100" y="796113"/>
            <a:ext cx="4357718" cy="428628"/>
          </a:xfrm>
          <a:ln w="12700">
            <a:solidFill>
              <a:schemeClr val="tx1"/>
            </a:solidFill>
          </a:ln>
        </p:spPr>
        <p:txBody>
          <a:bodyPr>
            <a:normAutofit lnSpcReduction="10000"/>
          </a:bodyPr>
          <a:lstStyle/>
          <a:p>
            <a:pPr algn="ctr"/>
            <a:r>
              <a:rPr lang="en-US" dirty="0" smtClean="0"/>
              <a:t>BEA MATERAI </a:t>
            </a:r>
            <a:r>
              <a:rPr lang="en-US" dirty="0" err="1" smtClean="0"/>
              <a:t>Rp</a:t>
            </a:r>
            <a:r>
              <a:rPr lang="en-US" dirty="0" smtClean="0"/>
              <a:t> 6.000</a:t>
            </a:r>
            <a:endParaRPr lang="en-US" dirty="0"/>
          </a:p>
        </p:txBody>
      </p:sp>
      <p:sp>
        <p:nvSpPr>
          <p:cNvPr id="4" name="Content Placeholder 3"/>
          <p:cNvSpPr>
            <a:spLocks noGrp="1"/>
          </p:cNvSpPr>
          <p:nvPr>
            <p:ph sz="half" idx="2"/>
          </p:nvPr>
        </p:nvSpPr>
        <p:spPr>
          <a:xfrm>
            <a:off x="161101" y="1296178"/>
            <a:ext cx="4354252" cy="5500725"/>
          </a:xfrm>
          <a:ln w="12700">
            <a:solidFill>
              <a:schemeClr val="tx1"/>
            </a:solidFill>
          </a:ln>
        </p:spPr>
        <p:txBody>
          <a:bodyPr/>
          <a:lstStyle/>
          <a:p>
            <a:pPr>
              <a:buNone/>
            </a:pPr>
            <a:r>
              <a:rPr lang="en-US" sz="2000" dirty="0" smtClean="0"/>
              <a:t>•</a:t>
            </a:r>
            <a:r>
              <a:rPr lang="en-US" sz="2000" dirty="0" err="1" smtClean="0"/>
              <a:t>Surat</a:t>
            </a:r>
            <a:r>
              <a:rPr lang="en-US" sz="2000" dirty="0" smtClean="0"/>
              <a:t> </a:t>
            </a:r>
            <a:r>
              <a:rPr lang="en-US" sz="2000" dirty="0" err="1" smtClean="0"/>
              <a:t>perjanjian</a:t>
            </a:r>
            <a:r>
              <a:rPr lang="en-US" sz="2000" dirty="0" smtClean="0"/>
              <a:t> </a:t>
            </a:r>
            <a:r>
              <a:rPr lang="en-US" sz="2000" dirty="0" err="1" smtClean="0"/>
              <a:t>dan</a:t>
            </a:r>
            <a:r>
              <a:rPr lang="en-US" sz="2000" dirty="0" smtClean="0"/>
              <a:t> </a:t>
            </a:r>
            <a:r>
              <a:rPr lang="en-US" sz="2000" dirty="0" err="1" smtClean="0"/>
              <a:t>surat-surat</a:t>
            </a:r>
            <a:r>
              <a:rPr lang="en-US" sz="2000" dirty="0" smtClean="0"/>
              <a:t> </a:t>
            </a:r>
          </a:p>
          <a:p>
            <a:pPr>
              <a:buNone/>
            </a:pPr>
            <a:r>
              <a:rPr lang="en-US" sz="2000" dirty="0" smtClean="0"/>
              <a:t>   </a:t>
            </a:r>
            <a:r>
              <a:rPr lang="en-US" sz="2000" dirty="0" err="1" smtClean="0"/>
              <a:t>lainnya</a:t>
            </a:r>
            <a:r>
              <a:rPr lang="en-US" sz="2000" dirty="0" smtClean="0"/>
              <a:t>, al. </a:t>
            </a:r>
            <a:r>
              <a:rPr lang="en-US" sz="2000" dirty="0" err="1" smtClean="0"/>
              <a:t>surat</a:t>
            </a:r>
            <a:r>
              <a:rPr lang="en-US" sz="2000" dirty="0" smtClean="0"/>
              <a:t> </a:t>
            </a:r>
            <a:r>
              <a:rPr lang="en-US" sz="2000" dirty="0" err="1" smtClean="0"/>
              <a:t>kuasa,surat</a:t>
            </a:r>
            <a:r>
              <a:rPr lang="en-US" sz="2000" dirty="0" smtClean="0"/>
              <a:t>  </a:t>
            </a:r>
            <a:r>
              <a:rPr lang="en-US" sz="2000" dirty="0" err="1" smtClean="0"/>
              <a:t>hibah</a:t>
            </a:r>
            <a:r>
              <a:rPr lang="en-US" sz="2000" dirty="0" smtClean="0"/>
              <a:t>,</a:t>
            </a:r>
          </a:p>
          <a:p>
            <a:pPr>
              <a:buNone/>
            </a:pPr>
            <a:r>
              <a:rPr lang="en-US" sz="2000" dirty="0" smtClean="0"/>
              <a:t>   </a:t>
            </a:r>
            <a:r>
              <a:rPr lang="en-US" sz="2000" dirty="0" err="1" smtClean="0"/>
              <a:t>surat</a:t>
            </a:r>
            <a:r>
              <a:rPr lang="en-US" sz="2000" dirty="0" smtClean="0"/>
              <a:t> </a:t>
            </a:r>
            <a:r>
              <a:rPr lang="en-US" sz="2000" dirty="0" err="1" smtClean="0"/>
              <a:t>pernyatan</a:t>
            </a:r>
            <a:r>
              <a:rPr lang="en-US" sz="2000" dirty="0" smtClean="0"/>
              <a:t> yang </a:t>
            </a:r>
            <a:r>
              <a:rPr lang="en-US" sz="2000" dirty="0" err="1" smtClean="0"/>
              <a:t>dibuat</a:t>
            </a:r>
            <a:r>
              <a:rPr lang="en-US" sz="2000" dirty="0" smtClean="0"/>
              <a:t> </a:t>
            </a:r>
            <a:r>
              <a:rPr lang="en-US" sz="2000" dirty="0" err="1" smtClean="0"/>
              <a:t>dengan</a:t>
            </a:r>
            <a:r>
              <a:rPr lang="en-US" sz="2000" dirty="0" smtClean="0"/>
              <a:t> </a:t>
            </a:r>
          </a:p>
          <a:p>
            <a:pPr>
              <a:buNone/>
            </a:pPr>
            <a:r>
              <a:rPr lang="en-US" sz="2000" dirty="0" smtClean="0"/>
              <a:t>   </a:t>
            </a:r>
            <a:r>
              <a:rPr lang="en-US" sz="2000" dirty="0" err="1" smtClean="0"/>
              <a:t>tujuan</a:t>
            </a:r>
            <a:r>
              <a:rPr lang="en-US" sz="2000" dirty="0" smtClean="0"/>
              <a:t> </a:t>
            </a:r>
            <a:r>
              <a:rPr lang="en-US" sz="2000" dirty="0" err="1" smtClean="0"/>
              <a:t>untuk</a:t>
            </a:r>
            <a:r>
              <a:rPr lang="en-US" sz="2000" dirty="0" smtClean="0"/>
              <a:t> </a:t>
            </a:r>
            <a:r>
              <a:rPr lang="en-US" sz="2000" dirty="0" err="1" smtClean="0"/>
              <a:t>digunakan</a:t>
            </a:r>
            <a:r>
              <a:rPr lang="en-US" sz="2000" dirty="0" smtClean="0"/>
              <a:t> </a:t>
            </a:r>
            <a:r>
              <a:rPr lang="en-US" sz="2000" dirty="0" err="1" smtClean="0"/>
              <a:t>sebagai</a:t>
            </a:r>
            <a:r>
              <a:rPr lang="en-US" sz="2000" dirty="0" smtClean="0"/>
              <a:t> </a:t>
            </a:r>
            <a:r>
              <a:rPr lang="en-US" sz="2000" dirty="0" err="1" smtClean="0"/>
              <a:t>alat</a:t>
            </a:r>
            <a:r>
              <a:rPr lang="en-US" sz="2000" dirty="0" smtClean="0"/>
              <a:t> </a:t>
            </a:r>
          </a:p>
          <a:p>
            <a:pPr>
              <a:buNone/>
            </a:pPr>
            <a:r>
              <a:rPr lang="en-US" sz="2000" dirty="0" smtClean="0"/>
              <a:t>   </a:t>
            </a:r>
            <a:r>
              <a:rPr lang="en-US" sz="2000" dirty="0" err="1" smtClean="0"/>
              <a:t>pembuktian</a:t>
            </a:r>
            <a:r>
              <a:rPr lang="en-US" sz="2000" dirty="0" smtClean="0"/>
              <a:t> </a:t>
            </a:r>
            <a:r>
              <a:rPr lang="en-US" sz="2000" dirty="0" err="1" smtClean="0"/>
              <a:t>mengenai</a:t>
            </a:r>
            <a:r>
              <a:rPr lang="en-US" sz="2000" dirty="0" smtClean="0"/>
              <a:t> </a:t>
            </a:r>
            <a:r>
              <a:rPr lang="en-US" sz="2000" dirty="0" err="1" smtClean="0"/>
              <a:t>perbuatan</a:t>
            </a:r>
            <a:r>
              <a:rPr lang="en-US" sz="2000" dirty="0" smtClean="0"/>
              <a:t>,</a:t>
            </a:r>
          </a:p>
          <a:p>
            <a:pPr>
              <a:buNone/>
            </a:pPr>
            <a:r>
              <a:rPr lang="en-US" sz="2000" dirty="0" smtClean="0"/>
              <a:t>   </a:t>
            </a:r>
            <a:r>
              <a:rPr lang="en-US" sz="2000" dirty="0" err="1" smtClean="0"/>
              <a:t>kenyataan</a:t>
            </a:r>
            <a:r>
              <a:rPr lang="en-US" sz="2000" dirty="0" smtClean="0"/>
              <a:t>/</a:t>
            </a:r>
            <a:r>
              <a:rPr lang="en-US" sz="2000" dirty="0" err="1" smtClean="0"/>
              <a:t>keadaan</a:t>
            </a:r>
            <a:r>
              <a:rPr lang="en-US" sz="2000" dirty="0" smtClean="0"/>
              <a:t> yang </a:t>
            </a:r>
            <a:r>
              <a:rPr lang="en-US" sz="2000" dirty="0" err="1" smtClean="0"/>
              <a:t>bersifat</a:t>
            </a:r>
            <a:r>
              <a:rPr lang="en-US" sz="2000" dirty="0" smtClean="0"/>
              <a:t> </a:t>
            </a:r>
          </a:p>
          <a:p>
            <a:pPr>
              <a:buNone/>
            </a:pPr>
            <a:r>
              <a:rPr lang="en-US" sz="2000" dirty="0" smtClean="0"/>
              <a:t>   </a:t>
            </a:r>
            <a:r>
              <a:rPr lang="en-US" sz="2000" dirty="0" err="1" smtClean="0"/>
              <a:t>perdata</a:t>
            </a:r>
            <a:r>
              <a:rPr lang="en-US" sz="2000" dirty="0" smtClean="0"/>
              <a:t>.</a:t>
            </a:r>
          </a:p>
          <a:p>
            <a:pPr>
              <a:buNone/>
            </a:pPr>
            <a:endParaRPr lang="en-US" sz="2000" dirty="0" smtClean="0"/>
          </a:p>
          <a:p>
            <a:pPr>
              <a:buNone/>
            </a:pPr>
            <a:r>
              <a:rPr lang="en-US" sz="2000" dirty="0" smtClean="0"/>
              <a:t>•</a:t>
            </a:r>
            <a:r>
              <a:rPr lang="en-US" sz="2000" dirty="0" err="1" smtClean="0"/>
              <a:t>Akta-akta</a:t>
            </a:r>
            <a:r>
              <a:rPr lang="en-US" sz="2000" dirty="0" smtClean="0"/>
              <a:t> </a:t>
            </a:r>
            <a:r>
              <a:rPr lang="en-US" sz="2000" dirty="0" err="1" smtClean="0"/>
              <a:t>Notaris</a:t>
            </a:r>
            <a:r>
              <a:rPr lang="en-US" sz="2000" dirty="0" smtClean="0"/>
              <a:t> </a:t>
            </a:r>
            <a:r>
              <a:rPr lang="en-US" sz="2000" dirty="0" err="1" smtClean="0"/>
              <a:t>termasuk</a:t>
            </a:r>
            <a:r>
              <a:rPr lang="en-US" sz="2000" dirty="0" smtClean="0"/>
              <a:t> </a:t>
            </a:r>
            <a:r>
              <a:rPr lang="en-US" sz="2000" dirty="0" err="1" smtClean="0"/>
              <a:t>salinannya</a:t>
            </a:r>
            <a:endParaRPr lang="en-US" sz="2000" dirty="0" smtClean="0"/>
          </a:p>
          <a:p>
            <a:pPr>
              <a:buNone/>
            </a:pPr>
            <a:endParaRPr lang="en-US" sz="2000" dirty="0" smtClean="0"/>
          </a:p>
          <a:p>
            <a:pPr>
              <a:buNone/>
            </a:pPr>
            <a:r>
              <a:rPr lang="en-US" sz="2000" dirty="0" smtClean="0"/>
              <a:t>•</a:t>
            </a:r>
            <a:r>
              <a:rPr lang="en-US" sz="2000" dirty="0" err="1" smtClean="0"/>
              <a:t>Akta-akta</a:t>
            </a:r>
            <a:r>
              <a:rPr lang="en-US" sz="2000" dirty="0" smtClean="0"/>
              <a:t> yang </a:t>
            </a:r>
            <a:r>
              <a:rPr lang="en-US" sz="2000" dirty="0" err="1" smtClean="0"/>
              <a:t>dibuat</a:t>
            </a:r>
            <a:r>
              <a:rPr lang="en-US" sz="2000" dirty="0" smtClean="0"/>
              <a:t> PPAT </a:t>
            </a:r>
            <a:r>
              <a:rPr lang="en-US" sz="2000" dirty="0" err="1" smtClean="0"/>
              <a:t>termasuk</a:t>
            </a:r>
            <a:r>
              <a:rPr lang="en-US" sz="2000" dirty="0" smtClean="0"/>
              <a:t> </a:t>
            </a:r>
          </a:p>
          <a:p>
            <a:pPr>
              <a:buNone/>
            </a:pPr>
            <a:r>
              <a:rPr lang="en-US" sz="2000" dirty="0" smtClean="0"/>
              <a:t>   </a:t>
            </a:r>
            <a:r>
              <a:rPr lang="en-US" sz="2000" dirty="0" err="1" smtClean="0"/>
              <a:t>rangkap-rangkapnya</a:t>
            </a:r>
            <a:endParaRPr lang="en-US" sz="2000" dirty="0" smtClean="0"/>
          </a:p>
          <a:p>
            <a:pPr>
              <a:buNone/>
            </a:pPr>
            <a:r>
              <a:rPr lang="en-US" dirty="0" smtClean="0"/>
              <a:t>   </a:t>
            </a:r>
            <a:endParaRPr lang="en-US" dirty="0"/>
          </a:p>
        </p:txBody>
      </p:sp>
      <p:sp>
        <p:nvSpPr>
          <p:cNvPr id="5" name="Text Placeholder 4"/>
          <p:cNvSpPr>
            <a:spLocks noGrp="1"/>
          </p:cNvSpPr>
          <p:nvPr>
            <p:ph type="body" sz="quarter" idx="3"/>
          </p:nvPr>
        </p:nvSpPr>
        <p:spPr>
          <a:xfrm>
            <a:off x="4663584" y="796113"/>
            <a:ext cx="4355828" cy="428628"/>
          </a:xfrm>
          <a:ln w="12700">
            <a:solidFill>
              <a:schemeClr val="tx1"/>
            </a:solidFill>
          </a:ln>
        </p:spPr>
        <p:txBody>
          <a:bodyPr>
            <a:normAutofit lnSpcReduction="10000"/>
          </a:bodyPr>
          <a:lstStyle/>
          <a:p>
            <a:pPr algn="ctr"/>
            <a:r>
              <a:rPr lang="en-US" dirty="0" smtClean="0"/>
              <a:t>BEA MATERAI </a:t>
            </a:r>
            <a:r>
              <a:rPr lang="en-US" dirty="0" err="1" smtClean="0"/>
              <a:t>Rp</a:t>
            </a:r>
            <a:r>
              <a:rPr lang="en-US" dirty="0" smtClean="0"/>
              <a:t> 3.000</a:t>
            </a:r>
            <a:endParaRPr lang="en-US" dirty="0"/>
          </a:p>
        </p:txBody>
      </p:sp>
      <p:sp>
        <p:nvSpPr>
          <p:cNvPr id="6" name="Content Placeholder 5"/>
          <p:cNvSpPr>
            <a:spLocks noGrp="1"/>
          </p:cNvSpPr>
          <p:nvPr>
            <p:ph sz="quarter" idx="4"/>
          </p:nvPr>
        </p:nvSpPr>
        <p:spPr>
          <a:xfrm>
            <a:off x="4663584" y="1296178"/>
            <a:ext cx="4355828" cy="5500725"/>
          </a:xfrm>
          <a:ln w="12700">
            <a:solidFill>
              <a:schemeClr val="tx1"/>
            </a:solidFill>
          </a:ln>
        </p:spPr>
        <p:txBody>
          <a:bodyPr>
            <a:normAutofit/>
          </a:bodyPr>
          <a:lstStyle/>
          <a:p>
            <a:pPr>
              <a:buNone/>
            </a:pPr>
            <a:r>
              <a:rPr lang="en-US" sz="2000" dirty="0" smtClean="0">
                <a:cs typeface="Times New Roman"/>
              </a:rPr>
              <a:t>▪ </a:t>
            </a:r>
            <a:r>
              <a:rPr lang="en-US" sz="2000" dirty="0" err="1" smtClean="0">
                <a:cs typeface="Times New Roman"/>
              </a:rPr>
              <a:t>Surat</a:t>
            </a:r>
            <a:r>
              <a:rPr lang="en-US" sz="2000" dirty="0" smtClean="0">
                <a:cs typeface="Times New Roman"/>
              </a:rPr>
              <a:t> yang </a:t>
            </a:r>
            <a:r>
              <a:rPr lang="en-US" sz="2000" dirty="0" err="1" smtClean="0">
                <a:cs typeface="Times New Roman"/>
              </a:rPr>
              <a:t>memuat</a:t>
            </a:r>
            <a:r>
              <a:rPr lang="en-US" sz="2000" dirty="0" smtClean="0">
                <a:cs typeface="Times New Roman"/>
              </a:rPr>
              <a:t> </a:t>
            </a:r>
            <a:r>
              <a:rPr lang="en-US" sz="2000" dirty="0" err="1" smtClean="0">
                <a:cs typeface="Times New Roman"/>
              </a:rPr>
              <a:t>jumlah</a:t>
            </a:r>
            <a:r>
              <a:rPr lang="en-US" sz="2000" dirty="0" smtClean="0">
                <a:cs typeface="Times New Roman"/>
              </a:rPr>
              <a:t> </a:t>
            </a:r>
            <a:r>
              <a:rPr lang="en-US" sz="2000" dirty="0" err="1" smtClean="0">
                <a:cs typeface="Times New Roman"/>
              </a:rPr>
              <a:t>uang</a:t>
            </a:r>
            <a:r>
              <a:rPr lang="en-US" sz="2000" dirty="0" smtClean="0">
                <a:cs typeface="Times New Roman"/>
              </a:rPr>
              <a:t>, </a:t>
            </a:r>
          </a:p>
          <a:p>
            <a:pPr>
              <a:buNone/>
            </a:pPr>
            <a:r>
              <a:rPr lang="en-US" sz="2000" dirty="0" smtClean="0">
                <a:cs typeface="Times New Roman"/>
              </a:rPr>
              <a:t>   </a:t>
            </a:r>
            <a:r>
              <a:rPr lang="en-US" sz="2000" dirty="0" err="1" smtClean="0">
                <a:cs typeface="Times New Roman"/>
              </a:rPr>
              <a:t>apabila</a:t>
            </a:r>
            <a:r>
              <a:rPr lang="en-US" sz="2000" dirty="0" smtClean="0">
                <a:cs typeface="Times New Roman"/>
              </a:rPr>
              <a:t> </a:t>
            </a:r>
            <a:r>
              <a:rPr lang="en-US" sz="2000" dirty="0" err="1" smtClean="0">
                <a:cs typeface="Times New Roman"/>
              </a:rPr>
              <a:t>harga</a:t>
            </a:r>
            <a:r>
              <a:rPr lang="en-US" sz="2000" dirty="0" smtClean="0">
                <a:cs typeface="Times New Roman"/>
              </a:rPr>
              <a:t> </a:t>
            </a:r>
            <a:r>
              <a:rPr lang="en-US" sz="2000" dirty="0" err="1" smtClean="0">
                <a:cs typeface="Times New Roman"/>
              </a:rPr>
              <a:t>nominalnya</a:t>
            </a:r>
            <a:r>
              <a:rPr lang="en-US" sz="2000" dirty="0" smtClean="0">
                <a:cs typeface="Times New Roman"/>
              </a:rPr>
              <a:t> </a:t>
            </a:r>
            <a:r>
              <a:rPr lang="en-US" sz="2000" dirty="0" err="1" smtClean="0">
                <a:cs typeface="Times New Roman"/>
              </a:rPr>
              <a:t>lebih</a:t>
            </a:r>
            <a:r>
              <a:rPr lang="en-US" sz="2000" dirty="0" smtClean="0">
                <a:cs typeface="Times New Roman"/>
              </a:rPr>
              <a:t> </a:t>
            </a:r>
            <a:r>
              <a:rPr lang="en-US" sz="2000" dirty="0" err="1" smtClean="0">
                <a:cs typeface="Times New Roman"/>
              </a:rPr>
              <a:t>dari</a:t>
            </a:r>
            <a:r>
              <a:rPr lang="en-US" sz="2000" dirty="0" smtClean="0">
                <a:cs typeface="Times New Roman"/>
              </a:rPr>
              <a:t> </a:t>
            </a:r>
          </a:p>
          <a:p>
            <a:pPr>
              <a:buNone/>
            </a:pPr>
            <a:r>
              <a:rPr lang="en-US" sz="2000" dirty="0" smtClean="0">
                <a:cs typeface="Times New Roman"/>
              </a:rPr>
              <a:t>   </a:t>
            </a:r>
            <a:r>
              <a:rPr lang="en-US" sz="2000" dirty="0" err="1" smtClean="0">
                <a:cs typeface="Times New Roman"/>
              </a:rPr>
              <a:t>Rp</a:t>
            </a:r>
            <a:r>
              <a:rPr lang="en-US" sz="2000" dirty="0" smtClean="0">
                <a:cs typeface="Times New Roman"/>
              </a:rPr>
              <a:t> 250.000 </a:t>
            </a:r>
            <a:r>
              <a:rPr lang="en-US" sz="2000" dirty="0" err="1" smtClean="0">
                <a:cs typeface="Times New Roman"/>
              </a:rPr>
              <a:t>tapi</a:t>
            </a:r>
            <a:r>
              <a:rPr lang="en-US" sz="2000" dirty="0" smtClean="0">
                <a:cs typeface="Times New Roman"/>
              </a:rPr>
              <a:t> </a:t>
            </a:r>
            <a:r>
              <a:rPr lang="en-US" sz="2000" dirty="0" err="1" smtClean="0">
                <a:cs typeface="Times New Roman"/>
              </a:rPr>
              <a:t>tidak</a:t>
            </a:r>
            <a:r>
              <a:rPr lang="en-US" sz="2000" dirty="0" smtClean="0">
                <a:cs typeface="Times New Roman"/>
              </a:rPr>
              <a:t> </a:t>
            </a:r>
            <a:r>
              <a:rPr lang="en-US" sz="2000" dirty="0" err="1" smtClean="0">
                <a:cs typeface="Times New Roman"/>
              </a:rPr>
              <a:t>lebih</a:t>
            </a:r>
            <a:r>
              <a:rPr lang="en-US" sz="2000" dirty="0" smtClean="0">
                <a:cs typeface="Times New Roman"/>
              </a:rPr>
              <a:t> </a:t>
            </a:r>
            <a:r>
              <a:rPr lang="en-US" sz="2000" dirty="0" err="1" smtClean="0">
                <a:cs typeface="Times New Roman"/>
              </a:rPr>
              <a:t>dari</a:t>
            </a:r>
            <a:r>
              <a:rPr lang="en-US" sz="2000" dirty="0" smtClean="0">
                <a:cs typeface="Times New Roman"/>
              </a:rPr>
              <a:t> </a:t>
            </a:r>
          </a:p>
          <a:p>
            <a:pPr>
              <a:buNone/>
            </a:pPr>
            <a:r>
              <a:rPr lang="en-US" sz="2000" dirty="0" smtClean="0">
                <a:cs typeface="Times New Roman"/>
              </a:rPr>
              <a:t>   </a:t>
            </a:r>
            <a:r>
              <a:rPr lang="en-US" sz="2000" dirty="0" err="1" smtClean="0">
                <a:cs typeface="Times New Roman"/>
              </a:rPr>
              <a:t>Rp</a:t>
            </a:r>
            <a:r>
              <a:rPr lang="en-US" sz="2000" dirty="0" smtClean="0">
                <a:cs typeface="Times New Roman"/>
              </a:rPr>
              <a:t> 1.000.000</a:t>
            </a:r>
          </a:p>
          <a:p>
            <a:pPr>
              <a:buNone/>
            </a:pPr>
            <a:r>
              <a:rPr lang="en-US" sz="2000" dirty="0" smtClean="0">
                <a:latin typeface="Times New Roman"/>
                <a:cs typeface="Times New Roman"/>
              </a:rPr>
              <a:t>▪ </a:t>
            </a:r>
            <a:r>
              <a:rPr lang="en-US" sz="2000" dirty="0" err="1" smtClean="0">
                <a:latin typeface="Times New Roman"/>
                <a:cs typeface="Times New Roman"/>
              </a:rPr>
              <a:t>Surat</a:t>
            </a:r>
            <a:r>
              <a:rPr lang="en-US" sz="2000" dirty="0" smtClean="0">
                <a:latin typeface="Times New Roman"/>
                <a:cs typeface="Times New Roman"/>
              </a:rPr>
              <a:t> </a:t>
            </a:r>
            <a:r>
              <a:rPr lang="en-US" sz="2000" dirty="0" err="1" smtClean="0">
                <a:latin typeface="Times New Roman"/>
                <a:cs typeface="Times New Roman"/>
              </a:rPr>
              <a:t>berharga</a:t>
            </a:r>
            <a:r>
              <a:rPr lang="en-US" sz="2000" dirty="0" smtClean="0">
                <a:latin typeface="Times New Roman"/>
                <a:cs typeface="Times New Roman"/>
              </a:rPr>
              <a:t> </a:t>
            </a:r>
            <a:r>
              <a:rPr lang="en-US" sz="2000" dirty="0" err="1" smtClean="0">
                <a:latin typeface="Times New Roman"/>
                <a:cs typeface="Times New Roman"/>
              </a:rPr>
              <a:t>seperti</a:t>
            </a:r>
            <a:r>
              <a:rPr lang="en-US" sz="2000" dirty="0" smtClean="0">
                <a:latin typeface="Times New Roman"/>
                <a:cs typeface="Times New Roman"/>
              </a:rPr>
              <a:t> </a:t>
            </a:r>
            <a:r>
              <a:rPr lang="en-US" sz="2000" dirty="0" err="1" smtClean="0">
                <a:latin typeface="Times New Roman"/>
                <a:cs typeface="Times New Roman"/>
              </a:rPr>
              <a:t>wesel</a:t>
            </a:r>
            <a:r>
              <a:rPr lang="en-US" sz="2000" dirty="0" smtClean="0">
                <a:latin typeface="Times New Roman"/>
                <a:cs typeface="Times New Roman"/>
              </a:rPr>
              <a:t>, </a:t>
            </a:r>
            <a:r>
              <a:rPr lang="en-US" sz="2000" dirty="0" err="1" smtClean="0">
                <a:latin typeface="Times New Roman"/>
                <a:cs typeface="Times New Roman"/>
              </a:rPr>
              <a:t>promes</a:t>
            </a:r>
            <a:r>
              <a:rPr lang="en-US" sz="2000" dirty="0" smtClean="0">
                <a:latin typeface="Times New Roman"/>
                <a:cs typeface="Times New Roman"/>
              </a:rPr>
              <a:t>,</a:t>
            </a:r>
          </a:p>
          <a:p>
            <a:pPr>
              <a:buNone/>
            </a:pPr>
            <a:r>
              <a:rPr lang="en-US" sz="2000" dirty="0" smtClean="0">
                <a:latin typeface="Times New Roman"/>
                <a:cs typeface="Times New Roman"/>
              </a:rPr>
              <a:t>   </a:t>
            </a:r>
            <a:r>
              <a:rPr lang="en-US" sz="2000" dirty="0" err="1" smtClean="0">
                <a:latin typeface="Times New Roman"/>
                <a:cs typeface="Times New Roman"/>
              </a:rPr>
              <a:t>aksep</a:t>
            </a:r>
            <a:r>
              <a:rPr lang="en-US" sz="2000" dirty="0" smtClean="0">
                <a:latin typeface="Times New Roman"/>
                <a:cs typeface="Times New Roman"/>
              </a:rPr>
              <a:t> yang </a:t>
            </a:r>
            <a:r>
              <a:rPr lang="en-US" sz="2000" dirty="0" err="1" smtClean="0">
                <a:latin typeface="Times New Roman"/>
                <a:cs typeface="Times New Roman"/>
              </a:rPr>
              <a:t>harga</a:t>
            </a:r>
            <a:r>
              <a:rPr lang="en-US" sz="2000" dirty="0" smtClean="0">
                <a:latin typeface="Times New Roman"/>
                <a:cs typeface="Times New Roman"/>
              </a:rPr>
              <a:t> </a:t>
            </a:r>
            <a:r>
              <a:rPr lang="en-US" sz="2000" dirty="0" err="1" smtClean="0">
                <a:latin typeface="Times New Roman"/>
                <a:cs typeface="Times New Roman"/>
              </a:rPr>
              <a:t>nominalnya</a:t>
            </a:r>
            <a:r>
              <a:rPr lang="en-US" sz="2000" dirty="0" smtClean="0">
                <a:latin typeface="Times New Roman"/>
                <a:cs typeface="Times New Roman"/>
              </a:rPr>
              <a:t> </a:t>
            </a:r>
            <a:r>
              <a:rPr lang="en-US" sz="2000" dirty="0" err="1" smtClean="0">
                <a:cs typeface="Times New Roman"/>
              </a:rPr>
              <a:t>lebih</a:t>
            </a:r>
            <a:r>
              <a:rPr lang="en-US" sz="2000" dirty="0" smtClean="0">
                <a:cs typeface="Times New Roman"/>
              </a:rPr>
              <a:t> </a:t>
            </a:r>
          </a:p>
          <a:p>
            <a:pPr>
              <a:buNone/>
            </a:pPr>
            <a:r>
              <a:rPr lang="en-US" sz="2000" dirty="0" smtClean="0">
                <a:cs typeface="Times New Roman"/>
              </a:rPr>
              <a:t>   </a:t>
            </a:r>
            <a:r>
              <a:rPr lang="en-US" sz="2000" dirty="0" err="1" smtClean="0">
                <a:cs typeface="Times New Roman"/>
              </a:rPr>
              <a:t>dari</a:t>
            </a:r>
            <a:r>
              <a:rPr lang="en-US" sz="2000" dirty="0" smtClean="0">
                <a:cs typeface="Times New Roman"/>
              </a:rPr>
              <a:t> </a:t>
            </a:r>
            <a:r>
              <a:rPr lang="en-US" sz="2000" dirty="0" err="1" smtClean="0">
                <a:cs typeface="Times New Roman"/>
              </a:rPr>
              <a:t>Rp</a:t>
            </a:r>
            <a:r>
              <a:rPr lang="en-US" sz="2000" dirty="0" smtClean="0">
                <a:cs typeface="Times New Roman"/>
              </a:rPr>
              <a:t> 250.000 </a:t>
            </a:r>
            <a:r>
              <a:rPr lang="en-US" sz="2000" dirty="0" err="1" smtClean="0">
                <a:cs typeface="Times New Roman"/>
              </a:rPr>
              <a:t>tapi</a:t>
            </a:r>
            <a:r>
              <a:rPr lang="en-US" sz="2000" dirty="0" smtClean="0">
                <a:cs typeface="Times New Roman"/>
              </a:rPr>
              <a:t> </a:t>
            </a:r>
            <a:r>
              <a:rPr lang="en-US" sz="2000" dirty="0" err="1" smtClean="0">
                <a:cs typeface="Times New Roman"/>
              </a:rPr>
              <a:t>tidak</a:t>
            </a:r>
            <a:r>
              <a:rPr lang="en-US" sz="2000" dirty="0" smtClean="0">
                <a:cs typeface="Times New Roman"/>
              </a:rPr>
              <a:t> </a:t>
            </a:r>
            <a:r>
              <a:rPr lang="en-US" sz="2000" dirty="0" err="1" smtClean="0">
                <a:cs typeface="Times New Roman"/>
              </a:rPr>
              <a:t>lebih</a:t>
            </a:r>
            <a:r>
              <a:rPr lang="en-US" sz="2000" dirty="0" smtClean="0">
                <a:cs typeface="Times New Roman"/>
              </a:rPr>
              <a:t> </a:t>
            </a:r>
            <a:r>
              <a:rPr lang="en-US" sz="2000" dirty="0" err="1" smtClean="0">
                <a:cs typeface="Times New Roman"/>
              </a:rPr>
              <a:t>dari</a:t>
            </a:r>
            <a:r>
              <a:rPr lang="en-US" sz="2000" dirty="0" smtClean="0">
                <a:cs typeface="Times New Roman"/>
              </a:rPr>
              <a:t> </a:t>
            </a:r>
          </a:p>
          <a:p>
            <a:pPr>
              <a:buNone/>
            </a:pPr>
            <a:r>
              <a:rPr lang="en-US" sz="2000" dirty="0" smtClean="0">
                <a:cs typeface="Times New Roman"/>
              </a:rPr>
              <a:t>   </a:t>
            </a:r>
            <a:r>
              <a:rPr lang="en-US" sz="2000" dirty="0" err="1" smtClean="0">
                <a:cs typeface="Times New Roman"/>
              </a:rPr>
              <a:t>Rp</a:t>
            </a:r>
            <a:r>
              <a:rPr lang="en-US" sz="2000" dirty="0" smtClean="0">
                <a:cs typeface="Times New Roman"/>
              </a:rPr>
              <a:t> 1.000.000</a:t>
            </a:r>
          </a:p>
          <a:p>
            <a:pPr>
              <a:buNone/>
            </a:pPr>
            <a:endParaRPr lang="en-US" sz="2000" dirty="0" smtClean="0">
              <a:cs typeface="Times New Roman"/>
            </a:endParaRPr>
          </a:p>
          <a:p>
            <a:pPr>
              <a:buNone/>
            </a:pPr>
            <a:r>
              <a:rPr lang="en-US" sz="2000" dirty="0" smtClean="0">
                <a:latin typeface="Times New Roman"/>
                <a:cs typeface="Times New Roman"/>
              </a:rPr>
              <a:t>▪ </a:t>
            </a:r>
            <a:r>
              <a:rPr lang="en-US" sz="2000" dirty="0" err="1" smtClean="0">
                <a:cs typeface="Times New Roman"/>
              </a:rPr>
              <a:t>Efek</a:t>
            </a:r>
            <a:r>
              <a:rPr lang="en-US" sz="2000" dirty="0" smtClean="0">
                <a:cs typeface="Times New Roman"/>
              </a:rPr>
              <a:t> </a:t>
            </a:r>
            <a:r>
              <a:rPr lang="en-US" sz="2000" dirty="0" err="1" smtClean="0">
                <a:cs typeface="Times New Roman"/>
              </a:rPr>
              <a:t>dengan</a:t>
            </a:r>
            <a:r>
              <a:rPr lang="en-US" sz="2000" dirty="0" smtClean="0">
                <a:cs typeface="Times New Roman"/>
              </a:rPr>
              <a:t> </a:t>
            </a:r>
            <a:r>
              <a:rPr lang="en-US" sz="2000" dirty="0" err="1" smtClean="0">
                <a:cs typeface="Times New Roman"/>
              </a:rPr>
              <a:t>nama</a:t>
            </a:r>
            <a:r>
              <a:rPr lang="en-US" sz="2000" dirty="0" smtClean="0">
                <a:cs typeface="Times New Roman"/>
              </a:rPr>
              <a:t> </a:t>
            </a:r>
            <a:r>
              <a:rPr lang="en-US" sz="2000" dirty="0" err="1" smtClean="0">
                <a:cs typeface="Times New Roman"/>
              </a:rPr>
              <a:t>dan</a:t>
            </a:r>
            <a:r>
              <a:rPr lang="en-US" sz="2000" dirty="0" smtClean="0">
                <a:cs typeface="Times New Roman"/>
              </a:rPr>
              <a:t> </a:t>
            </a:r>
            <a:r>
              <a:rPr lang="en-US" sz="2000" dirty="0" err="1" smtClean="0">
                <a:cs typeface="Times New Roman"/>
              </a:rPr>
              <a:t>dalam</a:t>
            </a:r>
            <a:r>
              <a:rPr lang="en-US" sz="2000" dirty="0" smtClean="0">
                <a:cs typeface="Times New Roman"/>
              </a:rPr>
              <a:t> </a:t>
            </a:r>
            <a:r>
              <a:rPr lang="en-US" sz="2000" dirty="0" err="1" smtClean="0">
                <a:cs typeface="Times New Roman"/>
              </a:rPr>
              <a:t>bentuk</a:t>
            </a:r>
            <a:r>
              <a:rPr lang="en-US" sz="2000" dirty="0" smtClean="0">
                <a:cs typeface="Times New Roman"/>
              </a:rPr>
              <a:t> </a:t>
            </a:r>
          </a:p>
          <a:p>
            <a:pPr>
              <a:buNone/>
            </a:pPr>
            <a:r>
              <a:rPr lang="en-US" sz="2000" dirty="0" smtClean="0">
                <a:cs typeface="Times New Roman"/>
              </a:rPr>
              <a:t>   </a:t>
            </a:r>
            <a:r>
              <a:rPr lang="en-US" sz="2000" dirty="0" err="1" smtClean="0">
                <a:cs typeface="Times New Roman"/>
              </a:rPr>
              <a:t>apapun</a:t>
            </a:r>
            <a:r>
              <a:rPr lang="en-US" sz="2000" dirty="0" smtClean="0">
                <a:cs typeface="Times New Roman"/>
              </a:rPr>
              <a:t> </a:t>
            </a:r>
            <a:r>
              <a:rPr lang="en-US" sz="2000" dirty="0" err="1" smtClean="0">
                <a:cs typeface="Times New Roman"/>
              </a:rPr>
              <a:t>sepanjang</a:t>
            </a:r>
            <a:r>
              <a:rPr lang="en-US" sz="2000" dirty="0" smtClean="0">
                <a:cs typeface="Times New Roman"/>
              </a:rPr>
              <a:t> </a:t>
            </a:r>
            <a:r>
              <a:rPr lang="en-US" sz="2000" dirty="0" err="1" smtClean="0">
                <a:cs typeface="Times New Roman"/>
              </a:rPr>
              <a:t>harga</a:t>
            </a:r>
            <a:r>
              <a:rPr lang="en-US" sz="2000" dirty="0" smtClean="0">
                <a:cs typeface="Times New Roman"/>
              </a:rPr>
              <a:t> </a:t>
            </a:r>
            <a:r>
              <a:rPr lang="en-US" sz="2000" dirty="0" err="1" smtClean="0">
                <a:cs typeface="Times New Roman"/>
              </a:rPr>
              <a:t>nominalnya</a:t>
            </a:r>
            <a:r>
              <a:rPr lang="en-US" sz="2000" dirty="0" smtClean="0">
                <a:cs typeface="Times New Roman"/>
              </a:rPr>
              <a:t> </a:t>
            </a:r>
          </a:p>
          <a:p>
            <a:pPr>
              <a:buNone/>
            </a:pPr>
            <a:r>
              <a:rPr lang="en-US" sz="2000" dirty="0" smtClean="0">
                <a:cs typeface="Times New Roman"/>
              </a:rPr>
              <a:t>   </a:t>
            </a:r>
            <a:r>
              <a:rPr lang="en-US" sz="2000" dirty="0" err="1" smtClean="0">
                <a:cs typeface="Times New Roman"/>
              </a:rPr>
              <a:t>lebih</a:t>
            </a:r>
            <a:r>
              <a:rPr lang="en-US" sz="2000" dirty="0" smtClean="0">
                <a:cs typeface="Times New Roman"/>
              </a:rPr>
              <a:t> </a:t>
            </a:r>
            <a:r>
              <a:rPr lang="en-US" sz="2000" dirty="0" err="1" smtClean="0">
                <a:cs typeface="Times New Roman"/>
              </a:rPr>
              <a:t>dari</a:t>
            </a:r>
            <a:r>
              <a:rPr lang="en-US" sz="2000" dirty="0" smtClean="0">
                <a:cs typeface="Times New Roman"/>
              </a:rPr>
              <a:t> </a:t>
            </a:r>
            <a:r>
              <a:rPr lang="en-US" sz="2000" dirty="0" err="1" smtClean="0">
                <a:cs typeface="Times New Roman"/>
              </a:rPr>
              <a:t>Rp</a:t>
            </a:r>
            <a:r>
              <a:rPr lang="en-US" sz="2000" dirty="0" smtClean="0">
                <a:cs typeface="Times New Roman"/>
              </a:rPr>
              <a:t> 250.000 </a:t>
            </a:r>
            <a:r>
              <a:rPr lang="en-US" sz="2000" dirty="0" err="1" smtClean="0">
                <a:cs typeface="Times New Roman"/>
              </a:rPr>
              <a:t>tapi</a:t>
            </a:r>
            <a:r>
              <a:rPr lang="en-US" sz="2000" dirty="0" smtClean="0">
                <a:cs typeface="Times New Roman"/>
              </a:rPr>
              <a:t> </a:t>
            </a:r>
            <a:r>
              <a:rPr lang="en-US" sz="2000" dirty="0" err="1" smtClean="0">
                <a:cs typeface="Times New Roman"/>
              </a:rPr>
              <a:t>tidak</a:t>
            </a:r>
            <a:r>
              <a:rPr lang="en-US" sz="2000" dirty="0" smtClean="0">
                <a:cs typeface="Times New Roman"/>
              </a:rPr>
              <a:t> </a:t>
            </a:r>
            <a:r>
              <a:rPr lang="en-US" sz="2000" dirty="0" err="1" smtClean="0">
                <a:cs typeface="Times New Roman"/>
              </a:rPr>
              <a:t>lebih</a:t>
            </a:r>
            <a:r>
              <a:rPr lang="en-US" sz="2000" dirty="0" smtClean="0">
                <a:cs typeface="Times New Roman"/>
              </a:rPr>
              <a:t> </a:t>
            </a:r>
          </a:p>
          <a:p>
            <a:pPr>
              <a:buNone/>
            </a:pPr>
            <a:r>
              <a:rPr lang="en-US" sz="2000" dirty="0" smtClean="0">
                <a:cs typeface="Times New Roman"/>
              </a:rPr>
              <a:t>   </a:t>
            </a:r>
            <a:r>
              <a:rPr lang="en-US" sz="2000" dirty="0" err="1" smtClean="0">
                <a:cs typeface="Times New Roman"/>
              </a:rPr>
              <a:t>dari</a:t>
            </a:r>
            <a:r>
              <a:rPr lang="en-US" sz="2000" dirty="0" smtClean="0">
                <a:cs typeface="Times New Roman"/>
              </a:rPr>
              <a:t> </a:t>
            </a:r>
            <a:r>
              <a:rPr lang="en-US" sz="2000" dirty="0" err="1" smtClean="0">
                <a:cs typeface="Times New Roman"/>
              </a:rPr>
              <a:t>Rp</a:t>
            </a:r>
            <a:r>
              <a:rPr lang="en-US" sz="2000" dirty="0" smtClean="0">
                <a:cs typeface="Times New Roman"/>
              </a:rPr>
              <a:t> 1.000.000</a:t>
            </a:r>
          </a:p>
          <a:p>
            <a:pPr>
              <a:buNone/>
            </a:pPr>
            <a:endParaRPr lang="en-US" sz="2000" dirty="0"/>
          </a:p>
        </p:txBody>
      </p:sp>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9662" y="224608"/>
            <a:ext cx="4429156" cy="6000791"/>
          </a:xfrm>
          <a:ln w="12700">
            <a:solidFill>
              <a:schemeClr val="tx1"/>
            </a:solidFill>
          </a:ln>
        </p:spPr>
        <p:txBody>
          <a:bodyPr>
            <a:normAutofit/>
          </a:bodyPr>
          <a:lstStyle/>
          <a:p>
            <a:pPr>
              <a:buNone/>
            </a:pPr>
            <a:r>
              <a:rPr lang="en-US" sz="2000" dirty="0" smtClean="0"/>
              <a:t>•</a:t>
            </a:r>
            <a:r>
              <a:rPr lang="en-US" sz="2000" dirty="0" err="1" smtClean="0"/>
              <a:t>Surat</a:t>
            </a:r>
            <a:r>
              <a:rPr lang="en-US" sz="2000" dirty="0" smtClean="0"/>
              <a:t> yang </a:t>
            </a:r>
            <a:r>
              <a:rPr lang="en-US" sz="2000" dirty="0" err="1" smtClean="0"/>
              <a:t>memuat</a:t>
            </a:r>
            <a:r>
              <a:rPr lang="en-US" sz="2000" dirty="0" smtClean="0"/>
              <a:t> </a:t>
            </a:r>
            <a:r>
              <a:rPr lang="en-US" sz="2000" dirty="0" err="1" smtClean="0"/>
              <a:t>jumlah</a:t>
            </a:r>
            <a:r>
              <a:rPr lang="en-US" sz="2000" dirty="0" smtClean="0"/>
              <a:t> </a:t>
            </a:r>
            <a:r>
              <a:rPr lang="en-US" sz="2000" dirty="0" err="1" smtClean="0"/>
              <a:t>uang</a:t>
            </a:r>
            <a:r>
              <a:rPr lang="en-US" sz="2000" dirty="0" smtClean="0"/>
              <a:t> </a:t>
            </a:r>
            <a:r>
              <a:rPr lang="en-US" sz="2000" dirty="0" err="1" smtClean="0"/>
              <a:t>lebih</a:t>
            </a:r>
            <a:r>
              <a:rPr lang="en-US" sz="2000" dirty="0" smtClean="0"/>
              <a:t> </a:t>
            </a:r>
          </a:p>
          <a:p>
            <a:pPr>
              <a:buNone/>
            </a:pPr>
            <a:r>
              <a:rPr lang="en-US" sz="2000" dirty="0" smtClean="0"/>
              <a:t>  </a:t>
            </a:r>
            <a:r>
              <a:rPr lang="en-US" sz="2000" dirty="0" err="1" smtClean="0"/>
              <a:t>dari</a:t>
            </a:r>
            <a:r>
              <a:rPr lang="en-US" sz="2000" dirty="0" smtClean="0"/>
              <a:t> </a:t>
            </a:r>
            <a:r>
              <a:rPr lang="en-US" sz="2000" dirty="0" err="1" smtClean="0"/>
              <a:t>Rp</a:t>
            </a:r>
            <a:r>
              <a:rPr lang="en-US" sz="2000" dirty="0" smtClean="0"/>
              <a:t> 1.000.000 </a:t>
            </a:r>
            <a:r>
              <a:rPr lang="en-US" sz="2000" dirty="0" err="1" smtClean="0"/>
              <a:t>atau</a:t>
            </a:r>
            <a:r>
              <a:rPr lang="en-US" sz="2000" dirty="0" smtClean="0"/>
              <a:t> </a:t>
            </a:r>
            <a:r>
              <a:rPr lang="en-US" sz="2000" dirty="0" err="1" smtClean="0"/>
              <a:t>dalam</a:t>
            </a:r>
            <a:r>
              <a:rPr lang="en-US" sz="2000" dirty="0" smtClean="0"/>
              <a:t> </a:t>
            </a:r>
            <a:r>
              <a:rPr lang="en-US" sz="2000" dirty="0" err="1" smtClean="0"/>
              <a:t>mata</a:t>
            </a:r>
            <a:r>
              <a:rPr lang="en-US" sz="2000" dirty="0" smtClean="0"/>
              <a:t> </a:t>
            </a:r>
          </a:p>
          <a:p>
            <a:pPr>
              <a:buNone/>
            </a:pPr>
            <a:r>
              <a:rPr lang="en-US" sz="2000" dirty="0" smtClean="0"/>
              <a:t>  </a:t>
            </a:r>
            <a:r>
              <a:rPr lang="en-US" sz="2000" dirty="0" err="1" smtClean="0"/>
              <a:t>uang</a:t>
            </a:r>
            <a:r>
              <a:rPr lang="en-US" sz="2000" dirty="0" smtClean="0"/>
              <a:t> </a:t>
            </a:r>
            <a:r>
              <a:rPr lang="en-US" sz="2000" dirty="0" err="1" smtClean="0"/>
              <a:t>selain</a:t>
            </a:r>
            <a:r>
              <a:rPr lang="en-US" sz="2000" dirty="0" smtClean="0"/>
              <a:t> rupiah </a:t>
            </a:r>
            <a:r>
              <a:rPr lang="en-US" sz="2000" dirty="0" err="1" smtClean="0"/>
              <a:t>dengan</a:t>
            </a:r>
            <a:r>
              <a:rPr lang="en-US" sz="2000" dirty="0" smtClean="0"/>
              <a:t> </a:t>
            </a:r>
            <a:r>
              <a:rPr lang="en-US" sz="2000" dirty="0" err="1" smtClean="0"/>
              <a:t>jumlah</a:t>
            </a:r>
            <a:r>
              <a:rPr lang="en-US" sz="2000" dirty="0" smtClean="0"/>
              <a:t> yang</a:t>
            </a:r>
          </a:p>
          <a:p>
            <a:pPr>
              <a:buNone/>
            </a:pPr>
            <a:r>
              <a:rPr lang="en-US" sz="2000" dirty="0" smtClean="0"/>
              <a:t>  </a:t>
            </a:r>
            <a:r>
              <a:rPr lang="en-US" sz="2000" dirty="0" err="1" smtClean="0"/>
              <a:t>sama</a:t>
            </a:r>
            <a:r>
              <a:rPr lang="en-US" sz="2000" dirty="0" smtClean="0"/>
              <a:t>.</a:t>
            </a:r>
          </a:p>
          <a:p>
            <a:pPr>
              <a:buNone/>
            </a:pPr>
            <a:endParaRPr lang="en-US" sz="2000" dirty="0" smtClean="0"/>
          </a:p>
          <a:p>
            <a:pPr>
              <a:buNone/>
            </a:pPr>
            <a:r>
              <a:rPr lang="en-US" sz="2000" dirty="0" smtClean="0"/>
              <a:t>• </a:t>
            </a:r>
            <a:r>
              <a:rPr lang="en-US" sz="2000" dirty="0" err="1" smtClean="0"/>
              <a:t>Surat</a:t>
            </a:r>
            <a:r>
              <a:rPr lang="en-US" sz="2000" dirty="0" smtClean="0"/>
              <a:t> </a:t>
            </a:r>
            <a:r>
              <a:rPr lang="en-US" sz="2000" dirty="0" err="1" smtClean="0"/>
              <a:t>beharga</a:t>
            </a:r>
            <a:r>
              <a:rPr lang="en-US" sz="2000" dirty="0" smtClean="0"/>
              <a:t> </a:t>
            </a:r>
            <a:r>
              <a:rPr lang="en-US" sz="2000" dirty="0" err="1" smtClean="0"/>
              <a:t>seperti</a:t>
            </a:r>
            <a:r>
              <a:rPr lang="en-US" sz="2000" dirty="0" smtClean="0"/>
              <a:t> </a:t>
            </a:r>
            <a:r>
              <a:rPr lang="en-US" sz="2000" dirty="0" err="1" smtClean="0"/>
              <a:t>wesel,promes</a:t>
            </a:r>
            <a:r>
              <a:rPr lang="en-US" sz="2000" dirty="0" smtClean="0"/>
              <a:t>,</a:t>
            </a:r>
          </a:p>
          <a:p>
            <a:pPr>
              <a:buNone/>
            </a:pPr>
            <a:r>
              <a:rPr lang="en-US" sz="2000" dirty="0" smtClean="0"/>
              <a:t>   </a:t>
            </a:r>
            <a:r>
              <a:rPr lang="en-US" sz="2000" dirty="0" err="1" smtClean="0"/>
              <a:t>aksep,yang</a:t>
            </a:r>
            <a:r>
              <a:rPr lang="en-US" sz="2000" dirty="0" smtClean="0"/>
              <a:t> </a:t>
            </a:r>
            <a:r>
              <a:rPr lang="en-US" sz="2000" dirty="0" err="1" smtClean="0"/>
              <a:t>harga</a:t>
            </a:r>
            <a:r>
              <a:rPr lang="en-US" sz="2000" dirty="0" smtClean="0"/>
              <a:t> </a:t>
            </a:r>
            <a:r>
              <a:rPr lang="en-US" sz="2000" dirty="0" err="1" smtClean="0"/>
              <a:t>nominalnya</a:t>
            </a:r>
            <a:r>
              <a:rPr lang="en-US" sz="2000" dirty="0" smtClean="0"/>
              <a:t> </a:t>
            </a:r>
            <a:r>
              <a:rPr lang="en-US" sz="2000" dirty="0" err="1" smtClean="0"/>
              <a:t>lebih</a:t>
            </a:r>
            <a:r>
              <a:rPr lang="en-US" sz="2000" dirty="0" smtClean="0"/>
              <a:t> </a:t>
            </a:r>
            <a:r>
              <a:rPr lang="en-US" sz="2000" dirty="0" err="1" smtClean="0"/>
              <a:t>dari</a:t>
            </a:r>
            <a:endParaRPr lang="en-US" sz="2000" dirty="0" smtClean="0"/>
          </a:p>
          <a:p>
            <a:pPr>
              <a:buNone/>
            </a:pPr>
            <a:r>
              <a:rPr lang="en-US" sz="2000" dirty="0" smtClean="0"/>
              <a:t>   </a:t>
            </a:r>
            <a:r>
              <a:rPr lang="en-US" sz="2000" dirty="0" err="1" smtClean="0"/>
              <a:t>Rp</a:t>
            </a:r>
            <a:r>
              <a:rPr lang="en-US" sz="2000" dirty="0" smtClean="0"/>
              <a:t> 1.000.000</a:t>
            </a:r>
          </a:p>
          <a:p>
            <a:pPr>
              <a:buNone/>
            </a:pPr>
            <a:endParaRPr lang="en-US" sz="2000" dirty="0" smtClean="0"/>
          </a:p>
          <a:p>
            <a:pPr>
              <a:buNone/>
            </a:pPr>
            <a:r>
              <a:rPr lang="en-US" sz="2000" dirty="0" smtClean="0"/>
              <a:t>• </a:t>
            </a:r>
            <a:r>
              <a:rPr lang="en-US" sz="2000" dirty="0" err="1" smtClean="0"/>
              <a:t>Dokumen</a:t>
            </a:r>
            <a:r>
              <a:rPr lang="en-US" sz="2000" dirty="0" smtClean="0"/>
              <a:t> yang </a:t>
            </a:r>
            <a:r>
              <a:rPr lang="en-US" sz="2000" dirty="0" err="1" smtClean="0"/>
              <a:t>akan</a:t>
            </a:r>
            <a:r>
              <a:rPr lang="en-US" sz="2000" dirty="0" smtClean="0"/>
              <a:t> </a:t>
            </a:r>
            <a:r>
              <a:rPr lang="en-US" sz="2000" dirty="0" err="1" smtClean="0"/>
              <a:t>digunakan</a:t>
            </a:r>
            <a:r>
              <a:rPr lang="en-US" sz="2000" dirty="0" smtClean="0"/>
              <a:t> </a:t>
            </a:r>
            <a:r>
              <a:rPr lang="en-US" sz="2000" dirty="0" err="1" smtClean="0"/>
              <a:t>sebagai</a:t>
            </a:r>
            <a:r>
              <a:rPr lang="en-US" sz="2000" dirty="0" smtClean="0"/>
              <a:t> </a:t>
            </a:r>
          </a:p>
          <a:p>
            <a:pPr>
              <a:buNone/>
            </a:pPr>
            <a:r>
              <a:rPr lang="en-US" sz="2000" dirty="0" smtClean="0"/>
              <a:t>   </a:t>
            </a:r>
            <a:r>
              <a:rPr lang="en-US" sz="2000" dirty="0" err="1" smtClean="0"/>
              <a:t>alat</a:t>
            </a:r>
            <a:r>
              <a:rPr lang="en-US" sz="2000" dirty="0" smtClean="0"/>
              <a:t> </a:t>
            </a:r>
            <a:r>
              <a:rPr lang="en-US" sz="2000" dirty="0" err="1" smtClean="0"/>
              <a:t>pembuktian</a:t>
            </a:r>
            <a:r>
              <a:rPr lang="en-US" sz="2000" dirty="0" smtClean="0"/>
              <a:t> </a:t>
            </a:r>
            <a:r>
              <a:rPr lang="en-US" sz="2000" dirty="0" err="1" smtClean="0"/>
              <a:t>di</a:t>
            </a:r>
            <a:r>
              <a:rPr lang="en-US" sz="2000" dirty="0" smtClean="0"/>
              <a:t> </a:t>
            </a:r>
            <a:r>
              <a:rPr lang="en-US" sz="2000" dirty="0" err="1" smtClean="0"/>
              <a:t>muka</a:t>
            </a:r>
            <a:r>
              <a:rPr lang="en-US" sz="2000" dirty="0" smtClean="0"/>
              <a:t> </a:t>
            </a:r>
            <a:r>
              <a:rPr lang="en-US" sz="2000" dirty="0" err="1" smtClean="0"/>
              <a:t>pengadilan</a:t>
            </a:r>
            <a:endParaRPr lang="en-US" sz="2000" dirty="0" smtClean="0"/>
          </a:p>
          <a:p>
            <a:pPr>
              <a:buNone/>
            </a:pPr>
            <a:endParaRPr lang="en-US" sz="2000" dirty="0" smtClean="0"/>
          </a:p>
          <a:p>
            <a:pPr>
              <a:buNone/>
            </a:pPr>
            <a:r>
              <a:rPr lang="en-US" sz="2000" dirty="0" smtClean="0"/>
              <a:t>• </a:t>
            </a:r>
            <a:r>
              <a:rPr lang="en-US" sz="2000" dirty="0" err="1" smtClean="0"/>
              <a:t>Efek</a:t>
            </a:r>
            <a:r>
              <a:rPr lang="en-US" sz="2000" dirty="0" smtClean="0"/>
              <a:t> </a:t>
            </a:r>
            <a:r>
              <a:rPr lang="en-US" sz="2000" dirty="0" err="1" smtClean="0"/>
              <a:t>dengan</a:t>
            </a:r>
            <a:r>
              <a:rPr lang="en-US" sz="2000" dirty="0" smtClean="0"/>
              <a:t> </a:t>
            </a:r>
            <a:r>
              <a:rPr lang="en-US" sz="2000" dirty="0" err="1" smtClean="0"/>
              <a:t>nama</a:t>
            </a:r>
            <a:r>
              <a:rPr lang="en-US" sz="2000" dirty="0" smtClean="0"/>
              <a:t> </a:t>
            </a:r>
            <a:r>
              <a:rPr lang="en-US" sz="2000" dirty="0" err="1" smtClean="0"/>
              <a:t>dan</a:t>
            </a:r>
            <a:r>
              <a:rPr lang="en-US" sz="2000" dirty="0" smtClean="0"/>
              <a:t> </a:t>
            </a:r>
            <a:r>
              <a:rPr lang="en-US" sz="2000" dirty="0" err="1" smtClean="0"/>
              <a:t>dalam</a:t>
            </a:r>
            <a:r>
              <a:rPr lang="en-US" sz="2000" dirty="0" smtClean="0"/>
              <a:t> </a:t>
            </a:r>
            <a:r>
              <a:rPr lang="en-US" sz="2000" dirty="0" err="1" smtClean="0"/>
              <a:t>bentuk</a:t>
            </a:r>
            <a:r>
              <a:rPr lang="en-US" sz="2000" dirty="0" smtClean="0"/>
              <a:t> </a:t>
            </a:r>
            <a:r>
              <a:rPr lang="en-US" sz="2000" dirty="0" err="1" smtClean="0"/>
              <a:t>apapun,sepanjang</a:t>
            </a:r>
            <a:r>
              <a:rPr lang="en-US" sz="2000" dirty="0" smtClean="0"/>
              <a:t> </a:t>
            </a:r>
            <a:r>
              <a:rPr lang="en-US" sz="2000" dirty="0" err="1" smtClean="0"/>
              <a:t>harga</a:t>
            </a:r>
            <a:r>
              <a:rPr lang="en-US" sz="2000" dirty="0" smtClean="0"/>
              <a:t> </a:t>
            </a:r>
            <a:r>
              <a:rPr lang="en-US" sz="2000" dirty="0" err="1" smtClean="0"/>
              <a:t>nominalnya</a:t>
            </a:r>
            <a:r>
              <a:rPr lang="en-US" sz="2000" dirty="0" smtClean="0"/>
              <a:t> </a:t>
            </a:r>
            <a:r>
              <a:rPr lang="en-US" sz="2000" dirty="0" err="1" smtClean="0"/>
              <a:t>lebih</a:t>
            </a:r>
            <a:r>
              <a:rPr lang="en-US" sz="2000" dirty="0" smtClean="0"/>
              <a:t> </a:t>
            </a:r>
            <a:r>
              <a:rPr lang="en-US" sz="2000" dirty="0" err="1" smtClean="0"/>
              <a:t>dari</a:t>
            </a:r>
            <a:r>
              <a:rPr lang="en-US" sz="2000" dirty="0" smtClean="0"/>
              <a:t> </a:t>
            </a:r>
            <a:r>
              <a:rPr lang="en-US" sz="2000" dirty="0" err="1" smtClean="0"/>
              <a:t>Rp</a:t>
            </a:r>
            <a:r>
              <a:rPr lang="en-US" sz="2000" dirty="0" smtClean="0"/>
              <a:t> 1.000.000</a:t>
            </a:r>
            <a:endParaRPr lang="en-US" sz="2000" dirty="0"/>
          </a:p>
        </p:txBody>
      </p:sp>
      <p:sp>
        <p:nvSpPr>
          <p:cNvPr id="4" name="Content Placeholder 3"/>
          <p:cNvSpPr>
            <a:spLocks noGrp="1"/>
          </p:cNvSpPr>
          <p:nvPr>
            <p:ph sz="half" idx="2"/>
          </p:nvPr>
        </p:nvSpPr>
        <p:spPr>
          <a:xfrm>
            <a:off x="4661694" y="224608"/>
            <a:ext cx="4458992" cy="6000792"/>
          </a:xfrm>
          <a:ln w="12700">
            <a:solidFill>
              <a:schemeClr val="tx1"/>
            </a:solidFill>
          </a:ln>
        </p:spPr>
        <p:txBody>
          <a:bodyPr/>
          <a:lstStyle/>
          <a:p>
            <a:pPr>
              <a:buNone/>
            </a:pPr>
            <a:endParaRPr lang="en-US" dirty="0"/>
          </a:p>
        </p:txBody>
      </p:sp>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099" y="153170"/>
            <a:ext cx="9019413" cy="6868343"/>
          </a:xfrm>
        </p:spPr>
        <p:txBody>
          <a:bodyPr>
            <a:normAutofit fontScale="92500" lnSpcReduction="10000"/>
          </a:bodyPr>
          <a:lstStyle/>
          <a:p>
            <a:pPr>
              <a:buNone/>
            </a:pPr>
            <a:r>
              <a:rPr lang="en-US" sz="2000" b="1" dirty="0" err="1" smtClean="0"/>
              <a:t>Dokumen</a:t>
            </a:r>
            <a:r>
              <a:rPr lang="en-US" sz="2000" b="1" dirty="0" smtClean="0"/>
              <a:t> yang </a:t>
            </a:r>
            <a:r>
              <a:rPr lang="en-US" sz="2000" b="1" dirty="0" err="1" smtClean="0"/>
              <a:t>tidak</a:t>
            </a:r>
            <a:r>
              <a:rPr lang="en-US" sz="2000" b="1" dirty="0" smtClean="0"/>
              <a:t> </a:t>
            </a:r>
            <a:r>
              <a:rPr lang="en-US" sz="2000" b="1" dirty="0" err="1" smtClean="0"/>
              <a:t>termasuk</a:t>
            </a:r>
            <a:r>
              <a:rPr lang="en-US" sz="2000" b="1" dirty="0" smtClean="0"/>
              <a:t> </a:t>
            </a:r>
            <a:r>
              <a:rPr lang="en-US" sz="2000" b="1" dirty="0" err="1" smtClean="0"/>
              <a:t>objek</a:t>
            </a:r>
            <a:r>
              <a:rPr lang="en-US" sz="2000" b="1" dirty="0" smtClean="0"/>
              <a:t>  </a:t>
            </a:r>
            <a:r>
              <a:rPr lang="en-US" sz="2000" b="1" dirty="0" err="1" smtClean="0"/>
              <a:t>bea</a:t>
            </a:r>
            <a:r>
              <a:rPr lang="en-US" sz="2000" b="1" dirty="0" smtClean="0"/>
              <a:t> </a:t>
            </a:r>
            <a:r>
              <a:rPr lang="en-US" sz="2000" b="1" dirty="0" err="1" smtClean="0"/>
              <a:t>materai</a:t>
            </a:r>
            <a:r>
              <a:rPr lang="en-US" sz="2000" b="1" dirty="0" smtClean="0"/>
              <a:t> :</a:t>
            </a:r>
          </a:p>
          <a:p>
            <a:pPr>
              <a:buNone/>
            </a:pPr>
            <a:r>
              <a:rPr lang="en-US" sz="2000" dirty="0" smtClean="0"/>
              <a:t>1.Dokumen yang </a:t>
            </a:r>
            <a:r>
              <a:rPr lang="en-US" sz="2000" dirty="0" err="1" smtClean="0"/>
              <a:t>berupa</a:t>
            </a:r>
            <a:r>
              <a:rPr lang="en-US" sz="2000" dirty="0" smtClean="0"/>
              <a:t>:</a:t>
            </a:r>
          </a:p>
          <a:p>
            <a:pPr>
              <a:buNone/>
            </a:pPr>
            <a:r>
              <a:rPr lang="en-US" sz="2000" dirty="0" smtClean="0"/>
              <a:t>    -</a:t>
            </a:r>
            <a:r>
              <a:rPr lang="en-US" sz="2000" dirty="0" err="1" smtClean="0"/>
              <a:t>surat</a:t>
            </a:r>
            <a:r>
              <a:rPr lang="en-US" sz="2000" dirty="0" smtClean="0"/>
              <a:t> </a:t>
            </a:r>
            <a:r>
              <a:rPr lang="en-US" sz="2000" dirty="0" err="1" smtClean="0"/>
              <a:t>penyimpanan</a:t>
            </a:r>
            <a:r>
              <a:rPr lang="en-US" sz="2000" dirty="0" smtClean="0"/>
              <a:t> </a:t>
            </a:r>
            <a:r>
              <a:rPr lang="en-US" sz="2000" dirty="0" err="1" smtClean="0"/>
              <a:t>barang</a:t>
            </a:r>
            <a:r>
              <a:rPr lang="en-US" sz="2000" dirty="0" smtClean="0"/>
              <a:t>;</a:t>
            </a:r>
          </a:p>
          <a:p>
            <a:pPr>
              <a:buNone/>
            </a:pPr>
            <a:r>
              <a:rPr lang="en-US" sz="2000" dirty="0" smtClean="0"/>
              <a:t>    -</a:t>
            </a:r>
            <a:r>
              <a:rPr lang="en-US" sz="2000" dirty="0" err="1" smtClean="0"/>
              <a:t>surat</a:t>
            </a:r>
            <a:r>
              <a:rPr lang="en-US" sz="2000" dirty="0" smtClean="0"/>
              <a:t> </a:t>
            </a:r>
            <a:r>
              <a:rPr lang="en-US" sz="2000" dirty="0" err="1" smtClean="0"/>
              <a:t>angkutan</a:t>
            </a:r>
            <a:r>
              <a:rPr lang="en-US" sz="2000" dirty="0" smtClean="0"/>
              <a:t> </a:t>
            </a:r>
            <a:r>
              <a:rPr lang="en-US" sz="2000" dirty="0" err="1" smtClean="0"/>
              <a:t>penumpang</a:t>
            </a:r>
            <a:r>
              <a:rPr lang="en-US" sz="2000" dirty="0" smtClean="0"/>
              <a:t> </a:t>
            </a:r>
            <a:r>
              <a:rPr lang="en-US" sz="2000" dirty="0" err="1" smtClean="0"/>
              <a:t>dan</a:t>
            </a:r>
            <a:r>
              <a:rPr lang="en-US" sz="2000" dirty="0" smtClean="0"/>
              <a:t> </a:t>
            </a:r>
            <a:r>
              <a:rPr lang="en-US" sz="2000" dirty="0" err="1" smtClean="0"/>
              <a:t>barang</a:t>
            </a:r>
            <a:r>
              <a:rPr lang="en-US" sz="2000" dirty="0" smtClean="0"/>
              <a:t>;</a:t>
            </a:r>
          </a:p>
          <a:p>
            <a:pPr>
              <a:buNone/>
            </a:pPr>
            <a:r>
              <a:rPr lang="en-US" sz="2000" dirty="0" smtClean="0"/>
              <a:t>    -</a:t>
            </a:r>
            <a:r>
              <a:rPr lang="en-US" sz="2000" dirty="0" err="1" smtClean="0"/>
              <a:t>bukti</a:t>
            </a:r>
            <a:r>
              <a:rPr lang="en-US" sz="2000" dirty="0" smtClean="0"/>
              <a:t> </a:t>
            </a:r>
            <a:r>
              <a:rPr lang="en-US" sz="2000" dirty="0" err="1" smtClean="0"/>
              <a:t>untuk</a:t>
            </a:r>
            <a:r>
              <a:rPr lang="en-US" sz="2000" dirty="0" smtClean="0"/>
              <a:t> </a:t>
            </a:r>
            <a:r>
              <a:rPr lang="en-US" sz="2000" dirty="0" err="1" smtClean="0"/>
              <a:t>pengiriman</a:t>
            </a:r>
            <a:r>
              <a:rPr lang="en-US" sz="2000" dirty="0" smtClean="0"/>
              <a:t> </a:t>
            </a:r>
            <a:r>
              <a:rPr lang="en-US" sz="2000" dirty="0" err="1" smtClean="0"/>
              <a:t>barang</a:t>
            </a:r>
            <a:r>
              <a:rPr lang="en-US" sz="2000" dirty="0" smtClean="0"/>
              <a:t> </a:t>
            </a:r>
            <a:r>
              <a:rPr lang="en-US" sz="2000" dirty="0" err="1" smtClean="0"/>
              <a:t>untuk</a:t>
            </a:r>
            <a:r>
              <a:rPr lang="en-US" sz="2000" dirty="0" smtClean="0"/>
              <a:t> </a:t>
            </a:r>
            <a:r>
              <a:rPr lang="en-US" sz="2000" dirty="0" err="1" smtClean="0"/>
              <a:t>dijual</a:t>
            </a:r>
            <a:r>
              <a:rPr lang="en-US" sz="2000" dirty="0" smtClean="0"/>
              <a:t> </a:t>
            </a:r>
            <a:r>
              <a:rPr lang="en-US" sz="2000" dirty="0" err="1" smtClean="0"/>
              <a:t>atas</a:t>
            </a:r>
            <a:r>
              <a:rPr lang="en-US" sz="2000" dirty="0" smtClean="0"/>
              <a:t> </a:t>
            </a:r>
            <a:r>
              <a:rPr lang="en-US" sz="2000" dirty="0" err="1" smtClean="0"/>
              <a:t>tanggungan</a:t>
            </a:r>
            <a:r>
              <a:rPr lang="en-US" sz="2000" dirty="0" smtClean="0"/>
              <a:t> </a:t>
            </a:r>
            <a:r>
              <a:rPr lang="en-US" sz="2000" dirty="0" err="1" smtClean="0"/>
              <a:t>pengirim</a:t>
            </a:r>
            <a:r>
              <a:rPr lang="en-US" sz="2000" dirty="0" smtClean="0"/>
              <a:t>;</a:t>
            </a:r>
          </a:p>
          <a:p>
            <a:pPr>
              <a:buNone/>
            </a:pPr>
            <a:r>
              <a:rPr lang="en-US" sz="2000" dirty="0" smtClean="0"/>
              <a:t>    -</a:t>
            </a:r>
            <a:r>
              <a:rPr lang="en-US" sz="2000" dirty="0" err="1" smtClean="0"/>
              <a:t>surat</a:t>
            </a:r>
            <a:r>
              <a:rPr lang="en-US" sz="2000" dirty="0" smtClean="0"/>
              <a:t> </a:t>
            </a:r>
            <a:r>
              <a:rPr lang="en-US" sz="2000" dirty="0" err="1" smtClean="0"/>
              <a:t>pengiriman</a:t>
            </a:r>
            <a:r>
              <a:rPr lang="en-US" sz="2000" dirty="0" smtClean="0"/>
              <a:t> </a:t>
            </a:r>
            <a:r>
              <a:rPr lang="en-US" sz="2000" dirty="0" err="1" smtClean="0"/>
              <a:t>barang</a:t>
            </a:r>
            <a:r>
              <a:rPr lang="en-US" sz="2000" dirty="0" smtClean="0"/>
              <a:t> </a:t>
            </a:r>
            <a:r>
              <a:rPr lang="en-US" sz="2000" dirty="0" err="1" smtClean="0"/>
              <a:t>untuk</a:t>
            </a:r>
            <a:r>
              <a:rPr lang="en-US" sz="2000" dirty="0" smtClean="0"/>
              <a:t> </a:t>
            </a:r>
            <a:r>
              <a:rPr lang="en-US" sz="2000" dirty="0" err="1" smtClean="0"/>
              <a:t>dijual</a:t>
            </a:r>
            <a:r>
              <a:rPr lang="en-US" sz="2000" dirty="0" smtClean="0"/>
              <a:t> </a:t>
            </a:r>
            <a:r>
              <a:rPr lang="en-US" sz="2000" dirty="0" err="1" smtClean="0"/>
              <a:t>atas</a:t>
            </a:r>
            <a:r>
              <a:rPr lang="en-US" sz="2000" dirty="0" smtClean="0"/>
              <a:t> </a:t>
            </a:r>
            <a:r>
              <a:rPr lang="en-US" sz="2000" dirty="0" err="1" smtClean="0"/>
              <a:t>tanggungan</a:t>
            </a:r>
            <a:r>
              <a:rPr lang="en-US" sz="2000" dirty="0" smtClean="0"/>
              <a:t> </a:t>
            </a:r>
            <a:r>
              <a:rPr lang="en-US" sz="2000" dirty="0" err="1" smtClean="0"/>
              <a:t>pengirim</a:t>
            </a:r>
            <a:r>
              <a:rPr lang="en-US" sz="2000" dirty="0" smtClean="0"/>
              <a:t>;</a:t>
            </a:r>
          </a:p>
          <a:p>
            <a:pPr>
              <a:buNone/>
            </a:pPr>
            <a:r>
              <a:rPr lang="en-US" sz="2000" dirty="0" smtClean="0"/>
              <a:t>    -</a:t>
            </a:r>
            <a:r>
              <a:rPr lang="en-US" sz="2000" dirty="0" err="1" smtClean="0"/>
              <a:t>surat-surat</a:t>
            </a:r>
            <a:r>
              <a:rPr lang="en-US" sz="2000" dirty="0" smtClean="0"/>
              <a:t> </a:t>
            </a:r>
            <a:r>
              <a:rPr lang="en-US" sz="2000" dirty="0" err="1" smtClean="0"/>
              <a:t>lainnya</a:t>
            </a:r>
            <a:r>
              <a:rPr lang="en-US" sz="2000" dirty="0" smtClean="0"/>
              <a:t> yang </a:t>
            </a:r>
            <a:r>
              <a:rPr lang="en-US" sz="2000" dirty="0" err="1" smtClean="0"/>
              <a:t>dapat</a:t>
            </a:r>
            <a:r>
              <a:rPr lang="en-US" sz="2000" dirty="0" smtClean="0"/>
              <a:t> </a:t>
            </a:r>
            <a:r>
              <a:rPr lang="en-US" sz="2000" dirty="0" err="1" smtClean="0"/>
              <a:t>disamakan</a:t>
            </a:r>
            <a:r>
              <a:rPr lang="en-US" sz="2000" dirty="0" smtClean="0"/>
              <a:t> </a:t>
            </a:r>
            <a:r>
              <a:rPr lang="en-US" sz="2000" dirty="0" err="1" smtClean="0"/>
              <a:t>dengan</a:t>
            </a:r>
            <a:r>
              <a:rPr lang="en-US" sz="2000" dirty="0" smtClean="0"/>
              <a:t> </a:t>
            </a:r>
            <a:r>
              <a:rPr lang="en-US" sz="2000" dirty="0" err="1" smtClean="0"/>
              <a:t>surat-surat</a:t>
            </a:r>
            <a:r>
              <a:rPr lang="en-US" sz="2000" dirty="0" smtClean="0"/>
              <a:t> </a:t>
            </a:r>
            <a:r>
              <a:rPr lang="en-US" sz="2000" dirty="0" err="1" smtClean="0"/>
              <a:t>di</a:t>
            </a:r>
            <a:r>
              <a:rPr lang="en-US" sz="2000" dirty="0" smtClean="0"/>
              <a:t> </a:t>
            </a:r>
            <a:r>
              <a:rPr lang="en-US" sz="2000" dirty="0" err="1" smtClean="0"/>
              <a:t>atas</a:t>
            </a:r>
            <a:r>
              <a:rPr lang="en-US" sz="2000" dirty="0" smtClean="0"/>
              <a:t>.</a:t>
            </a:r>
          </a:p>
          <a:p>
            <a:pPr>
              <a:buNone/>
            </a:pPr>
            <a:r>
              <a:rPr lang="en-US" sz="2000" dirty="0" smtClean="0"/>
              <a:t>2.Segala </a:t>
            </a:r>
            <a:r>
              <a:rPr lang="en-US" sz="2000" dirty="0" err="1" smtClean="0"/>
              <a:t>bentuk</a:t>
            </a:r>
            <a:r>
              <a:rPr lang="en-US" sz="2000" dirty="0" smtClean="0"/>
              <a:t> </a:t>
            </a:r>
            <a:r>
              <a:rPr lang="en-US" sz="2000" dirty="0" err="1" smtClean="0"/>
              <a:t>ijazah</a:t>
            </a:r>
            <a:endParaRPr lang="en-US" sz="2000" dirty="0" smtClean="0"/>
          </a:p>
          <a:p>
            <a:pPr>
              <a:buNone/>
            </a:pPr>
            <a:r>
              <a:rPr lang="en-US" sz="2000" dirty="0" smtClean="0"/>
              <a:t>3.Tanda </a:t>
            </a:r>
            <a:r>
              <a:rPr lang="en-US" sz="2000" dirty="0" err="1" smtClean="0"/>
              <a:t>terima</a:t>
            </a:r>
            <a:r>
              <a:rPr lang="en-US" sz="2000" dirty="0" smtClean="0"/>
              <a:t> </a:t>
            </a:r>
            <a:r>
              <a:rPr lang="en-US" sz="2000" dirty="0" err="1" smtClean="0"/>
              <a:t>gaji</a:t>
            </a:r>
            <a:r>
              <a:rPr lang="en-US" sz="2000" dirty="0" smtClean="0"/>
              <a:t>, </a:t>
            </a:r>
            <a:r>
              <a:rPr lang="en-US" sz="2000" dirty="0" err="1" smtClean="0"/>
              <a:t>uang</a:t>
            </a:r>
            <a:r>
              <a:rPr lang="en-US" sz="2000" dirty="0" smtClean="0"/>
              <a:t> </a:t>
            </a:r>
            <a:r>
              <a:rPr lang="en-US" sz="2000" dirty="0" err="1" smtClean="0"/>
              <a:t>tunggu</a:t>
            </a:r>
            <a:r>
              <a:rPr lang="en-US" sz="2000" dirty="0" smtClean="0"/>
              <a:t>, </a:t>
            </a:r>
            <a:r>
              <a:rPr lang="en-US" sz="2000" dirty="0" err="1" smtClean="0"/>
              <a:t>pensiun</a:t>
            </a:r>
            <a:r>
              <a:rPr lang="en-US" sz="2000" dirty="0" smtClean="0"/>
              <a:t>, </a:t>
            </a:r>
            <a:r>
              <a:rPr lang="en-US" sz="2000" dirty="0" err="1" smtClean="0"/>
              <a:t>uang</a:t>
            </a:r>
            <a:r>
              <a:rPr lang="en-US" sz="2000" dirty="0" smtClean="0"/>
              <a:t> </a:t>
            </a:r>
            <a:r>
              <a:rPr lang="en-US" sz="2000" dirty="0" err="1" smtClean="0"/>
              <a:t>tunjangan</a:t>
            </a:r>
            <a:r>
              <a:rPr lang="en-US" sz="2000" dirty="0" smtClean="0"/>
              <a:t> </a:t>
            </a:r>
            <a:r>
              <a:rPr lang="en-US" sz="2000" dirty="0" err="1" smtClean="0"/>
              <a:t>dan</a:t>
            </a:r>
            <a:r>
              <a:rPr lang="en-US" sz="2000" dirty="0" smtClean="0"/>
              <a:t> </a:t>
            </a:r>
            <a:r>
              <a:rPr lang="en-US" sz="2000" dirty="0" err="1" smtClean="0"/>
              <a:t>pembayaran</a:t>
            </a:r>
            <a:r>
              <a:rPr lang="en-US" sz="2000" dirty="0" smtClean="0"/>
              <a:t> </a:t>
            </a:r>
            <a:r>
              <a:rPr lang="en-US" sz="2000" dirty="0" err="1" smtClean="0"/>
              <a:t>lainnya</a:t>
            </a:r>
            <a:endParaRPr lang="en-US" sz="2000" dirty="0" smtClean="0"/>
          </a:p>
          <a:p>
            <a:pPr>
              <a:buNone/>
            </a:pPr>
            <a:r>
              <a:rPr lang="en-US" sz="2000" dirty="0" smtClean="0"/>
              <a:t>    yang </a:t>
            </a:r>
            <a:r>
              <a:rPr lang="en-US" sz="2000" dirty="0" err="1" smtClean="0"/>
              <a:t>ada</a:t>
            </a:r>
            <a:r>
              <a:rPr lang="en-US" sz="2000" dirty="0" smtClean="0"/>
              <a:t> </a:t>
            </a:r>
            <a:r>
              <a:rPr lang="en-US" sz="2000" dirty="0" err="1" smtClean="0"/>
              <a:t>kaitannya</a:t>
            </a:r>
            <a:r>
              <a:rPr lang="en-US" sz="2000" dirty="0" smtClean="0"/>
              <a:t> </a:t>
            </a:r>
            <a:r>
              <a:rPr lang="en-US" sz="2000" dirty="0" err="1" smtClean="0"/>
              <a:t>dengan</a:t>
            </a:r>
            <a:r>
              <a:rPr lang="en-US" sz="2000" dirty="0" smtClean="0"/>
              <a:t> </a:t>
            </a:r>
            <a:r>
              <a:rPr lang="en-US" sz="2000" dirty="0" err="1" smtClean="0"/>
              <a:t>hubungan</a:t>
            </a:r>
            <a:r>
              <a:rPr lang="en-US" sz="2000" dirty="0" smtClean="0"/>
              <a:t> </a:t>
            </a:r>
            <a:r>
              <a:rPr lang="en-US" sz="2000" dirty="0" err="1" smtClean="0"/>
              <a:t>kerja</a:t>
            </a:r>
            <a:r>
              <a:rPr lang="en-US" sz="2000" dirty="0" smtClean="0"/>
              <a:t> </a:t>
            </a:r>
            <a:r>
              <a:rPr lang="en-US" sz="2000" dirty="0" err="1" smtClean="0"/>
              <a:t>serta</a:t>
            </a:r>
            <a:r>
              <a:rPr lang="en-US" sz="2000" dirty="0" smtClean="0"/>
              <a:t> </a:t>
            </a:r>
            <a:r>
              <a:rPr lang="en-US" sz="2000" dirty="0" err="1" smtClean="0"/>
              <a:t>surat-surat</a:t>
            </a:r>
            <a:r>
              <a:rPr lang="en-US" sz="2000" dirty="0" smtClean="0"/>
              <a:t> yang </a:t>
            </a:r>
            <a:r>
              <a:rPr lang="en-US" sz="2000" dirty="0" err="1" smtClean="0"/>
              <a:t>diserahkan</a:t>
            </a:r>
            <a:r>
              <a:rPr lang="en-US" sz="2000" dirty="0" smtClean="0"/>
              <a:t> </a:t>
            </a:r>
            <a:r>
              <a:rPr lang="en-US" sz="2000" dirty="0" err="1" smtClean="0"/>
              <a:t>untuk</a:t>
            </a:r>
            <a:r>
              <a:rPr lang="en-US" sz="2000" dirty="0" smtClean="0"/>
              <a:t> </a:t>
            </a:r>
          </a:p>
          <a:p>
            <a:pPr>
              <a:buNone/>
            </a:pPr>
            <a:r>
              <a:rPr lang="en-US" sz="2000" dirty="0" smtClean="0"/>
              <a:t>    </a:t>
            </a:r>
            <a:r>
              <a:rPr lang="en-US" sz="2000" dirty="0" err="1" smtClean="0"/>
              <a:t>mendapatkan</a:t>
            </a:r>
            <a:r>
              <a:rPr lang="en-US" sz="2000" dirty="0" smtClean="0"/>
              <a:t> </a:t>
            </a:r>
            <a:r>
              <a:rPr lang="en-US" sz="2000" dirty="0" err="1" smtClean="0"/>
              <a:t>pembayaran</a:t>
            </a:r>
            <a:r>
              <a:rPr lang="en-US" sz="2000" dirty="0" smtClean="0"/>
              <a:t> </a:t>
            </a:r>
            <a:r>
              <a:rPr lang="en-US" sz="2000" dirty="0" err="1" smtClean="0"/>
              <a:t>itu</a:t>
            </a:r>
            <a:r>
              <a:rPr lang="en-US" sz="2000" dirty="0" smtClean="0"/>
              <a:t>.</a:t>
            </a:r>
          </a:p>
          <a:p>
            <a:pPr>
              <a:buNone/>
            </a:pPr>
            <a:r>
              <a:rPr lang="en-US" sz="2000" dirty="0" smtClean="0"/>
              <a:t>4.Tanda </a:t>
            </a:r>
            <a:r>
              <a:rPr lang="en-US" sz="2000" dirty="0" err="1" smtClean="0"/>
              <a:t>bukti</a:t>
            </a:r>
            <a:r>
              <a:rPr lang="en-US" sz="2000" dirty="0" smtClean="0"/>
              <a:t> </a:t>
            </a:r>
            <a:r>
              <a:rPr lang="en-US" sz="2000" dirty="0" err="1" smtClean="0"/>
              <a:t>penerimaan</a:t>
            </a:r>
            <a:r>
              <a:rPr lang="en-US" sz="2000" dirty="0" smtClean="0"/>
              <a:t> </a:t>
            </a:r>
            <a:r>
              <a:rPr lang="en-US" sz="2000" dirty="0" err="1" smtClean="0"/>
              <a:t>uang</a:t>
            </a:r>
            <a:r>
              <a:rPr lang="en-US" sz="2000" dirty="0" smtClean="0"/>
              <a:t> </a:t>
            </a:r>
            <a:r>
              <a:rPr lang="en-US" sz="2000" dirty="0" err="1" smtClean="0"/>
              <a:t>negara</a:t>
            </a:r>
            <a:r>
              <a:rPr lang="en-US" sz="2000" dirty="0" smtClean="0"/>
              <a:t> </a:t>
            </a:r>
            <a:r>
              <a:rPr lang="en-US" sz="2000" dirty="0" err="1" smtClean="0"/>
              <a:t>dan</a:t>
            </a:r>
            <a:r>
              <a:rPr lang="en-US" sz="2000" dirty="0" smtClean="0"/>
              <a:t> </a:t>
            </a:r>
            <a:r>
              <a:rPr lang="en-US" sz="2000" dirty="0" err="1" smtClean="0"/>
              <a:t>kas</a:t>
            </a:r>
            <a:r>
              <a:rPr lang="en-US" sz="2000" dirty="0" smtClean="0"/>
              <a:t> </a:t>
            </a:r>
            <a:r>
              <a:rPr lang="en-US" sz="2000" dirty="0" err="1" smtClean="0"/>
              <a:t>negara</a:t>
            </a:r>
            <a:r>
              <a:rPr lang="en-US" sz="2000" dirty="0" smtClean="0"/>
              <a:t>, </a:t>
            </a:r>
            <a:r>
              <a:rPr lang="en-US" sz="2000" dirty="0" err="1" smtClean="0"/>
              <a:t>kas</a:t>
            </a:r>
            <a:r>
              <a:rPr lang="en-US" sz="2000" dirty="0" smtClean="0"/>
              <a:t> </a:t>
            </a:r>
            <a:r>
              <a:rPr lang="en-US" sz="2000" dirty="0" err="1" smtClean="0"/>
              <a:t>pemerintah</a:t>
            </a:r>
            <a:r>
              <a:rPr lang="en-US" sz="2000" dirty="0" smtClean="0"/>
              <a:t> </a:t>
            </a:r>
            <a:r>
              <a:rPr lang="en-US" sz="2000" dirty="0" err="1" smtClean="0"/>
              <a:t>daerah</a:t>
            </a:r>
            <a:r>
              <a:rPr lang="en-US" sz="2000" dirty="0" smtClean="0"/>
              <a:t> </a:t>
            </a:r>
            <a:r>
              <a:rPr lang="en-US" sz="2000" dirty="0" err="1" smtClean="0"/>
              <a:t>dan</a:t>
            </a:r>
            <a:r>
              <a:rPr lang="en-US" sz="2000" dirty="0" smtClean="0"/>
              <a:t> bank.</a:t>
            </a:r>
          </a:p>
          <a:p>
            <a:pPr>
              <a:buNone/>
            </a:pPr>
            <a:r>
              <a:rPr lang="en-US" sz="2000" dirty="0" smtClean="0"/>
              <a:t>5.Kuitansi </a:t>
            </a:r>
            <a:r>
              <a:rPr lang="en-US" sz="2000" dirty="0" err="1" smtClean="0"/>
              <a:t>untuk</a:t>
            </a:r>
            <a:r>
              <a:rPr lang="en-US" sz="2000" dirty="0" smtClean="0"/>
              <a:t> </a:t>
            </a:r>
            <a:r>
              <a:rPr lang="en-US" sz="2000" dirty="0" err="1" smtClean="0"/>
              <a:t>semua</a:t>
            </a:r>
            <a:r>
              <a:rPr lang="en-US" sz="2000" dirty="0" smtClean="0"/>
              <a:t> </a:t>
            </a:r>
            <a:r>
              <a:rPr lang="en-US" sz="2000" dirty="0" err="1" smtClean="0"/>
              <a:t>jenis</a:t>
            </a:r>
            <a:r>
              <a:rPr lang="en-US" sz="2000" dirty="0" smtClean="0"/>
              <a:t> </a:t>
            </a:r>
            <a:r>
              <a:rPr lang="en-US" sz="2000" dirty="0" err="1" smtClean="0"/>
              <a:t>pajak</a:t>
            </a:r>
            <a:r>
              <a:rPr lang="en-US" sz="2000" dirty="0" smtClean="0"/>
              <a:t> </a:t>
            </a:r>
            <a:r>
              <a:rPr lang="en-US" sz="2000" dirty="0" err="1" smtClean="0"/>
              <a:t>dan</a:t>
            </a:r>
            <a:r>
              <a:rPr lang="en-US" sz="2000" dirty="0" smtClean="0"/>
              <a:t> </a:t>
            </a:r>
            <a:r>
              <a:rPr lang="en-US" sz="2000" dirty="0" err="1" smtClean="0"/>
              <a:t>untuk</a:t>
            </a:r>
            <a:r>
              <a:rPr lang="en-US" sz="2000" dirty="0" smtClean="0"/>
              <a:t> </a:t>
            </a:r>
            <a:r>
              <a:rPr lang="en-US" sz="2000" dirty="0" err="1" smtClean="0"/>
              <a:t>penerimaan</a:t>
            </a:r>
            <a:r>
              <a:rPr lang="en-US" sz="2000" dirty="0" smtClean="0"/>
              <a:t> </a:t>
            </a:r>
            <a:r>
              <a:rPr lang="en-US" sz="2000" dirty="0" err="1" smtClean="0"/>
              <a:t>lainnya</a:t>
            </a:r>
            <a:r>
              <a:rPr lang="en-US" sz="2000" dirty="0" smtClean="0"/>
              <a:t> yang </a:t>
            </a:r>
            <a:r>
              <a:rPr lang="en-US" sz="2000" dirty="0" err="1" smtClean="0"/>
              <a:t>dapat</a:t>
            </a:r>
            <a:r>
              <a:rPr lang="en-US" sz="2000" dirty="0" smtClean="0"/>
              <a:t> </a:t>
            </a:r>
            <a:r>
              <a:rPr lang="en-US" sz="2000" dirty="0" err="1" smtClean="0"/>
              <a:t>disamakan</a:t>
            </a:r>
            <a:r>
              <a:rPr lang="en-US" sz="2000" dirty="0" smtClean="0"/>
              <a:t> </a:t>
            </a:r>
          </a:p>
          <a:p>
            <a:pPr>
              <a:buNone/>
            </a:pPr>
            <a:r>
              <a:rPr lang="en-US" sz="2000" dirty="0" smtClean="0"/>
              <a:t>    </a:t>
            </a:r>
            <a:r>
              <a:rPr lang="en-US" sz="2000" dirty="0" err="1" smtClean="0"/>
              <a:t>dengan</a:t>
            </a:r>
            <a:r>
              <a:rPr lang="en-US" sz="2000" dirty="0" smtClean="0"/>
              <a:t> </a:t>
            </a:r>
            <a:r>
              <a:rPr lang="en-US" sz="2000" dirty="0" err="1" smtClean="0"/>
              <a:t>itu</a:t>
            </a:r>
            <a:r>
              <a:rPr lang="en-US" sz="2000" dirty="0" smtClean="0"/>
              <a:t> </a:t>
            </a:r>
            <a:r>
              <a:rPr lang="en-US" sz="2000" dirty="0" err="1" smtClean="0"/>
              <a:t>ke</a:t>
            </a:r>
            <a:r>
              <a:rPr lang="en-US" sz="2000" dirty="0" smtClean="0"/>
              <a:t> </a:t>
            </a:r>
            <a:r>
              <a:rPr lang="en-US" sz="2000" dirty="0" err="1" smtClean="0"/>
              <a:t>kas</a:t>
            </a:r>
            <a:r>
              <a:rPr lang="en-US" sz="2000" dirty="0" smtClean="0"/>
              <a:t> </a:t>
            </a:r>
            <a:r>
              <a:rPr lang="en-US" sz="2000" dirty="0" err="1" smtClean="0"/>
              <a:t>negara</a:t>
            </a:r>
            <a:r>
              <a:rPr lang="en-US" sz="2000" dirty="0" smtClean="0"/>
              <a:t>, </a:t>
            </a:r>
            <a:r>
              <a:rPr lang="en-US" sz="2000" dirty="0" err="1" smtClean="0"/>
              <a:t>kas</a:t>
            </a:r>
            <a:r>
              <a:rPr lang="en-US" sz="2000" dirty="0" smtClean="0"/>
              <a:t> </a:t>
            </a:r>
            <a:r>
              <a:rPr lang="en-US" sz="2000" dirty="0" err="1" smtClean="0"/>
              <a:t>pemerintah</a:t>
            </a:r>
            <a:r>
              <a:rPr lang="en-US" sz="2000" dirty="0" smtClean="0"/>
              <a:t> </a:t>
            </a:r>
            <a:r>
              <a:rPr lang="en-US" sz="2000" dirty="0" err="1" smtClean="0"/>
              <a:t>daerah</a:t>
            </a:r>
            <a:r>
              <a:rPr lang="en-US" sz="2000" dirty="0" smtClean="0"/>
              <a:t> </a:t>
            </a:r>
            <a:r>
              <a:rPr lang="en-US" sz="2000" dirty="0" err="1" smtClean="0"/>
              <a:t>dan</a:t>
            </a:r>
            <a:r>
              <a:rPr lang="en-US" sz="2000" dirty="0" smtClean="0"/>
              <a:t> bank.</a:t>
            </a:r>
          </a:p>
          <a:p>
            <a:pPr>
              <a:buNone/>
            </a:pPr>
            <a:r>
              <a:rPr lang="en-US" sz="2000" dirty="0" smtClean="0"/>
              <a:t>6.Tanda </a:t>
            </a:r>
            <a:r>
              <a:rPr lang="en-US" sz="2000" dirty="0" err="1" smtClean="0"/>
              <a:t>penerimaan</a:t>
            </a:r>
            <a:r>
              <a:rPr lang="en-US" sz="2000" dirty="0" smtClean="0"/>
              <a:t> </a:t>
            </a:r>
            <a:r>
              <a:rPr lang="en-US" sz="2000" dirty="0" err="1" smtClean="0"/>
              <a:t>uang</a:t>
            </a:r>
            <a:r>
              <a:rPr lang="en-US" sz="2000" dirty="0" smtClean="0"/>
              <a:t> yang </a:t>
            </a:r>
            <a:r>
              <a:rPr lang="en-US" sz="2000" dirty="0" err="1" smtClean="0"/>
              <a:t>dibuat</a:t>
            </a:r>
            <a:r>
              <a:rPr lang="en-US" sz="2000" dirty="0" smtClean="0"/>
              <a:t> </a:t>
            </a:r>
            <a:r>
              <a:rPr lang="en-US" sz="2000" dirty="0" err="1" smtClean="0"/>
              <a:t>untuk</a:t>
            </a:r>
            <a:r>
              <a:rPr lang="en-US" sz="2000" dirty="0" smtClean="0"/>
              <a:t> </a:t>
            </a:r>
            <a:r>
              <a:rPr lang="en-US" sz="2000" dirty="0" err="1" smtClean="0"/>
              <a:t>keperluan</a:t>
            </a:r>
            <a:r>
              <a:rPr lang="en-US" sz="2000" dirty="0" smtClean="0"/>
              <a:t> intern </a:t>
            </a:r>
            <a:r>
              <a:rPr lang="en-US" sz="2000" dirty="0" err="1" smtClean="0"/>
              <a:t>organisasi</a:t>
            </a:r>
            <a:r>
              <a:rPr lang="en-US" sz="2000" dirty="0" smtClean="0"/>
              <a:t>.</a:t>
            </a:r>
          </a:p>
          <a:p>
            <a:pPr>
              <a:buNone/>
            </a:pPr>
            <a:r>
              <a:rPr lang="en-US" sz="2000" dirty="0" smtClean="0"/>
              <a:t>7.Dokumen yang </a:t>
            </a:r>
            <a:r>
              <a:rPr lang="en-US" sz="2000" dirty="0" err="1" smtClean="0"/>
              <a:t>menyebutkan</a:t>
            </a:r>
            <a:r>
              <a:rPr lang="en-US" sz="2000" dirty="0" smtClean="0"/>
              <a:t> </a:t>
            </a:r>
            <a:r>
              <a:rPr lang="en-US" sz="2000" dirty="0" err="1" smtClean="0"/>
              <a:t>tabungan</a:t>
            </a:r>
            <a:r>
              <a:rPr lang="en-US" sz="2000" dirty="0" smtClean="0"/>
              <a:t>, </a:t>
            </a:r>
            <a:r>
              <a:rPr lang="en-US" sz="2000" dirty="0" err="1" smtClean="0"/>
              <a:t>pembayaran</a:t>
            </a:r>
            <a:r>
              <a:rPr lang="en-US" sz="2000" dirty="0" smtClean="0"/>
              <a:t> </a:t>
            </a:r>
            <a:r>
              <a:rPr lang="en-US" sz="2000" dirty="0" err="1" smtClean="0"/>
              <a:t>uang</a:t>
            </a:r>
            <a:r>
              <a:rPr lang="en-US" sz="2000" dirty="0" smtClean="0"/>
              <a:t> </a:t>
            </a:r>
            <a:r>
              <a:rPr lang="en-US" sz="2000" dirty="0" err="1" smtClean="0"/>
              <a:t>tabungan</a:t>
            </a:r>
            <a:r>
              <a:rPr lang="en-US" sz="2000" dirty="0" smtClean="0"/>
              <a:t> </a:t>
            </a:r>
            <a:r>
              <a:rPr lang="en-US" sz="2000" dirty="0" err="1" smtClean="0"/>
              <a:t>kepada</a:t>
            </a:r>
            <a:r>
              <a:rPr lang="en-US" sz="2000" dirty="0" smtClean="0"/>
              <a:t> </a:t>
            </a:r>
          </a:p>
          <a:p>
            <a:pPr>
              <a:buNone/>
            </a:pPr>
            <a:r>
              <a:rPr lang="en-US" sz="2000" dirty="0" smtClean="0"/>
              <a:t>    </a:t>
            </a:r>
            <a:r>
              <a:rPr lang="en-US" sz="2000" dirty="0" err="1" smtClean="0"/>
              <a:t>penabung</a:t>
            </a:r>
            <a:r>
              <a:rPr lang="en-US" sz="2000" dirty="0" smtClean="0"/>
              <a:t> </a:t>
            </a:r>
            <a:r>
              <a:rPr lang="en-US" sz="2000" dirty="0" err="1" smtClean="0"/>
              <a:t>oleh</a:t>
            </a:r>
            <a:r>
              <a:rPr lang="en-US" sz="2000" dirty="0" smtClean="0"/>
              <a:t> bank, </a:t>
            </a:r>
            <a:r>
              <a:rPr lang="en-US" sz="2000" dirty="0" err="1" smtClean="0"/>
              <a:t>koperasi</a:t>
            </a:r>
            <a:r>
              <a:rPr lang="en-US" sz="2000" dirty="0" smtClean="0"/>
              <a:t>, </a:t>
            </a:r>
            <a:r>
              <a:rPr lang="en-US" sz="2000" dirty="0" err="1" smtClean="0"/>
              <a:t>dan</a:t>
            </a:r>
            <a:r>
              <a:rPr lang="en-US" sz="2000" dirty="0" smtClean="0"/>
              <a:t> </a:t>
            </a:r>
            <a:r>
              <a:rPr lang="en-US" sz="2000" dirty="0" err="1" smtClean="0"/>
              <a:t>badan-badan</a:t>
            </a:r>
            <a:r>
              <a:rPr lang="en-US" sz="2000" dirty="0" smtClean="0"/>
              <a:t> </a:t>
            </a:r>
            <a:r>
              <a:rPr lang="en-US" sz="2000" dirty="0" err="1" smtClean="0"/>
              <a:t>lainnya</a:t>
            </a:r>
            <a:r>
              <a:rPr lang="en-US" sz="2000" dirty="0" smtClean="0"/>
              <a:t> yang </a:t>
            </a:r>
            <a:r>
              <a:rPr lang="en-US" sz="2000" dirty="0" err="1" smtClean="0"/>
              <a:t>bergerak</a:t>
            </a:r>
            <a:r>
              <a:rPr lang="en-US" sz="2000" dirty="0" smtClean="0"/>
              <a:t> </a:t>
            </a:r>
            <a:r>
              <a:rPr lang="en-US" sz="2000" dirty="0" err="1" smtClean="0"/>
              <a:t>di</a:t>
            </a:r>
            <a:r>
              <a:rPr lang="en-US" sz="2000" dirty="0" smtClean="0"/>
              <a:t> </a:t>
            </a:r>
            <a:r>
              <a:rPr lang="en-US" sz="2000" dirty="0" err="1" smtClean="0"/>
              <a:t>bidang</a:t>
            </a:r>
            <a:r>
              <a:rPr lang="en-US" sz="2000" dirty="0" smtClean="0"/>
              <a:t> </a:t>
            </a:r>
          </a:p>
          <a:p>
            <a:pPr>
              <a:buNone/>
            </a:pPr>
            <a:r>
              <a:rPr lang="en-US" sz="2000" dirty="0" smtClean="0"/>
              <a:t>    </a:t>
            </a:r>
            <a:r>
              <a:rPr lang="en-US" sz="2000" dirty="0" err="1" smtClean="0"/>
              <a:t>tersebut</a:t>
            </a:r>
            <a:endParaRPr lang="en-US" sz="2000" dirty="0" smtClean="0"/>
          </a:p>
          <a:p>
            <a:pPr>
              <a:buNone/>
            </a:pPr>
            <a:r>
              <a:rPr lang="en-US" sz="2000" dirty="0" smtClean="0"/>
              <a:t>8.Surat </a:t>
            </a:r>
            <a:r>
              <a:rPr lang="en-US" sz="2000" dirty="0" err="1" smtClean="0"/>
              <a:t>gadai</a:t>
            </a:r>
            <a:r>
              <a:rPr lang="en-US" sz="2000" dirty="0" smtClean="0"/>
              <a:t> yang </a:t>
            </a:r>
            <a:r>
              <a:rPr lang="en-US" sz="2000" dirty="0" err="1" smtClean="0"/>
              <a:t>diberikan</a:t>
            </a:r>
            <a:r>
              <a:rPr lang="en-US" sz="2000" dirty="0" smtClean="0"/>
              <a:t> </a:t>
            </a:r>
            <a:r>
              <a:rPr lang="en-US" sz="2000" dirty="0" err="1" smtClean="0"/>
              <a:t>oleh</a:t>
            </a:r>
            <a:r>
              <a:rPr lang="en-US" sz="2000" dirty="0" smtClean="0"/>
              <a:t> </a:t>
            </a:r>
            <a:r>
              <a:rPr lang="en-US" sz="2000" dirty="0" err="1" smtClean="0"/>
              <a:t>Perum</a:t>
            </a:r>
            <a:r>
              <a:rPr lang="en-US" sz="2000" dirty="0" smtClean="0"/>
              <a:t> </a:t>
            </a:r>
            <a:r>
              <a:rPr lang="en-US" sz="2000" dirty="0" err="1" smtClean="0"/>
              <a:t>Pegadaian</a:t>
            </a:r>
            <a:r>
              <a:rPr lang="en-US" sz="2000" dirty="0" smtClean="0"/>
              <a:t>.</a:t>
            </a:r>
          </a:p>
          <a:p>
            <a:pPr>
              <a:buNone/>
            </a:pPr>
            <a:r>
              <a:rPr lang="en-US" sz="2000" dirty="0" smtClean="0"/>
              <a:t>9.Tanda </a:t>
            </a:r>
            <a:r>
              <a:rPr lang="en-US" sz="2000" dirty="0" err="1" smtClean="0"/>
              <a:t>pembagian</a:t>
            </a:r>
            <a:r>
              <a:rPr lang="en-US" sz="2000" dirty="0" smtClean="0"/>
              <a:t> </a:t>
            </a:r>
            <a:r>
              <a:rPr lang="en-US" sz="2000" dirty="0" err="1" smtClean="0"/>
              <a:t>keuntungan</a:t>
            </a:r>
            <a:r>
              <a:rPr lang="en-US" sz="2000" dirty="0" smtClean="0"/>
              <a:t> </a:t>
            </a:r>
            <a:r>
              <a:rPr lang="en-US" sz="2000" dirty="0" err="1" smtClean="0"/>
              <a:t>atau</a:t>
            </a:r>
            <a:r>
              <a:rPr lang="en-US" sz="2000" dirty="0" smtClean="0"/>
              <a:t> </a:t>
            </a:r>
            <a:r>
              <a:rPr lang="en-US" sz="2000" dirty="0" err="1" smtClean="0"/>
              <a:t>bunga</a:t>
            </a:r>
            <a:r>
              <a:rPr lang="en-US" sz="2000" dirty="0" smtClean="0"/>
              <a:t> </a:t>
            </a:r>
            <a:r>
              <a:rPr lang="en-US" sz="2000" dirty="0" err="1" smtClean="0"/>
              <a:t>dan</a:t>
            </a:r>
            <a:r>
              <a:rPr lang="en-US" sz="2000" dirty="0" smtClean="0"/>
              <a:t> </a:t>
            </a:r>
            <a:r>
              <a:rPr lang="en-US" sz="2000" dirty="0" err="1" smtClean="0"/>
              <a:t>Efek</a:t>
            </a:r>
            <a:r>
              <a:rPr lang="en-US" sz="2000" dirty="0" smtClean="0"/>
              <a:t>, </a:t>
            </a:r>
            <a:r>
              <a:rPr lang="en-US" sz="2000" dirty="0" err="1" smtClean="0"/>
              <a:t>dengan</a:t>
            </a:r>
            <a:r>
              <a:rPr lang="en-US" sz="2000" dirty="0" smtClean="0"/>
              <a:t> </a:t>
            </a:r>
            <a:r>
              <a:rPr lang="en-US" sz="2000" dirty="0" err="1" smtClean="0"/>
              <a:t>nama</a:t>
            </a:r>
            <a:r>
              <a:rPr lang="en-US" sz="2000" dirty="0" smtClean="0"/>
              <a:t> </a:t>
            </a:r>
            <a:r>
              <a:rPr lang="en-US" sz="2000" dirty="0" err="1" smtClean="0"/>
              <a:t>dan</a:t>
            </a:r>
            <a:r>
              <a:rPr lang="en-US" sz="2000" dirty="0" smtClean="0"/>
              <a:t> </a:t>
            </a:r>
            <a:r>
              <a:rPr lang="en-US" sz="2000" dirty="0" err="1" smtClean="0"/>
              <a:t>bentuk</a:t>
            </a:r>
            <a:r>
              <a:rPr lang="en-US" sz="2000" dirty="0" smtClean="0"/>
              <a:t> </a:t>
            </a:r>
            <a:r>
              <a:rPr lang="en-US" sz="2000" dirty="0" err="1" smtClean="0"/>
              <a:t>apapun</a:t>
            </a:r>
            <a:r>
              <a:rPr lang="en-US" sz="2000" dirty="0" smtClean="0"/>
              <a:t>.</a:t>
            </a:r>
          </a:p>
          <a:p>
            <a:pPr>
              <a:buNone/>
            </a:pPr>
            <a:endParaRPr lang="en-US" sz="2000" dirty="0"/>
          </a:p>
        </p:txBody>
      </p:sp>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s://encrypted-tbn3.gstatic.com/images?q=tbn:ANd9GcT23b1_7FJeYP-IWE_GYIVDee13fMPalqkzaPpnVicyBVjk2xXx"/>
          <p:cNvPicPr/>
          <p:nvPr/>
        </p:nvPicPr>
        <p:blipFill>
          <a:blip r:embed="rId2"/>
          <a:srcRect/>
          <a:stretch>
            <a:fillRect/>
          </a:stretch>
        </p:blipFill>
        <p:spPr bwMode="auto">
          <a:xfrm>
            <a:off x="0" y="0"/>
            <a:ext cx="9180513" cy="7021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 y="92890"/>
            <a:ext cx="9180512" cy="538654"/>
          </a:xfrm>
        </p:spPr>
        <p:txBody>
          <a:bodyPr>
            <a:normAutofit fontScale="90000"/>
          </a:bodyPr>
          <a:lstStyle/>
          <a:p>
            <a:pPr algn="l"/>
            <a:r>
              <a:rPr lang="en-US" sz="4800" dirty="0" smtClean="0">
                <a:solidFill>
                  <a:srgbClr val="FFFF00"/>
                </a:solidFill>
                <a:latin typeface="Arial Narrow" pitchFamily="34" charset="0"/>
              </a:rPr>
              <a:t/>
            </a:r>
            <a:br>
              <a:rPr lang="en-US" sz="4800" dirty="0" smtClean="0">
                <a:solidFill>
                  <a:srgbClr val="FFFF00"/>
                </a:solidFill>
                <a:latin typeface="Arial Narrow" pitchFamily="34" charset="0"/>
              </a:rPr>
            </a:br>
            <a:r>
              <a:rPr lang="en-US" sz="3600" b="1" dirty="0" smtClean="0">
                <a:solidFill>
                  <a:srgbClr val="C00000"/>
                </a:solidFill>
                <a:latin typeface="Arial Narrow" pitchFamily="34" charset="0"/>
              </a:rPr>
              <a:t>3. With Holding System</a:t>
            </a:r>
            <a:br>
              <a:rPr lang="en-US" sz="3600" b="1" dirty="0" smtClean="0">
                <a:solidFill>
                  <a:srgbClr val="C00000"/>
                </a:solidFill>
                <a:latin typeface="Arial Narrow" pitchFamily="34" charset="0"/>
              </a:rPr>
            </a:br>
            <a:endParaRPr lang="en-US" sz="3600" b="1" dirty="0">
              <a:solidFill>
                <a:srgbClr val="C00000"/>
              </a:solidFill>
            </a:endParaRPr>
          </a:p>
        </p:txBody>
      </p:sp>
      <p:sp>
        <p:nvSpPr>
          <p:cNvPr id="3" name="Content Placeholder 2"/>
          <p:cNvSpPr>
            <a:spLocks noGrp="1"/>
          </p:cNvSpPr>
          <p:nvPr>
            <p:ph idx="1"/>
          </p:nvPr>
        </p:nvSpPr>
        <p:spPr>
          <a:xfrm>
            <a:off x="10" y="817299"/>
            <a:ext cx="9180512" cy="6204214"/>
          </a:xfrm>
        </p:spPr>
        <p:txBody>
          <a:bodyPr>
            <a:normAutofit/>
          </a:bodyPr>
          <a:lstStyle/>
          <a:p>
            <a:pPr>
              <a:buNone/>
            </a:pPr>
            <a:r>
              <a:rPr lang="en-US" sz="1800" dirty="0" smtClean="0">
                <a:latin typeface="Arial Narrow" pitchFamily="34" charset="0"/>
              </a:rPr>
              <a:t>	</a:t>
            </a:r>
            <a:r>
              <a:rPr lang="en-US" sz="3400" dirty="0" err="1" smtClean="0">
                <a:latin typeface="Arial Narrow" pitchFamily="34" charset="0"/>
              </a:rPr>
              <a:t>Sistem</a:t>
            </a:r>
            <a:r>
              <a:rPr lang="en-US" sz="3400" dirty="0" smtClean="0">
                <a:latin typeface="Arial Narrow" pitchFamily="34" charset="0"/>
              </a:rPr>
              <a:t>        </a:t>
            </a:r>
            <a:r>
              <a:rPr lang="en-US" sz="3400" dirty="0" err="1" smtClean="0">
                <a:latin typeface="Arial Narrow" pitchFamily="34" charset="0"/>
              </a:rPr>
              <a:t>pemungutan</a:t>
            </a:r>
            <a:r>
              <a:rPr lang="en-US" sz="3400" dirty="0" smtClean="0">
                <a:latin typeface="Arial Narrow" pitchFamily="34" charset="0"/>
              </a:rPr>
              <a:t>      </a:t>
            </a:r>
            <a:r>
              <a:rPr lang="en-US" sz="3400" dirty="0" err="1" smtClean="0">
                <a:latin typeface="Arial Narrow" pitchFamily="34" charset="0"/>
              </a:rPr>
              <a:t>pajak</a:t>
            </a:r>
            <a:r>
              <a:rPr lang="en-US" sz="3400" dirty="0" smtClean="0">
                <a:latin typeface="Arial Narrow" pitchFamily="34" charset="0"/>
              </a:rPr>
              <a:t>     yang   </a:t>
            </a:r>
            <a:r>
              <a:rPr lang="en-US" sz="3400" dirty="0" err="1" smtClean="0">
                <a:latin typeface="Arial Narrow" pitchFamily="34" charset="0"/>
              </a:rPr>
              <a:t>memberikan</a:t>
            </a:r>
            <a:r>
              <a:rPr lang="en-US" sz="3400" dirty="0" smtClean="0">
                <a:latin typeface="Arial Narrow" pitchFamily="34" charset="0"/>
              </a:rPr>
              <a:t> </a:t>
            </a:r>
            <a:r>
              <a:rPr lang="en-US" sz="3400" dirty="0" err="1" smtClean="0">
                <a:latin typeface="Arial Narrow" pitchFamily="34" charset="0"/>
              </a:rPr>
              <a:t>kepercayaan</a:t>
            </a:r>
            <a:r>
              <a:rPr lang="en-US" sz="3400" dirty="0" smtClean="0">
                <a:latin typeface="Arial Narrow" pitchFamily="34" charset="0"/>
              </a:rPr>
              <a:t>   </a:t>
            </a:r>
            <a:r>
              <a:rPr lang="en-US" sz="3400" dirty="0" err="1" smtClean="0">
                <a:latin typeface="Arial Narrow" pitchFamily="34" charset="0"/>
              </a:rPr>
              <a:t>kepada</a:t>
            </a:r>
            <a:r>
              <a:rPr lang="en-US" sz="3400" dirty="0" smtClean="0">
                <a:latin typeface="Arial Narrow" pitchFamily="34" charset="0"/>
              </a:rPr>
              <a:t>  </a:t>
            </a:r>
            <a:r>
              <a:rPr lang="en-US" sz="3400" dirty="0" err="1" smtClean="0">
                <a:latin typeface="Arial Narrow" pitchFamily="34" charset="0"/>
              </a:rPr>
              <a:t>pihak</a:t>
            </a:r>
            <a:r>
              <a:rPr lang="en-US" sz="3400" dirty="0" smtClean="0">
                <a:latin typeface="Arial Narrow" pitchFamily="34" charset="0"/>
              </a:rPr>
              <a:t>  </a:t>
            </a:r>
            <a:r>
              <a:rPr lang="en-US" sz="3400" dirty="0" err="1" smtClean="0">
                <a:latin typeface="Arial Narrow" pitchFamily="34" charset="0"/>
              </a:rPr>
              <a:t>ketiga</a:t>
            </a:r>
            <a:r>
              <a:rPr lang="en-US" sz="3400" dirty="0" smtClean="0">
                <a:latin typeface="Arial Narrow" pitchFamily="34" charset="0"/>
              </a:rPr>
              <a:t>  (</a:t>
            </a:r>
            <a:r>
              <a:rPr lang="en-US" sz="3400" dirty="0" err="1" smtClean="0">
                <a:latin typeface="Arial Narrow" pitchFamily="34" charset="0"/>
              </a:rPr>
              <a:t>bukan</a:t>
            </a:r>
            <a:r>
              <a:rPr lang="en-US" sz="3400" dirty="0" smtClean="0">
                <a:latin typeface="Arial Narrow" pitchFamily="34" charset="0"/>
              </a:rPr>
              <a:t> </a:t>
            </a:r>
            <a:r>
              <a:rPr lang="en-US" sz="3400" dirty="0" err="1" smtClean="0">
                <a:latin typeface="Arial Narrow" pitchFamily="34" charset="0"/>
              </a:rPr>
              <a:t>fiskus</a:t>
            </a:r>
            <a:r>
              <a:rPr lang="en-US" sz="3400" dirty="0" smtClean="0">
                <a:latin typeface="Arial Narrow" pitchFamily="34" charset="0"/>
              </a:rPr>
              <a:t> </a:t>
            </a:r>
            <a:r>
              <a:rPr lang="en-US" sz="3400" dirty="0" err="1" smtClean="0">
                <a:latin typeface="Arial Narrow" pitchFamily="34" charset="0"/>
              </a:rPr>
              <a:t>atau</a:t>
            </a:r>
            <a:r>
              <a:rPr lang="en-US" sz="3400" dirty="0" smtClean="0">
                <a:latin typeface="Arial Narrow" pitchFamily="34" charset="0"/>
              </a:rPr>
              <a:t> </a:t>
            </a:r>
            <a:r>
              <a:rPr lang="en-US" sz="3400" dirty="0" err="1" smtClean="0">
                <a:latin typeface="Arial Narrow" pitchFamily="34" charset="0"/>
              </a:rPr>
              <a:t>wajib</a:t>
            </a:r>
            <a:r>
              <a:rPr lang="en-US" sz="3400" dirty="0" smtClean="0">
                <a:latin typeface="Arial Narrow" pitchFamily="34" charset="0"/>
              </a:rPr>
              <a:t> </a:t>
            </a:r>
            <a:r>
              <a:rPr lang="en-US" sz="3400" dirty="0" err="1" smtClean="0">
                <a:latin typeface="Arial Narrow" pitchFamily="34" charset="0"/>
              </a:rPr>
              <a:t>pajak</a:t>
            </a:r>
            <a:r>
              <a:rPr lang="en-US" sz="3400" dirty="0" smtClean="0">
                <a:latin typeface="Arial Narrow" pitchFamily="34" charset="0"/>
              </a:rPr>
              <a:t> ) </a:t>
            </a:r>
            <a:r>
              <a:rPr lang="en-US" sz="3400" dirty="0" err="1" smtClean="0">
                <a:latin typeface="Arial Narrow" pitchFamily="34" charset="0"/>
              </a:rPr>
              <a:t>untuk</a:t>
            </a:r>
            <a:r>
              <a:rPr lang="en-US" sz="3400" dirty="0" smtClean="0">
                <a:latin typeface="Arial Narrow" pitchFamily="34" charset="0"/>
              </a:rPr>
              <a:t> </a:t>
            </a:r>
            <a:r>
              <a:rPr lang="en-US" sz="3400" dirty="0" err="1" smtClean="0">
                <a:latin typeface="Arial Narrow" pitchFamily="34" charset="0"/>
              </a:rPr>
              <a:t>menentukan</a:t>
            </a:r>
            <a:r>
              <a:rPr lang="en-US" sz="3400" dirty="0" smtClean="0">
                <a:latin typeface="Arial Narrow" pitchFamily="34" charset="0"/>
              </a:rPr>
              <a:t> </a:t>
            </a:r>
            <a:r>
              <a:rPr lang="en-US" sz="3400" dirty="0" err="1" smtClean="0">
                <a:latin typeface="Arial Narrow" pitchFamily="34" charset="0"/>
              </a:rPr>
              <a:t>besarnya</a:t>
            </a:r>
            <a:r>
              <a:rPr lang="en-US" sz="3400" dirty="0" smtClean="0">
                <a:latin typeface="Arial Narrow" pitchFamily="34" charset="0"/>
              </a:rPr>
              <a:t> </a:t>
            </a:r>
            <a:r>
              <a:rPr lang="en-US" sz="3400" dirty="0" err="1" smtClean="0">
                <a:latin typeface="Arial Narrow" pitchFamily="34" charset="0"/>
              </a:rPr>
              <a:t>pajak</a:t>
            </a:r>
            <a:r>
              <a:rPr lang="en-US" sz="3400" dirty="0" smtClean="0">
                <a:latin typeface="Arial Narrow" pitchFamily="34" charset="0"/>
              </a:rPr>
              <a:t> </a:t>
            </a:r>
            <a:r>
              <a:rPr lang="en-US" sz="3400" dirty="0" err="1" smtClean="0">
                <a:latin typeface="Arial Narrow" pitchFamily="34" charset="0"/>
              </a:rPr>
              <a:t>terutang</a:t>
            </a:r>
            <a:r>
              <a:rPr lang="en-US" sz="3400" dirty="0" smtClean="0">
                <a:latin typeface="Arial Narrow" pitchFamily="34" charset="0"/>
              </a:rPr>
              <a:t> </a:t>
            </a:r>
            <a:r>
              <a:rPr lang="en-US" sz="3400" dirty="0" err="1" smtClean="0">
                <a:latin typeface="Arial Narrow" pitchFamily="34" charset="0"/>
              </a:rPr>
              <a:t>oleh</a:t>
            </a:r>
            <a:r>
              <a:rPr lang="en-US" sz="3400" dirty="0" smtClean="0">
                <a:latin typeface="Arial Narrow" pitchFamily="34" charset="0"/>
              </a:rPr>
              <a:t> </a:t>
            </a:r>
            <a:r>
              <a:rPr lang="en-US" sz="3400" dirty="0" err="1" smtClean="0">
                <a:latin typeface="Arial Narrow" pitchFamily="34" charset="0"/>
              </a:rPr>
              <a:t>si</a:t>
            </a:r>
            <a:r>
              <a:rPr lang="en-US" sz="3400" dirty="0" smtClean="0">
                <a:latin typeface="Arial Narrow" pitchFamily="34" charset="0"/>
              </a:rPr>
              <a:t> </a:t>
            </a:r>
            <a:r>
              <a:rPr lang="en-US" sz="3400" dirty="0" err="1" smtClean="0">
                <a:latin typeface="Arial Narrow" pitchFamily="34" charset="0"/>
              </a:rPr>
              <a:t>Wajib</a:t>
            </a:r>
            <a:r>
              <a:rPr lang="en-US" sz="3400" dirty="0" smtClean="0">
                <a:latin typeface="Arial Narrow" pitchFamily="34" charset="0"/>
              </a:rPr>
              <a:t> </a:t>
            </a:r>
            <a:r>
              <a:rPr lang="en-US" sz="3400" dirty="0" err="1" smtClean="0">
                <a:latin typeface="Arial Narrow" pitchFamily="34" charset="0"/>
              </a:rPr>
              <a:t>Pajak</a:t>
            </a:r>
            <a:endParaRPr lang="en-US" sz="3400" dirty="0" smtClean="0">
              <a:latin typeface="Arial Narrow" pitchFamily="34" charset="0"/>
            </a:endParaRPr>
          </a:p>
          <a:p>
            <a:pPr>
              <a:buNone/>
            </a:pPr>
            <a:r>
              <a:rPr lang="en-US" sz="3400" dirty="0" smtClean="0">
                <a:latin typeface="Arial Narrow" pitchFamily="34" charset="0"/>
              </a:rPr>
              <a:t>	</a:t>
            </a:r>
            <a:r>
              <a:rPr lang="en-US" sz="3400" dirty="0" err="1" smtClean="0">
                <a:latin typeface="Arial Narrow" pitchFamily="34" charset="0"/>
              </a:rPr>
              <a:t>Ciri-cirinya</a:t>
            </a:r>
            <a:r>
              <a:rPr lang="en-US" sz="3400" dirty="0" smtClean="0">
                <a:latin typeface="Arial Narrow" pitchFamily="34" charset="0"/>
              </a:rPr>
              <a:t> :  </a:t>
            </a:r>
          </a:p>
          <a:p>
            <a:pPr>
              <a:buNone/>
            </a:pPr>
            <a:r>
              <a:rPr lang="en-US" sz="3400" dirty="0" smtClean="0">
                <a:latin typeface="Arial Narrow" pitchFamily="34" charset="0"/>
              </a:rPr>
              <a:t>    1.Perhitungan </a:t>
            </a:r>
            <a:r>
              <a:rPr lang="en-US" sz="3400" dirty="0" err="1" smtClean="0">
                <a:latin typeface="Arial Narrow" pitchFamily="34" charset="0"/>
              </a:rPr>
              <a:t>pajak</a:t>
            </a:r>
            <a:r>
              <a:rPr lang="en-US" sz="3400" dirty="0" smtClean="0">
                <a:latin typeface="Arial Narrow" pitchFamily="34" charset="0"/>
              </a:rPr>
              <a:t> </a:t>
            </a:r>
            <a:r>
              <a:rPr lang="en-US" sz="3400" dirty="0" err="1" smtClean="0">
                <a:latin typeface="Arial Narrow" pitchFamily="34" charset="0"/>
              </a:rPr>
              <a:t>dilakukan</a:t>
            </a:r>
            <a:r>
              <a:rPr lang="en-US" sz="3400" dirty="0" smtClean="0">
                <a:latin typeface="Arial Narrow" pitchFamily="34" charset="0"/>
              </a:rPr>
              <a:t> </a:t>
            </a:r>
            <a:r>
              <a:rPr lang="en-US" sz="3400" dirty="0" err="1" smtClean="0">
                <a:latin typeface="Arial Narrow" pitchFamily="34" charset="0"/>
              </a:rPr>
              <a:t>pihak</a:t>
            </a:r>
            <a:r>
              <a:rPr lang="en-US" sz="3400" dirty="0" smtClean="0">
                <a:latin typeface="Arial Narrow" pitchFamily="34" charset="0"/>
              </a:rPr>
              <a:t> </a:t>
            </a:r>
            <a:r>
              <a:rPr lang="en-US" sz="3400" dirty="0" err="1" smtClean="0">
                <a:latin typeface="Arial Narrow" pitchFamily="34" charset="0"/>
              </a:rPr>
              <a:t>ketiga</a:t>
            </a:r>
            <a:r>
              <a:rPr lang="en-US" sz="3400" dirty="0" smtClean="0">
                <a:latin typeface="Arial Narrow" pitchFamily="34" charset="0"/>
              </a:rPr>
              <a:t> </a:t>
            </a:r>
          </a:p>
          <a:p>
            <a:pPr>
              <a:buNone/>
            </a:pPr>
            <a:r>
              <a:rPr lang="en-US" sz="3400" dirty="0" smtClean="0">
                <a:latin typeface="Arial Narrow" pitchFamily="34" charset="0"/>
              </a:rPr>
              <a:t>       </a:t>
            </a:r>
            <a:r>
              <a:rPr lang="en-US" sz="3400" dirty="0" err="1" smtClean="0">
                <a:latin typeface="Arial Narrow" pitchFamily="34" charset="0"/>
              </a:rPr>
              <a:t>berdasarkan</a:t>
            </a:r>
            <a:r>
              <a:rPr lang="en-US" sz="3400" dirty="0" smtClean="0">
                <a:latin typeface="Arial Narrow" pitchFamily="34" charset="0"/>
              </a:rPr>
              <a:t> </a:t>
            </a:r>
            <a:r>
              <a:rPr lang="en-US" sz="3400" dirty="0" err="1" smtClean="0">
                <a:latin typeface="Arial Narrow" pitchFamily="34" charset="0"/>
              </a:rPr>
              <a:t>anggapan</a:t>
            </a:r>
            <a:endParaRPr lang="en-US" sz="3400" dirty="0" smtClean="0">
              <a:latin typeface="Arial Narrow" pitchFamily="34" charset="0"/>
            </a:endParaRPr>
          </a:p>
          <a:p>
            <a:pPr>
              <a:buNone/>
            </a:pPr>
            <a:r>
              <a:rPr lang="en-US" sz="3400" dirty="0" smtClean="0">
                <a:latin typeface="Arial Narrow" pitchFamily="34" charset="0"/>
              </a:rPr>
              <a:t>    2.Perhitungan </a:t>
            </a:r>
            <a:r>
              <a:rPr lang="en-US" sz="3400" dirty="0" err="1" smtClean="0">
                <a:latin typeface="Arial Narrow" pitchFamily="34" charset="0"/>
              </a:rPr>
              <a:t>pajak</a:t>
            </a:r>
            <a:r>
              <a:rPr lang="en-US" sz="3400" dirty="0" smtClean="0">
                <a:latin typeface="Arial Narrow" pitchFamily="34" charset="0"/>
              </a:rPr>
              <a:t> </a:t>
            </a:r>
            <a:r>
              <a:rPr lang="en-US" sz="3400" dirty="0" err="1" smtClean="0">
                <a:latin typeface="Arial Narrow" pitchFamily="34" charset="0"/>
              </a:rPr>
              <a:t>sesungguhnya</a:t>
            </a:r>
            <a:r>
              <a:rPr lang="en-US" sz="3400" dirty="0" smtClean="0">
                <a:latin typeface="Arial Narrow" pitchFamily="34" charset="0"/>
              </a:rPr>
              <a:t> </a:t>
            </a:r>
            <a:r>
              <a:rPr lang="en-US" sz="3400" dirty="0" err="1" smtClean="0">
                <a:latin typeface="Arial Narrow" pitchFamily="34" charset="0"/>
              </a:rPr>
              <a:t>dilakukan</a:t>
            </a:r>
            <a:r>
              <a:rPr lang="en-US" sz="3400" dirty="0" smtClean="0">
                <a:latin typeface="Arial Narrow" pitchFamily="34" charset="0"/>
              </a:rPr>
              <a:t> </a:t>
            </a:r>
            <a:r>
              <a:rPr lang="en-US" sz="3400" dirty="0" err="1" smtClean="0">
                <a:latin typeface="Arial Narrow" pitchFamily="34" charset="0"/>
              </a:rPr>
              <a:t>oleh</a:t>
            </a:r>
            <a:r>
              <a:rPr lang="en-US" sz="3400" dirty="0" smtClean="0">
                <a:latin typeface="Arial Narrow" pitchFamily="34" charset="0"/>
              </a:rPr>
              <a:t> </a:t>
            </a:r>
          </a:p>
          <a:p>
            <a:pPr>
              <a:buNone/>
            </a:pPr>
            <a:r>
              <a:rPr lang="en-US" sz="3400" dirty="0" smtClean="0">
                <a:latin typeface="Arial Narrow" pitchFamily="34" charset="0"/>
              </a:rPr>
              <a:t>       </a:t>
            </a:r>
            <a:r>
              <a:rPr lang="en-US" sz="3400" dirty="0" err="1" smtClean="0">
                <a:latin typeface="Arial Narrow" pitchFamily="34" charset="0"/>
              </a:rPr>
              <a:t>fiskus</a:t>
            </a:r>
            <a:endParaRPr lang="en-US" sz="3400" dirty="0" smtClean="0">
              <a:latin typeface="Arial Narrow" pitchFamily="34" charset="0"/>
            </a:endParaRPr>
          </a:p>
          <a:p>
            <a:pPr>
              <a:buNone/>
            </a:pPr>
            <a:endParaRPr lang="en-US" sz="1800" dirty="0" smtClean="0">
              <a:latin typeface="Arial Narrow" pitchFamily="34" charset="0"/>
            </a:endParaRPr>
          </a:p>
        </p:txBody>
      </p:sp>
      <p:pic>
        <p:nvPicPr>
          <p:cNvPr id="4" name="Picture 3" descr="http://t3.gstatic.com/images?q=tbn:ANd9GcQR2lyPer30fgunA85EaqN8mJJ4J28E2Hfr__yE2wX3Y8qdDHq1wveS4dBv"/>
          <p:cNvPicPr/>
          <p:nvPr/>
        </p:nvPicPr>
        <p:blipFill>
          <a:blip r:embed="rId2"/>
          <a:srcRect/>
          <a:stretch>
            <a:fillRect/>
          </a:stretch>
        </p:blipFill>
        <p:spPr bwMode="auto">
          <a:xfrm>
            <a:off x="7376338" y="3010690"/>
            <a:ext cx="1551584" cy="16718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02174" y="81732"/>
            <a:ext cx="5131354" cy="514915"/>
          </a:xfrm>
          <a:ln w="28575">
            <a:solidFill>
              <a:schemeClr val="tx1"/>
            </a:solidFill>
          </a:ln>
        </p:spPr>
        <p:txBody>
          <a:bodyPr>
            <a:normAutofit fontScale="90000"/>
          </a:bodyPr>
          <a:lstStyle/>
          <a:p>
            <a:pPr algn="l"/>
            <a:r>
              <a:rPr lang="en-US" sz="2400" b="1" dirty="0" err="1" smtClean="0"/>
              <a:t>Pelunasan</a:t>
            </a:r>
            <a:r>
              <a:rPr lang="en-US" sz="2400" b="1" dirty="0" smtClean="0"/>
              <a:t> </a:t>
            </a:r>
            <a:r>
              <a:rPr lang="en-US" sz="2400" b="1" dirty="0" err="1" smtClean="0"/>
              <a:t>dan</a:t>
            </a:r>
            <a:r>
              <a:rPr lang="en-US" sz="2400" b="1" dirty="0" smtClean="0"/>
              <a:t> </a:t>
            </a:r>
            <a:r>
              <a:rPr lang="en-US" sz="2400" b="1" dirty="0" err="1" smtClean="0"/>
              <a:t>penggunaan</a:t>
            </a:r>
            <a:r>
              <a:rPr lang="en-US" sz="2400" b="1" dirty="0" smtClean="0"/>
              <a:t> Bea </a:t>
            </a:r>
            <a:r>
              <a:rPr lang="en-US" sz="2400" b="1" dirty="0" err="1" smtClean="0"/>
              <a:t>Materai</a:t>
            </a:r>
            <a:endParaRPr lang="en-US" sz="2400" b="1" dirty="0"/>
          </a:p>
        </p:txBody>
      </p:sp>
      <p:sp>
        <p:nvSpPr>
          <p:cNvPr id="3" name="Content Placeholder 2"/>
          <p:cNvSpPr>
            <a:spLocks noGrp="1"/>
          </p:cNvSpPr>
          <p:nvPr>
            <p:ph idx="1"/>
          </p:nvPr>
        </p:nvSpPr>
        <p:spPr>
          <a:xfrm>
            <a:off x="-1" y="653236"/>
            <a:ext cx="9180513" cy="6215106"/>
          </a:xfrm>
        </p:spPr>
        <p:txBody>
          <a:bodyPr>
            <a:normAutofit/>
          </a:bodyPr>
          <a:lstStyle/>
          <a:p>
            <a:pPr>
              <a:buNone/>
            </a:pPr>
            <a:r>
              <a:rPr lang="en-US" sz="2000" b="1" dirty="0" smtClean="0"/>
              <a:t>Cara </a:t>
            </a:r>
            <a:r>
              <a:rPr lang="en-US" sz="2000" b="1" dirty="0" err="1" smtClean="0"/>
              <a:t>Pelunasan</a:t>
            </a:r>
            <a:endParaRPr lang="en-US" sz="2000" b="1" dirty="0" smtClean="0"/>
          </a:p>
          <a:p>
            <a:pPr>
              <a:buNone/>
            </a:pPr>
            <a:r>
              <a:rPr lang="en-US" sz="2000" dirty="0" smtClean="0"/>
              <a:t>   (</a:t>
            </a:r>
            <a:r>
              <a:rPr lang="en-US" sz="2000" dirty="0" err="1" smtClean="0"/>
              <a:t>i</a:t>
            </a:r>
            <a:r>
              <a:rPr lang="en-US" sz="2000" dirty="0" smtClean="0"/>
              <a:t>)     </a:t>
            </a:r>
            <a:r>
              <a:rPr lang="en-US" sz="2000" dirty="0" err="1" smtClean="0"/>
              <a:t>menggunakan</a:t>
            </a:r>
            <a:r>
              <a:rPr lang="en-US" sz="2000" dirty="0" smtClean="0"/>
              <a:t> </a:t>
            </a:r>
            <a:r>
              <a:rPr lang="en-US" sz="2000" dirty="0" err="1" smtClean="0"/>
              <a:t>benda</a:t>
            </a:r>
            <a:r>
              <a:rPr lang="en-US" sz="2000" dirty="0" smtClean="0"/>
              <a:t> </a:t>
            </a:r>
            <a:r>
              <a:rPr lang="en-US" sz="2000" dirty="0" err="1" smtClean="0"/>
              <a:t>meterai</a:t>
            </a:r>
            <a:r>
              <a:rPr lang="en-US" sz="2000" dirty="0" smtClean="0"/>
              <a:t>:</a:t>
            </a:r>
          </a:p>
          <a:p>
            <a:pPr>
              <a:buNone/>
            </a:pPr>
            <a:r>
              <a:rPr lang="en-US" sz="2000" dirty="0" smtClean="0"/>
              <a:t>            •</a:t>
            </a:r>
            <a:r>
              <a:rPr lang="en-US" sz="2000" dirty="0" err="1" smtClean="0"/>
              <a:t>materai</a:t>
            </a:r>
            <a:r>
              <a:rPr lang="en-US" sz="2000" dirty="0" smtClean="0"/>
              <a:t> </a:t>
            </a:r>
            <a:r>
              <a:rPr lang="en-US" sz="2000" dirty="0" err="1" smtClean="0"/>
              <a:t>tempel</a:t>
            </a:r>
            <a:endParaRPr lang="en-US" sz="2000" dirty="0" smtClean="0"/>
          </a:p>
          <a:p>
            <a:pPr>
              <a:buNone/>
            </a:pPr>
            <a:r>
              <a:rPr lang="en-US" sz="2000" dirty="0" smtClean="0"/>
              <a:t>            •</a:t>
            </a:r>
            <a:r>
              <a:rPr lang="en-US" sz="2000" dirty="0" err="1" smtClean="0"/>
              <a:t>kertas</a:t>
            </a:r>
            <a:r>
              <a:rPr lang="en-US" sz="2000" dirty="0" smtClean="0"/>
              <a:t> </a:t>
            </a:r>
            <a:r>
              <a:rPr lang="en-US" sz="2000" dirty="0" err="1" smtClean="0"/>
              <a:t>materai</a:t>
            </a:r>
            <a:endParaRPr lang="en-US" sz="2000" dirty="0" smtClean="0"/>
          </a:p>
          <a:p>
            <a:pPr marL="514350" indent="-514350">
              <a:buAutoNum type="romanLcParenBoth" startAt="2"/>
            </a:pPr>
            <a:r>
              <a:rPr lang="en-US" sz="2000" dirty="0" err="1" smtClean="0"/>
              <a:t>menggunakan</a:t>
            </a:r>
            <a:r>
              <a:rPr lang="en-US" sz="2000" dirty="0" smtClean="0"/>
              <a:t> </a:t>
            </a:r>
            <a:r>
              <a:rPr lang="en-US" sz="2000" dirty="0" err="1" smtClean="0"/>
              <a:t>cara</a:t>
            </a:r>
            <a:r>
              <a:rPr lang="en-US" sz="2000" dirty="0" smtClean="0"/>
              <a:t> lain </a:t>
            </a:r>
            <a:r>
              <a:rPr lang="en-US" sz="2000" dirty="0" err="1" smtClean="0"/>
              <a:t>sesuai</a:t>
            </a:r>
            <a:r>
              <a:rPr lang="en-US" sz="2000" dirty="0" smtClean="0"/>
              <a:t> </a:t>
            </a:r>
            <a:r>
              <a:rPr lang="en-US" sz="2000" dirty="0" err="1" smtClean="0"/>
              <a:t>ketentuan</a:t>
            </a:r>
            <a:r>
              <a:rPr lang="en-US" sz="2000" dirty="0" smtClean="0"/>
              <a:t> </a:t>
            </a:r>
            <a:r>
              <a:rPr lang="en-US" sz="2000" dirty="0" err="1" smtClean="0"/>
              <a:t>Pasal</a:t>
            </a:r>
            <a:r>
              <a:rPr lang="en-US" sz="2000" dirty="0" smtClean="0"/>
              <a:t> 1 Kep.No.133b/2000, </a:t>
            </a:r>
            <a:r>
              <a:rPr lang="en-US" sz="2000" dirty="0" err="1" smtClean="0"/>
              <a:t>yaitu</a:t>
            </a:r>
            <a:r>
              <a:rPr lang="en-US" sz="2000" dirty="0" smtClean="0"/>
              <a:t>:</a:t>
            </a:r>
          </a:p>
          <a:p>
            <a:pPr marL="514350" indent="-514350">
              <a:buAutoNum type="romanLcParenBoth" startAt="2"/>
            </a:pPr>
            <a:r>
              <a:rPr lang="en-US" sz="2000" dirty="0" err="1" smtClean="0"/>
              <a:t>Dengan</a:t>
            </a:r>
            <a:r>
              <a:rPr lang="en-US" sz="2000" dirty="0" smtClean="0"/>
              <a:t> </a:t>
            </a:r>
            <a:r>
              <a:rPr lang="en-US" sz="2000" dirty="0" err="1" smtClean="0"/>
              <a:t>pencetakan</a:t>
            </a:r>
            <a:r>
              <a:rPr lang="en-US" sz="2000" dirty="0" smtClean="0"/>
              <a:t> </a:t>
            </a:r>
            <a:r>
              <a:rPr lang="en-US" sz="2000" dirty="0" err="1" smtClean="0"/>
              <a:t>kata</a:t>
            </a:r>
            <a:r>
              <a:rPr lang="en-US" sz="2000" dirty="0" smtClean="0"/>
              <a:t>  “LUNAS BEA METERAI“ </a:t>
            </a:r>
            <a:r>
              <a:rPr lang="en-US" sz="2000" dirty="0" err="1" smtClean="0"/>
              <a:t>di</a:t>
            </a:r>
            <a:r>
              <a:rPr lang="en-US" sz="2000" dirty="0" smtClean="0"/>
              <a:t> </a:t>
            </a:r>
            <a:r>
              <a:rPr lang="en-US" sz="2000" dirty="0" err="1" smtClean="0"/>
              <a:t>atas</a:t>
            </a:r>
            <a:r>
              <a:rPr lang="en-US" sz="2000" dirty="0" smtClean="0"/>
              <a:t> </a:t>
            </a:r>
            <a:r>
              <a:rPr lang="en-US" sz="2000" dirty="0" err="1" smtClean="0"/>
              <a:t>dokumen</a:t>
            </a:r>
            <a:r>
              <a:rPr lang="en-US" sz="2000" dirty="0" smtClean="0"/>
              <a:t> </a:t>
            </a:r>
            <a:r>
              <a:rPr lang="en-US" sz="2000" dirty="0" err="1" smtClean="0"/>
              <a:t>tersebut</a:t>
            </a:r>
            <a:r>
              <a:rPr lang="en-US" sz="2000" dirty="0" smtClean="0"/>
              <a:t> yang </a:t>
            </a:r>
            <a:r>
              <a:rPr lang="en-US" sz="2000" dirty="0" err="1" smtClean="0"/>
              <a:t>dicetak</a:t>
            </a:r>
            <a:r>
              <a:rPr lang="en-US" sz="2000" dirty="0" smtClean="0"/>
              <a:t> </a:t>
            </a:r>
            <a:r>
              <a:rPr lang="en-US" sz="2000" dirty="0" err="1" smtClean="0"/>
              <a:t>dengan</a:t>
            </a:r>
            <a:r>
              <a:rPr lang="en-US" sz="2000" dirty="0" smtClean="0"/>
              <a:t> </a:t>
            </a:r>
            <a:r>
              <a:rPr lang="en-US" sz="2000" dirty="0" err="1" smtClean="0"/>
              <a:t>menggunakan</a:t>
            </a:r>
            <a:r>
              <a:rPr lang="en-US" sz="2000" dirty="0" smtClean="0"/>
              <a:t>:</a:t>
            </a:r>
          </a:p>
          <a:p>
            <a:pPr>
              <a:buNone/>
            </a:pPr>
            <a:r>
              <a:rPr lang="en-US" sz="2000" dirty="0" smtClean="0"/>
              <a:t>          </a:t>
            </a:r>
            <a:r>
              <a:rPr lang="en-US" sz="2000" dirty="0" smtClean="0">
                <a:latin typeface="Times New Roman"/>
                <a:cs typeface="Times New Roman"/>
              </a:rPr>
              <a:t>▪</a:t>
            </a:r>
            <a:r>
              <a:rPr lang="en-US" sz="2000" dirty="0" err="1" smtClean="0"/>
              <a:t>Mesin</a:t>
            </a:r>
            <a:r>
              <a:rPr lang="en-US" sz="2000" dirty="0" smtClean="0"/>
              <a:t> </a:t>
            </a:r>
            <a:r>
              <a:rPr lang="en-US" sz="2000" dirty="0" err="1" smtClean="0"/>
              <a:t>Teraan</a:t>
            </a:r>
            <a:r>
              <a:rPr lang="en-US" sz="2000" dirty="0" smtClean="0"/>
              <a:t> </a:t>
            </a:r>
            <a:r>
              <a:rPr lang="en-US" sz="2000" dirty="0" err="1" smtClean="0"/>
              <a:t>Meterai</a:t>
            </a:r>
            <a:r>
              <a:rPr lang="en-US" sz="2000" dirty="0" smtClean="0"/>
              <a:t>;</a:t>
            </a:r>
          </a:p>
          <a:p>
            <a:pPr>
              <a:buNone/>
            </a:pPr>
            <a:r>
              <a:rPr lang="en-US" sz="2000" dirty="0" smtClean="0"/>
              <a:t>          </a:t>
            </a:r>
            <a:r>
              <a:rPr lang="en-US" sz="2000" dirty="0" smtClean="0">
                <a:latin typeface="Times New Roman"/>
                <a:cs typeface="Times New Roman"/>
              </a:rPr>
              <a:t>▪</a:t>
            </a:r>
            <a:r>
              <a:rPr lang="en-US" sz="2000" dirty="0" err="1" smtClean="0"/>
              <a:t>Teknologi</a:t>
            </a:r>
            <a:r>
              <a:rPr lang="en-US" sz="2000" dirty="0" smtClean="0"/>
              <a:t> </a:t>
            </a:r>
            <a:r>
              <a:rPr lang="en-US" sz="2000" dirty="0" err="1" smtClean="0"/>
              <a:t>Percetakan</a:t>
            </a:r>
            <a:r>
              <a:rPr lang="en-US" sz="2000" dirty="0" smtClean="0"/>
              <a:t>;</a:t>
            </a:r>
          </a:p>
          <a:p>
            <a:pPr>
              <a:buNone/>
            </a:pPr>
            <a:r>
              <a:rPr lang="en-US" sz="2000" dirty="0" smtClean="0"/>
              <a:t>          </a:t>
            </a:r>
            <a:r>
              <a:rPr lang="en-US" sz="2000" dirty="0" smtClean="0">
                <a:latin typeface="Times New Roman"/>
                <a:cs typeface="Times New Roman"/>
              </a:rPr>
              <a:t>▪</a:t>
            </a:r>
            <a:r>
              <a:rPr lang="en-US" sz="2000" dirty="0" err="1" smtClean="0"/>
              <a:t>Sistem</a:t>
            </a:r>
            <a:r>
              <a:rPr lang="en-US" sz="2000" dirty="0" smtClean="0"/>
              <a:t> </a:t>
            </a:r>
            <a:r>
              <a:rPr lang="en-US" sz="2000" dirty="0" err="1" smtClean="0"/>
              <a:t>Komputerisasi</a:t>
            </a:r>
            <a:r>
              <a:rPr lang="en-US" sz="2000" dirty="0" smtClean="0"/>
              <a:t>;</a:t>
            </a:r>
          </a:p>
          <a:p>
            <a:pPr>
              <a:buNone/>
            </a:pPr>
            <a:r>
              <a:rPr lang="en-US" sz="2000" dirty="0" smtClean="0"/>
              <a:t>          </a:t>
            </a:r>
            <a:r>
              <a:rPr lang="en-US" sz="2000" dirty="0" smtClean="0">
                <a:latin typeface="Times New Roman"/>
                <a:cs typeface="Times New Roman"/>
              </a:rPr>
              <a:t>▪</a:t>
            </a:r>
            <a:r>
              <a:rPr lang="en-US" sz="2000" dirty="0" err="1" smtClean="0"/>
              <a:t>Alat</a:t>
            </a:r>
            <a:r>
              <a:rPr lang="en-US" sz="2000" dirty="0" smtClean="0"/>
              <a:t> lain </a:t>
            </a:r>
            <a:r>
              <a:rPr lang="en-US" sz="2000" dirty="0" err="1" smtClean="0"/>
              <a:t>dengan</a:t>
            </a:r>
            <a:r>
              <a:rPr lang="en-US" sz="2000" dirty="0" smtClean="0"/>
              <a:t> </a:t>
            </a:r>
            <a:r>
              <a:rPr lang="en-US" sz="2000" dirty="0" err="1" smtClean="0"/>
              <a:t>teknologi</a:t>
            </a:r>
            <a:r>
              <a:rPr lang="en-US" sz="2000" dirty="0" smtClean="0"/>
              <a:t> </a:t>
            </a:r>
            <a:r>
              <a:rPr lang="en-US" sz="2000" dirty="0" err="1" smtClean="0"/>
              <a:t>tertentu</a:t>
            </a:r>
            <a:r>
              <a:rPr lang="en-US" sz="2000" dirty="0" smtClean="0"/>
              <a:t>.</a:t>
            </a:r>
          </a:p>
          <a:p>
            <a:pPr>
              <a:buNone/>
            </a:pPr>
            <a:r>
              <a:rPr lang="en-US" sz="2000" dirty="0" smtClean="0"/>
              <a:t>          </a:t>
            </a:r>
            <a:r>
              <a:rPr lang="en-US" sz="2000" dirty="0" smtClean="0">
                <a:latin typeface="Times New Roman"/>
                <a:cs typeface="Times New Roman"/>
              </a:rPr>
              <a:t>▪</a:t>
            </a:r>
            <a:r>
              <a:rPr lang="en-US" sz="2000" dirty="0" err="1" smtClean="0"/>
              <a:t>Pelunasan</a:t>
            </a:r>
            <a:r>
              <a:rPr lang="en-US" sz="2000" dirty="0" smtClean="0"/>
              <a:t> Bea </a:t>
            </a:r>
            <a:r>
              <a:rPr lang="en-US" sz="2000" dirty="0" err="1" smtClean="0"/>
              <a:t>Meterai</a:t>
            </a:r>
            <a:r>
              <a:rPr lang="en-US" sz="2000" dirty="0" smtClean="0"/>
              <a:t> </a:t>
            </a:r>
            <a:r>
              <a:rPr lang="en-US" sz="2000" dirty="0" err="1" smtClean="0"/>
              <a:t>dengan</a:t>
            </a:r>
            <a:r>
              <a:rPr lang="en-US" sz="2000" dirty="0" smtClean="0"/>
              <a:t> </a:t>
            </a:r>
            <a:r>
              <a:rPr lang="en-US" sz="2000" dirty="0" err="1" smtClean="0"/>
              <a:t>cara</a:t>
            </a:r>
            <a:r>
              <a:rPr lang="en-US" sz="2000" dirty="0" smtClean="0"/>
              <a:t> lain </a:t>
            </a:r>
            <a:r>
              <a:rPr lang="en-US" sz="2000" dirty="0" err="1" smtClean="0"/>
              <a:t>harus</a:t>
            </a:r>
            <a:r>
              <a:rPr lang="en-US" sz="2000" dirty="0" smtClean="0"/>
              <a:t> </a:t>
            </a:r>
            <a:r>
              <a:rPr lang="en-US" sz="2000" dirty="0" err="1" smtClean="0"/>
              <a:t>mendapat</a:t>
            </a:r>
            <a:r>
              <a:rPr lang="en-US" sz="2000" dirty="0" smtClean="0"/>
              <a:t> </a:t>
            </a:r>
            <a:r>
              <a:rPr lang="en-US" sz="2000" dirty="0" err="1" smtClean="0"/>
              <a:t>izin</a:t>
            </a:r>
            <a:r>
              <a:rPr lang="en-US" sz="2000" dirty="0" smtClean="0"/>
              <a:t> </a:t>
            </a:r>
            <a:r>
              <a:rPr lang="en-US" sz="2000" dirty="0" err="1" smtClean="0"/>
              <a:t>tertulis</a:t>
            </a:r>
            <a:r>
              <a:rPr lang="en-US" sz="2000" dirty="0" smtClean="0"/>
              <a:t> </a:t>
            </a:r>
            <a:r>
              <a:rPr lang="en-US" sz="2000" dirty="0" err="1" smtClean="0"/>
              <a:t>dari</a:t>
            </a:r>
            <a:r>
              <a:rPr lang="en-US" sz="2000" dirty="0" smtClean="0"/>
              <a:t> </a:t>
            </a:r>
            <a:r>
              <a:rPr lang="en-US" sz="2000" dirty="0" err="1" smtClean="0"/>
              <a:t>DirJen</a:t>
            </a:r>
            <a:r>
              <a:rPr lang="en-US" sz="2000" dirty="0" smtClean="0"/>
              <a:t> </a:t>
            </a:r>
          </a:p>
          <a:p>
            <a:pPr>
              <a:buNone/>
            </a:pPr>
            <a:r>
              <a:rPr lang="en-US" sz="2000" dirty="0" smtClean="0"/>
              <a:t>            </a:t>
            </a:r>
            <a:r>
              <a:rPr lang="en-US" sz="2000" dirty="0" err="1" smtClean="0"/>
              <a:t>Pajak</a:t>
            </a:r>
            <a:r>
              <a:rPr lang="en-US" sz="2000" dirty="0" smtClean="0"/>
              <a:t>, </a:t>
            </a:r>
            <a:r>
              <a:rPr lang="en-US" sz="2000" dirty="0" err="1" smtClean="0"/>
              <a:t>dan</a:t>
            </a:r>
            <a:r>
              <a:rPr lang="en-US" sz="2000" dirty="0" smtClean="0"/>
              <a:t> </a:t>
            </a:r>
            <a:r>
              <a:rPr lang="en-US" sz="2000" dirty="0" err="1" smtClean="0"/>
              <a:t>hasil</a:t>
            </a:r>
            <a:r>
              <a:rPr lang="en-US" sz="2000" dirty="0" smtClean="0"/>
              <a:t> </a:t>
            </a:r>
            <a:r>
              <a:rPr lang="en-US" sz="2000" dirty="0" err="1" smtClean="0"/>
              <a:t>pencetakannya</a:t>
            </a:r>
            <a:r>
              <a:rPr lang="en-US" sz="2000" dirty="0" smtClean="0"/>
              <a:t> </a:t>
            </a:r>
            <a:r>
              <a:rPr lang="en-US" sz="2000" dirty="0" err="1" smtClean="0"/>
              <a:t>harus</a:t>
            </a:r>
            <a:r>
              <a:rPr lang="en-US" sz="2000" dirty="0" smtClean="0"/>
              <a:t> </a:t>
            </a:r>
            <a:r>
              <a:rPr lang="en-US" sz="2000" dirty="0" err="1" smtClean="0"/>
              <a:t>dilaporkan</a:t>
            </a:r>
            <a:r>
              <a:rPr lang="en-US" sz="2000" dirty="0" smtClean="0"/>
              <a:t> </a:t>
            </a:r>
            <a:r>
              <a:rPr lang="en-US" sz="2000" dirty="0" err="1" smtClean="0"/>
              <a:t>juga</a:t>
            </a:r>
            <a:r>
              <a:rPr lang="en-US" sz="2000" dirty="0" smtClean="0"/>
              <a:t> </a:t>
            </a:r>
            <a:r>
              <a:rPr lang="en-US" sz="2000" dirty="0" err="1" smtClean="0"/>
              <a:t>ke</a:t>
            </a:r>
            <a:r>
              <a:rPr lang="en-US" sz="2000" dirty="0" smtClean="0"/>
              <a:t> </a:t>
            </a:r>
            <a:r>
              <a:rPr lang="en-US" sz="2000" dirty="0" err="1" smtClean="0"/>
              <a:t>DirJen</a:t>
            </a:r>
            <a:r>
              <a:rPr lang="en-US" sz="2000" dirty="0" smtClean="0"/>
              <a:t> </a:t>
            </a:r>
            <a:r>
              <a:rPr lang="en-US" sz="2000" dirty="0" err="1" smtClean="0"/>
              <a:t>Pajak</a:t>
            </a:r>
            <a:r>
              <a:rPr lang="en-US" sz="2000" dirty="0" smtClean="0"/>
              <a:t> (</a:t>
            </a:r>
            <a:r>
              <a:rPr lang="en-US" sz="2000" dirty="0" err="1" smtClean="0"/>
              <a:t>Pasal</a:t>
            </a:r>
            <a:r>
              <a:rPr lang="en-US" sz="2000" dirty="0" smtClean="0"/>
              <a:t> 2 </a:t>
            </a:r>
          </a:p>
          <a:p>
            <a:pPr>
              <a:buNone/>
            </a:pPr>
            <a:r>
              <a:rPr lang="en-US" sz="2000" dirty="0" smtClean="0"/>
              <a:t>            Kep.No.133b/2000).</a:t>
            </a:r>
          </a:p>
          <a:p>
            <a:pPr>
              <a:buNone/>
            </a:pPr>
            <a:r>
              <a:rPr lang="en-US" sz="2000" dirty="0" smtClean="0"/>
              <a:t> </a:t>
            </a:r>
          </a:p>
          <a:p>
            <a:pPr>
              <a:buNone/>
            </a:pPr>
            <a:endParaRPr lang="en-US" sz="2000" dirty="0"/>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100" y="296046"/>
            <a:ext cx="8833966" cy="6429420"/>
          </a:xfrm>
        </p:spPr>
        <p:txBody>
          <a:bodyPr>
            <a:normAutofit lnSpcReduction="10000"/>
          </a:bodyPr>
          <a:lstStyle/>
          <a:p>
            <a:pPr>
              <a:buNone/>
            </a:pPr>
            <a:r>
              <a:rPr lang="en-US" sz="2400" b="1" dirty="0" err="1" smtClean="0"/>
              <a:t>Penggunaan</a:t>
            </a:r>
            <a:r>
              <a:rPr lang="en-US" sz="2400" b="1" dirty="0" smtClean="0"/>
              <a:t> </a:t>
            </a:r>
            <a:r>
              <a:rPr lang="en-US" sz="2400" b="1" dirty="0" err="1" smtClean="0"/>
              <a:t>Meterai</a:t>
            </a:r>
            <a:r>
              <a:rPr lang="en-US" sz="2400" b="1" dirty="0" smtClean="0"/>
              <a:t> </a:t>
            </a:r>
            <a:r>
              <a:rPr lang="en-US" sz="2400" b="1" dirty="0" err="1" smtClean="0"/>
              <a:t>Tempel</a:t>
            </a:r>
            <a:endParaRPr lang="en-US" sz="2000" dirty="0" smtClean="0"/>
          </a:p>
          <a:p>
            <a:pPr>
              <a:buNone/>
            </a:pPr>
            <a:r>
              <a:rPr lang="en-US" sz="2000" dirty="0" smtClean="0"/>
              <a:t>1.  </a:t>
            </a:r>
            <a:r>
              <a:rPr lang="en-US" sz="2000" dirty="0" err="1" smtClean="0"/>
              <a:t>Meterai</a:t>
            </a:r>
            <a:r>
              <a:rPr lang="en-US" sz="2000" dirty="0" smtClean="0"/>
              <a:t> </a:t>
            </a:r>
            <a:r>
              <a:rPr lang="en-US" sz="2000" dirty="0" err="1" smtClean="0"/>
              <a:t>tempel</a:t>
            </a:r>
            <a:r>
              <a:rPr lang="en-US" sz="2000" dirty="0" smtClean="0"/>
              <a:t> </a:t>
            </a:r>
            <a:r>
              <a:rPr lang="en-US" sz="2000" dirty="0" err="1" smtClean="0"/>
              <a:t>direkatkan</a:t>
            </a:r>
            <a:r>
              <a:rPr lang="en-US" sz="2000" dirty="0" smtClean="0"/>
              <a:t> </a:t>
            </a:r>
            <a:r>
              <a:rPr lang="en-US" sz="2000" dirty="0" err="1" smtClean="0"/>
              <a:t>seluruhnya</a:t>
            </a:r>
            <a:r>
              <a:rPr lang="en-US" sz="2000" dirty="0" smtClean="0"/>
              <a:t> </a:t>
            </a:r>
            <a:r>
              <a:rPr lang="en-US" sz="2000" dirty="0" err="1" smtClean="0"/>
              <a:t>dengan</a:t>
            </a:r>
            <a:r>
              <a:rPr lang="en-US" sz="2000" dirty="0" smtClean="0"/>
              <a:t> </a:t>
            </a:r>
            <a:r>
              <a:rPr lang="en-US" sz="2000" dirty="0" err="1" smtClean="0"/>
              <a:t>utuh</a:t>
            </a:r>
            <a:r>
              <a:rPr lang="en-US" sz="2000" dirty="0" smtClean="0"/>
              <a:t> </a:t>
            </a:r>
            <a:r>
              <a:rPr lang="en-US" sz="2000" dirty="0" err="1" smtClean="0"/>
              <a:t>dan</a:t>
            </a:r>
            <a:r>
              <a:rPr lang="en-US" sz="2000" dirty="0" smtClean="0"/>
              <a:t> </a:t>
            </a:r>
            <a:r>
              <a:rPr lang="en-US" sz="2000" dirty="0" err="1" smtClean="0"/>
              <a:t>tidak</a:t>
            </a:r>
            <a:r>
              <a:rPr lang="en-US" sz="2000" dirty="0" smtClean="0"/>
              <a:t> </a:t>
            </a:r>
            <a:r>
              <a:rPr lang="en-US" sz="2000" dirty="0" err="1" smtClean="0"/>
              <a:t>rusak</a:t>
            </a:r>
            <a:r>
              <a:rPr lang="en-US" sz="2000" dirty="0" smtClean="0"/>
              <a:t> </a:t>
            </a:r>
            <a:r>
              <a:rPr lang="en-US" sz="2000" dirty="0" err="1" smtClean="0"/>
              <a:t>di</a:t>
            </a:r>
            <a:r>
              <a:rPr lang="en-US" sz="2000" dirty="0" smtClean="0"/>
              <a:t> </a:t>
            </a:r>
            <a:r>
              <a:rPr lang="en-US" sz="2000" dirty="0" err="1" smtClean="0"/>
              <a:t>atas</a:t>
            </a:r>
            <a:r>
              <a:rPr lang="en-US" sz="2000" dirty="0" smtClean="0"/>
              <a:t> </a:t>
            </a:r>
            <a:r>
              <a:rPr lang="en-US" sz="2000" dirty="0" err="1" smtClean="0"/>
              <a:t>dokumen</a:t>
            </a:r>
            <a:r>
              <a:rPr lang="en-US" sz="2000" dirty="0" smtClean="0"/>
              <a:t> yang </a:t>
            </a:r>
            <a:r>
              <a:rPr lang="en-US" sz="2000" dirty="0" err="1" smtClean="0"/>
              <a:t>dikenakan</a:t>
            </a:r>
            <a:r>
              <a:rPr lang="en-US" sz="2000" dirty="0" smtClean="0"/>
              <a:t> Bea </a:t>
            </a:r>
            <a:r>
              <a:rPr lang="en-US" sz="2000" dirty="0" err="1" smtClean="0"/>
              <a:t>Meterai</a:t>
            </a:r>
            <a:r>
              <a:rPr lang="en-US" sz="2000" dirty="0" smtClean="0"/>
              <a:t> </a:t>
            </a:r>
            <a:r>
              <a:rPr lang="en-US" sz="2000" dirty="0" err="1" smtClean="0"/>
              <a:t>serta</a:t>
            </a:r>
            <a:r>
              <a:rPr lang="en-US" sz="2000" dirty="0" smtClean="0"/>
              <a:t> </a:t>
            </a:r>
            <a:r>
              <a:rPr lang="en-US" sz="2000" dirty="0" err="1" smtClean="0"/>
              <a:t>ditempat</a:t>
            </a:r>
            <a:r>
              <a:rPr lang="en-US" sz="2000" dirty="0" smtClean="0"/>
              <a:t> </a:t>
            </a:r>
            <a:r>
              <a:rPr lang="en-US" sz="2000" dirty="0" err="1" smtClean="0"/>
              <a:t>dimana</a:t>
            </a:r>
            <a:r>
              <a:rPr lang="en-US" sz="2000" dirty="0" smtClean="0"/>
              <a:t> </a:t>
            </a:r>
            <a:r>
              <a:rPr lang="en-US" sz="2000" dirty="0" err="1" smtClean="0"/>
              <a:t>tanda</a:t>
            </a:r>
            <a:r>
              <a:rPr lang="en-US" sz="2000" dirty="0" smtClean="0"/>
              <a:t> </a:t>
            </a:r>
            <a:r>
              <a:rPr lang="en-US" sz="2000" dirty="0" err="1" smtClean="0"/>
              <a:t>tangan</a:t>
            </a:r>
            <a:r>
              <a:rPr lang="en-US" sz="2000" dirty="0" smtClean="0"/>
              <a:t> </a:t>
            </a:r>
            <a:r>
              <a:rPr lang="en-US" sz="2000" dirty="0" err="1" smtClean="0"/>
              <a:t>akan</a:t>
            </a:r>
            <a:r>
              <a:rPr lang="en-US" sz="2000" dirty="0" smtClean="0"/>
              <a:t> </a:t>
            </a:r>
            <a:r>
              <a:rPr lang="en-US" sz="2000" dirty="0" err="1" smtClean="0"/>
              <a:t>dibubuhkan</a:t>
            </a:r>
            <a:r>
              <a:rPr lang="en-US" sz="2000" dirty="0" smtClean="0"/>
              <a:t>.</a:t>
            </a:r>
          </a:p>
          <a:p>
            <a:pPr>
              <a:buNone/>
            </a:pPr>
            <a:endParaRPr lang="en-US" sz="2000" dirty="0" smtClean="0"/>
          </a:p>
          <a:p>
            <a:pPr>
              <a:buNone/>
            </a:pPr>
            <a:r>
              <a:rPr lang="en-US" sz="2000" dirty="0" smtClean="0"/>
              <a:t>2. </a:t>
            </a:r>
            <a:r>
              <a:rPr lang="en-US" sz="2000" dirty="0" err="1" smtClean="0"/>
              <a:t>Pembubuhan</a:t>
            </a:r>
            <a:r>
              <a:rPr lang="en-US" sz="2000" dirty="0" smtClean="0"/>
              <a:t> </a:t>
            </a:r>
            <a:r>
              <a:rPr lang="en-US" sz="2000" dirty="0" err="1" smtClean="0"/>
              <a:t>tanda</a:t>
            </a:r>
            <a:r>
              <a:rPr lang="en-US" sz="2000" dirty="0" smtClean="0"/>
              <a:t> </a:t>
            </a:r>
            <a:r>
              <a:rPr lang="en-US" sz="2000" dirty="0" err="1" smtClean="0"/>
              <a:t>tangan</a:t>
            </a:r>
            <a:r>
              <a:rPr lang="en-US" sz="2000" dirty="0" smtClean="0"/>
              <a:t> </a:t>
            </a:r>
            <a:r>
              <a:rPr lang="en-US" sz="2000" dirty="0" err="1" smtClean="0"/>
              <a:t>disertai</a:t>
            </a:r>
            <a:r>
              <a:rPr lang="en-US" sz="2000" dirty="0" smtClean="0"/>
              <a:t> </a:t>
            </a:r>
            <a:r>
              <a:rPr lang="en-US" sz="2000" dirty="0" err="1" smtClean="0"/>
              <a:t>dengan</a:t>
            </a:r>
            <a:r>
              <a:rPr lang="en-US" sz="2000" dirty="0" smtClean="0"/>
              <a:t> </a:t>
            </a:r>
            <a:r>
              <a:rPr lang="en-US" sz="2000" dirty="0" err="1" smtClean="0"/>
              <a:t>pencantuman</a:t>
            </a:r>
            <a:r>
              <a:rPr lang="en-US" sz="2000" dirty="0" smtClean="0"/>
              <a:t> </a:t>
            </a:r>
            <a:r>
              <a:rPr lang="en-US" sz="2000" dirty="0" err="1" smtClean="0"/>
              <a:t>tanggal</a:t>
            </a:r>
            <a:r>
              <a:rPr lang="en-US" sz="2000" dirty="0" smtClean="0"/>
              <a:t>, </a:t>
            </a:r>
            <a:r>
              <a:rPr lang="en-US" sz="2000" dirty="0" err="1" smtClean="0"/>
              <a:t>bulan</a:t>
            </a:r>
            <a:r>
              <a:rPr lang="en-US" sz="2000" dirty="0" smtClean="0"/>
              <a:t> </a:t>
            </a:r>
            <a:r>
              <a:rPr lang="en-US" sz="2000" dirty="0" err="1" smtClean="0"/>
              <a:t>dan</a:t>
            </a:r>
            <a:r>
              <a:rPr lang="en-US" sz="2000" dirty="0" smtClean="0"/>
              <a:t> </a:t>
            </a:r>
            <a:r>
              <a:rPr lang="en-US" sz="2000" dirty="0" err="1" smtClean="0"/>
              <a:t>tahun</a:t>
            </a:r>
            <a:r>
              <a:rPr lang="en-US" sz="2000" dirty="0" smtClean="0"/>
              <a:t> </a:t>
            </a:r>
            <a:r>
              <a:rPr lang="en-US" sz="2000" dirty="0" err="1" smtClean="0"/>
              <a:t>dilakukan</a:t>
            </a:r>
            <a:r>
              <a:rPr lang="en-US" sz="2000" dirty="0" smtClean="0"/>
              <a:t> </a:t>
            </a:r>
            <a:r>
              <a:rPr lang="en-US" sz="2000" dirty="0" err="1" smtClean="0"/>
              <a:t>dengan</a:t>
            </a:r>
            <a:r>
              <a:rPr lang="en-US" sz="2000" dirty="0" smtClean="0"/>
              <a:t> </a:t>
            </a:r>
            <a:r>
              <a:rPr lang="en-US" sz="2000" dirty="0" err="1" smtClean="0"/>
              <a:t>tinta</a:t>
            </a:r>
            <a:r>
              <a:rPr lang="en-US" sz="2000" dirty="0" smtClean="0"/>
              <a:t> </a:t>
            </a:r>
            <a:r>
              <a:rPr lang="en-US" sz="2000" dirty="0" err="1" smtClean="0"/>
              <a:t>atau</a:t>
            </a:r>
            <a:r>
              <a:rPr lang="en-US" sz="2000" dirty="0" smtClean="0"/>
              <a:t> yang </a:t>
            </a:r>
            <a:r>
              <a:rPr lang="en-US" sz="2000" dirty="0" err="1" smtClean="0"/>
              <a:t>sejenis</a:t>
            </a:r>
            <a:r>
              <a:rPr lang="en-US" sz="2000" dirty="0" smtClean="0"/>
              <a:t> </a:t>
            </a:r>
            <a:r>
              <a:rPr lang="en-US" sz="2000" dirty="0" err="1" smtClean="0"/>
              <a:t>dengan</a:t>
            </a:r>
            <a:r>
              <a:rPr lang="en-US" sz="2000" dirty="0" smtClean="0"/>
              <a:t> </a:t>
            </a:r>
            <a:r>
              <a:rPr lang="en-US" sz="2000" dirty="0" err="1" smtClean="0"/>
              <a:t>itu</a:t>
            </a:r>
            <a:r>
              <a:rPr lang="en-US" sz="2000" dirty="0" smtClean="0"/>
              <a:t>, </a:t>
            </a:r>
            <a:r>
              <a:rPr lang="en-US" sz="2000" dirty="0" err="1" smtClean="0"/>
              <a:t>sehingga</a:t>
            </a:r>
            <a:r>
              <a:rPr lang="en-US" sz="2000" dirty="0" smtClean="0"/>
              <a:t> </a:t>
            </a:r>
            <a:r>
              <a:rPr lang="en-US" sz="2000" dirty="0" err="1" smtClean="0"/>
              <a:t>sebagian</a:t>
            </a:r>
            <a:r>
              <a:rPr lang="en-US" sz="2000" dirty="0" smtClean="0"/>
              <a:t> </a:t>
            </a:r>
            <a:r>
              <a:rPr lang="en-US" sz="2000" dirty="0" err="1" smtClean="0"/>
              <a:t>tanda</a:t>
            </a:r>
            <a:r>
              <a:rPr lang="en-US" sz="2000" dirty="0" smtClean="0"/>
              <a:t> </a:t>
            </a:r>
            <a:r>
              <a:rPr lang="en-US" sz="2000" dirty="0" err="1" smtClean="0"/>
              <a:t>tangan</a:t>
            </a:r>
            <a:r>
              <a:rPr lang="en-US" sz="2000" dirty="0" smtClean="0"/>
              <a:t> </a:t>
            </a:r>
            <a:r>
              <a:rPr lang="en-US" sz="2000" dirty="0" err="1" smtClean="0"/>
              <a:t>ada</a:t>
            </a:r>
            <a:r>
              <a:rPr lang="en-US" sz="2000" dirty="0" smtClean="0"/>
              <a:t> </a:t>
            </a:r>
            <a:r>
              <a:rPr lang="en-US" sz="2000" dirty="0" err="1" smtClean="0"/>
              <a:t>diatas</a:t>
            </a:r>
            <a:r>
              <a:rPr lang="en-US" sz="2000" dirty="0" smtClean="0"/>
              <a:t> </a:t>
            </a:r>
            <a:r>
              <a:rPr lang="en-US" sz="2000" dirty="0" err="1" smtClean="0"/>
              <a:t>kertas</a:t>
            </a:r>
            <a:r>
              <a:rPr lang="en-US" sz="2000" dirty="0" smtClean="0"/>
              <a:t> </a:t>
            </a:r>
            <a:r>
              <a:rPr lang="en-US" sz="2000" dirty="0" err="1" smtClean="0"/>
              <a:t>dan</a:t>
            </a:r>
            <a:r>
              <a:rPr lang="en-US" sz="2000" dirty="0" smtClean="0"/>
              <a:t> </a:t>
            </a:r>
            <a:r>
              <a:rPr lang="en-US" sz="2000" dirty="0" err="1" smtClean="0"/>
              <a:t>sebagian</a:t>
            </a:r>
            <a:r>
              <a:rPr lang="en-US" sz="2000" dirty="0" smtClean="0"/>
              <a:t> </a:t>
            </a:r>
            <a:r>
              <a:rPr lang="en-US" sz="2000" dirty="0" err="1" smtClean="0"/>
              <a:t>lagi</a:t>
            </a:r>
            <a:r>
              <a:rPr lang="en-US" sz="2000" dirty="0" smtClean="0"/>
              <a:t> </a:t>
            </a:r>
            <a:r>
              <a:rPr lang="en-US" sz="2000" dirty="0" err="1" smtClean="0"/>
              <a:t>diatas</a:t>
            </a:r>
            <a:r>
              <a:rPr lang="en-US" sz="2000" dirty="0" smtClean="0"/>
              <a:t> </a:t>
            </a:r>
            <a:r>
              <a:rPr lang="en-US" sz="2000" dirty="0" err="1" smtClean="0"/>
              <a:t>meterai</a:t>
            </a:r>
            <a:r>
              <a:rPr lang="en-US" sz="2000" dirty="0" smtClean="0"/>
              <a:t> </a:t>
            </a:r>
            <a:r>
              <a:rPr lang="en-US" sz="2000" dirty="0" err="1" smtClean="0"/>
              <a:t>tempel</a:t>
            </a:r>
            <a:r>
              <a:rPr lang="en-US" sz="2000" dirty="0" smtClean="0"/>
              <a:t>.</a:t>
            </a:r>
          </a:p>
          <a:p>
            <a:pPr>
              <a:buNone/>
            </a:pPr>
            <a:r>
              <a:rPr lang="en-US" sz="2000" dirty="0" smtClean="0"/>
              <a:t> </a:t>
            </a:r>
          </a:p>
          <a:p>
            <a:pPr>
              <a:buNone/>
            </a:pPr>
            <a:r>
              <a:rPr lang="en-US" sz="2000" dirty="0" smtClean="0"/>
              <a:t>3.   </a:t>
            </a:r>
            <a:r>
              <a:rPr lang="en-US" sz="2000" dirty="0" err="1" smtClean="0"/>
              <a:t>Jika</a:t>
            </a:r>
            <a:r>
              <a:rPr lang="en-US" sz="2000" dirty="0" smtClean="0"/>
              <a:t> </a:t>
            </a:r>
            <a:r>
              <a:rPr lang="en-US" sz="2000" dirty="0" err="1" smtClean="0"/>
              <a:t>digunakan</a:t>
            </a:r>
            <a:r>
              <a:rPr lang="en-US" sz="2000" dirty="0" smtClean="0"/>
              <a:t> </a:t>
            </a:r>
            <a:r>
              <a:rPr lang="en-US" sz="2000" dirty="0" err="1" smtClean="0"/>
              <a:t>lebih</a:t>
            </a:r>
            <a:r>
              <a:rPr lang="en-US" sz="2000" dirty="0" smtClean="0"/>
              <a:t> </a:t>
            </a:r>
            <a:r>
              <a:rPr lang="en-US" sz="2000" dirty="0" err="1" smtClean="0"/>
              <a:t>dari</a:t>
            </a:r>
            <a:r>
              <a:rPr lang="en-US" sz="2000" dirty="0" smtClean="0"/>
              <a:t> </a:t>
            </a:r>
            <a:r>
              <a:rPr lang="en-US" sz="2000" dirty="0" err="1" smtClean="0"/>
              <a:t>satu</a:t>
            </a:r>
            <a:r>
              <a:rPr lang="en-US" sz="2000" dirty="0" smtClean="0"/>
              <a:t> </a:t>
            </a:r>
            <a:r>
              <a:rPr lang="en-US" sz="2000" dirty="0" err="1" smtClean="0"/>
              <a:t>meterai</a:t>
            </a:r>
            <a:r>
              <a:rPr lang="en-US" sz="2000" dirty="0" smtClean="0"/>
              <a:t>. </a:t>
            </a:r>
            <a:r>
              <a:rPr lang="en-US" sz="2000" dirty="0" err="1" smtClean="0"/>
              <a:t>Tanda</a:t>
            </a:r>
            <a:r>
              <a:rPr lang="en-US" sz="2000" dirty="0" smtClean="0"/>
              <a:t> </a:t>
            </a:r>
            <a:r>
              <a:rPr lang="en-US" sz="2000" dirty="0" err="1" smtClean="0"/>
              <a:t>tangan</a:t>
            </a:r>
            <a:r>
              <a:rPr lang="en-US" sz="2000" dirty="0" smtClean="0"/>
              <a:t> </a:t>
            </a:r>
            <a:r>
              <a:rPr lang="en-US" sz="2000" dirty="0" err="1" smtClean="0"/>
              <a:t>harus</a:t>
            </a:r>
            <a:r>
              <a:rPr lang="en-US" sz="2000" dirty="0" smtClean="0"/>
              <a:t> </a:t>
            </a:r>
            <a:r>
              <a:rPr lang="en-US" sz="2000" dirty="0" err="1" smtClean="0"/>
              <a:t>dibubuhkan</a:t>
            </a:r>
            <a:r>
              <a:rPr lang="en-US" sz="2000" dirty="0" smtClean="0"/>
              <a:t> </a:t>
            </a:r>
            <a:r>
              <a:rPr lang="en-US" sz="2000" dirty="0" err="1" smtClean="0"/>
              <a:t>sebagian</a:t>
            </a:r>
            <a:r>
              <a:rPr lang="en-US" sz="2000" dirty="0" smtClean="0"/>
              <a:t> </a:t>
            </a:r>
            <a:r>
              <a:rPr lang="en-US" sz="2000" dirty="0" err="1" smtClean="0"/>
              <a:t>diatas</a:t>
            </a:r>
            <a:r>
              <a:rPr lang="en-US" sz="2000" dirty="0" smtClean="0"/>
              <a:t> </a:t>
            </a:r>
            <a:r>
              <a:rPr lang="en-US" sz="2000" dirty="0" err="1" smtClean="0"/>
              <a:t>semua</a:t>
            </a:r>
            <a:r>
              <a:rPr lang="en-US" sz="2000" dirty="0" smtClean="0"/>
              <a:t> </a:t>
            </a:r>
            <a:r>
              <a:rPr lang="en-US" sz="2000" dirty="0" err="1" smtClean="0"/>
              <a:t>meterai</a:t>
            </a:r>
            <a:r>
              <a:rPr lang="en-US" sz="2000" dirty="0" smtClean="0"/>
              <a:t> </a:t>
            </a:r>
            <a:r>
              <a:rPr lang="en-US" sz="2000" dirty="0" err="1" smtClean="0"/>
              <a:t>tempel</a:t>
            </a:r>
            <a:r>
              <a:rPr lang="en-US" sz="2000" dirty="0" smtClean="0"/>
              <a:t> </a:t>
            </a:r>
            <a:r>
              <a:rPr lang="en-US" sz="2000" dirty="0" err="1" smtClean="0"/>
              <a:t>dan</a:t>
            </a:r>
            <a:r>
              <a:rPr lang="en-US" sz="2000" dirty="0" smtClean="0"/>
              <a:t> </a:t>
            </a:r>
            <a:r>
              <a:rPr lang="en-US" sz="2000" dirty="0" err="1" smtClean="0"/>
              <a:t>sebagian</a:t>
            </a:r>
            <a:r>
              <a:rPr lang="en-US" sz="2000" dirty="0" smtClean="0"/>
              <a:t> </a:t>
            </a:r>
            <a:r>
              <a:rPr lang="en-US" sz="2000" dirty="0" err="1" smtClean="0"/>
              <a:t>diatas</a:t>
            </a:r>
            <a:r>
              <a:rPr lang="en-US" sz="2000" dirty="0" smtClean="0"/>
              <a:t> </a:t>
            </a:r>
            <a:r>
              <a:rPr lang="en-US" sz="2000" dirty="0" err="1" smtClean="0"/>
              <a:t>kertas</a:t>
            </a:r>
            <a:r>
              <a:rPr lang="en-US" sz="2000" dirty="0" smtClean="0"/>
              <a:t>.</a:t>
            </a:r>
          </a:p>
          <a:p>
            <a:pPr>
              <a:buNone/>
            </a:pPr>
            <a:r>
              <a:rPr lang="en-US" sz="2000" dirty="0" smtClean="0"/>
              <a:t> </a:t>
            </a:r>
          </a:p>
          <a:p>
            <a:pPr>
              <a:buNone/>
            </a:pPr>
            <a:r>
              <a:rPr lang="en-US" sz="2000" b="1" dirty="0" err="1" smtClean="0"/>
              <a:t>Penggunaan</a:t>
            </a:r>
            <a:r>
              <a:rPr lang="en-US" sz="2000" b="1" dirty="0" smtClean="0"/>
              <a:t> </a:t>
            </a:r>
            <a:r>
              <a:rPr lang="en-US" sz="2000" b="1" dirty="0" err="1" smtClean="0"/>
              <a:t>Kertas</a:t>
            </a:r>
            <a:r>
              <a:rPr lang="en-US" sz="2000" b="1" dirty="0" smtClean="0"/>
              <a:t> </a:t>
            </a:r>
            <a:r>
              <a:rPr lang="en-US" sz="2000" b="1" dirty="0" err="1" smtClean="0"/>
              <a:t>Meterai</a:t>
            </a:r>
            <a:endParaRPr lang="en-US" sz="2000" b="1" dirty="0" smtClean="0"/>
          </a:p>
          <a:p>
            <a:pPr marL="514350" indent="-514350">
              <a:buAutoNum type="romanLcParenBoth"/>
            </a:pPr>
            <a:r>
              <a:rPr lang="en-US" sz="2000" dirty="0" err="1" smtClean="0"/>
              <a:t>Kertas-kertas</a:t>
            </a:r>
            <a:r>
              <a:rPr lang="en-US" sz="2000" dirty="0" smtClean="0"/>
              <a:t> </a:t>
            </a:r>
            <a:r>
              <a:rPr lang="en-US" sz="2000" dirty="0" err="1" smtClean="0"/>
              <a:t>meterai</a:t>
            </a:r>
            <a:r>
              <a:rPr lang="en-US" sz="2000" dirty="0" smtClean="0"/>
              <a:t> / </a:t>
            </a:r>
            <a:r>
              <a:rPr lang="en-US" sz="2000" dirty="0" err="1" smtClean="0"/>
              <a:t>kertas-kertas</a:t>
            </a:r>
            <a:r>
              <a:rPr lang="en-US" sz="2000" dirty="0" smtClean="0"/>
              <a:t> </a:t>
            </a:r>
            <a:r>
              <a:rPr lang="en-US" sz="2000" dirty="0" err="1" smtClean="0"/>
              <a:t>segel</a:t>
            </a:r>
            <a:r>
              <a:rPr lang="en-US" sz="2000" dirty="0" smtClean="0"/>
              <a:t> yang </a:t>
            </a:r>
            <a:r>
              <a:rPr lang="en-US" sz="2000" dirty="0" err="1" smtClean="0"/>
              <a:t>sudah</a:t>
            </a:r>
            <a:r>
              <a:rPr lang="en-US" sz="2000" dirty="0" smtClean="0"/>
              <a:t> </a:t>
            </a:r>
            <a:r>
              <a:rPr lang="en-US" sz="2000" dirty="0" err="1" smtClean="0"/>
              <a:t>digunakan</a:t>
            </a:r>
            <a:r>
              <a:rPr lang="en-US" sz="2000" dirty="0" smtClean="0"/>
              <a:t> </a:t>
            </a:r>
            <a:r>
              <a:rPr lang="en-US" sz="2000" dirty="0" err="1" smtClean="0"/>
              <a:t>tidak</a:t>
            </a:r>
            <a:r>
              <a:rPr lang="en-US" sz="2000" dirty="0" smtClean="0"/>
              <a:t> </a:t>
            </a:r>
            <a:r>
              <a:rPr lang="en-US" sz="2000" dirty="0" err="1" smtClean="0"/>
              <a:t>boleh</a:t>
            </a:r>
            <a:r>
              <a:rPr lang="en-US" sz="2000" dirty="0" smtClean="0"/>
              <a:t> </a:t>
            </a:r>
            <a:r>
              <a:rPr lang="en-US" sz="2000" dirty="0" err="1" smtClean="0"/>
              <a:t>digunakan</a:t>
            </a:r>
            <a:r>
              <a:rPr lang="en-US" sz="2000" dirty="0" smtClean="0"/>
              <a:t> </a:t>
            </a:r>
            <a:r>
              <a:rPr lang="en-US" sz="2000" dirty="0" err="1" smtClean="0"/>
              <a:t>lagi</a:t>
            </a:r>
            <a:r>
              <a:rPr lang="en-US" sz="2000" dirty="0" smtClean="0"/>
              <a:t>.</a:t>
            </a:r>
          </a:p>
          <a:p>
            <a:pPr marL="514350" indent="-514350">
              <a:buAutoNum type="romanLcParenBoth" startAt="2"/>
            </a:pPr>
            <a:r>
              <a:rPr lang="en-US" sz="2000" dirty="0" err="1" smtClean="0"/>
              <a:t>Jika</a:t>
            </a:r>
            <a:r>
              <a:rPr lang="en-US" sz="2000" dirty="0" smtClean="0"/>
              <a:t> </a:t>
            </a:r>
            <a:r>
              <a:rPr lang="en-US" sz="2000" dirty="0" err="1" smtClean="0"/>
              <a:t>isi</a:t>
            </a:r>
            <a:r>
              <a:rPr lang="en-US" sz="2000" dirty="0" smtClean="0"/>
              <a:t> </a:t>
            </a:r>
            <a:r>
              <a:rPr lang="en-US" sz="2000" dirty="0" err="1" smtClean="0"/>
              <a:t>dokumen</a:t>
            </a:r>
            <a:r>
              <a:rPr lang="en-US" sz="2000" dirty="0" smtClean="0"/>
              <a:t> yang </a:t>
            </a:r>
            <a:r>
              <a:rPr lang="en-US" sz="2000" dirty="0" err="1" smtClean="0"/>
              <a:t>dikenakan</a:t>
            </a:r>
            <a:r>
              <a:rPr lang="en-US" sz="2000" dirty="0" smtClean="0"/>
              <a:t> Bea </a:t>
            </a:r>
            <a:r>
              <a:rPr lang="en-US" sz="2000" dirty="0" err="1" smtClean="0"/>
              <a:t>Meterai</a:t>
            </a:r>
            <a:r>
              <a:rPr lang="en-US" sz="2000" dirty="0" smtClean="0"/>
              <a:t> </a:t>
            </a:r>
            <a:r>
              <a:rPr lang="en-US" sz="2000" dirty="0" err="1" smtClean="0"/>
              <a:t>terlalu</a:t>
            </a:r>
            <a:r>
              <a:rPr lang="en-US" sz="2000" dirty="0" smtClean="0"/>
              <a:t> </a:t>
            </a:r>
            <a:r>
              <a:rPr lang="en-US" sz="2000" dirty="0" err="1" smtClean="0"/>
              <a:t>panjang</a:t>
            </a:r>
            <a:r>
              <a:rPr lang="en-US" sz="2000" dirty="0" smtClean="0"/>
              <a:t> </a:t>
            </a:r>
            <a:r>
              <a:rPr lang="en-US" sz="2000" dirty="0" err="1" smtClean="0"/>
              <a:t>untuk</a:t>
            </a:r>
            <a:r>
              <a:rPr lang="en-US" sz="2000" dirty="0" smtClean="0"/>
              <a:t> </a:t>
            </a:r>
            <a:r>
              <a:rPr lang="en-US" sz="2000" dirty="0" err="1" smtClean="0"/>
              <a:t>dimuat</a:t>
            </a:r>
            <a:r>
              <a:rPr lang="en-US" sz="2000" dirty="0" smtClean="0"/>
              <a:t> </a:t>
            </a:r>
            <a:r>
              <a:rPr lang="en-US" sz="2000" dirty="0" err="1" smtClean="0"/>
              <a:t>seluruhnya</a:t>
            </a:r>
            <a:r>
              <a:rPr lang="en-US" sz="2000" dirty="0" smtClean="0"/>
              <a:t> </a:t>
            </a:r>
            <a:r>
              <a:rPr lang="en-US" sz="2000" dirty="0" err="1" smtClean="0"/>
              <a:t>diatas</a:t>
            </a:r>
            <a:r>
              <a:rPr lang="en-US" sz="2000" dirty="0" smtClean="0"/>
              <a:t> </a:t>
            </a:r>
            <a:r>
              <a:rPr lang="en-US" sz="2000" dirty="0" err="1" smtClean="0"/>
              <a:t>meterai</a:t>
            </a:r>
            <a:r>
              <a:rPr lang="en-US" sz="2000" dirty="0" smtClean="0"/>
              <a:t> yang </a:t>
            </a:r>
            <a:r>
              <a:rPr lang="en-US" sz="2000" dirty="0" err="1" smtClean="0"/>
              <a:t>digunakan</a:t>
            </a:r>
            <a:r>
              <a:rPr lang="en-US" sz="2000" dirty="0" smtClean="0"/>
              <a:t>, </a:t>
            </a:r>
            <a:r>
              <a:rPr lang="en-US" sz="2000" dirty="0" err="1" smtClean="0"/>
              <a:t>maka</a:t>
            </a:r>
            <a:r>
              <a:rPr lang="en-US" sz="2000" dirty="0" smtClean="0"/>
              <a:t> </a:t>
            </a:r>
            <a:r>
              <a:rPr lang="en-US" sz="2000" dirty="0" err="1" smtClean="0"/>
              <a:t>untuk</a:t>
            </a:r>
            <a:r>
              <a:rPr lang="en-US" sz="2000" dirty="0" smtClean="0"/>
              <a:t> </a:t>
            </a:r>
            <a:r>
              <a:rPr lang="en-US" sz="2000" dirty="0" err="1" smtClean="0"/>
              <a:t>bagian</a:t>
            </a:r>
            <a:r>
              <a:rPr lang="en-US" sz="2000" dirty="0" smtClean="0"/>
              <a:t> </a:t>
            </a:r>
            <a:r>
              <a:rPr lang="en-US" sz="2000" dirty="0" err="1" smtClean="0"/>
              <a:t>isi</a:t>
            </a:r>
            <a:r>
              <a:rPr lang="en-US" sz="2000" dirty="0" smtClean="0"/>
              <a:t> yang </a:t>
            </a:r>
            <a:r>
              <a:rPr lang="en-US" sz="2000" dirty="0" err="1" smtClean="0"/>
              <a:t>masih</a:t>
            </a:r>
            <a:r>
              <a:rPr lang="en-US" sz="2000" dirty="0" smtClean="0"/>
              <a:t> </a:t>
            </a:r>
            <a:r>
              <a:rPr lang="en-US" sz="2000" dirty="0" err="1" smtClean="0"/>
              <a:t>tertinggal</a:t>
            </a:r>
            <a:r>
              <a:rPr lang="en-US" sz="2000" dirty="0" smtClean="0"/>
              <a:t> </a:t>
            </a:r>
            <a:r>
              <a:rPr lang="en-US" sz="2000" dirty="0" err="1" smtClean="0"/>
              <a:t>dapat</a:t>
            </a:r>
            <a:r>
              <a:rPr lang="en-US" sz="2000" dirty="0" smtClean="0"/>
              <a:t> </a:t>
            </a:r>
            <a:r>
              <a:rPr lang="en-US" sz="2000" dirty="0" err="1" smtClean="0"/>
              <a:t>digunakan</a:t>
            </a:r>
            <a:r>
              <a:rPr lang="en-US" sz="2000" dirty="0" smtClean="0"/>
              <a:t> </a:t>
            </a:r>
            <a:r>
              <a:rPr lang="en-US" sz="2000" dirty="0" err="1" smtClean="0"/>
              <a:t>kertas</a:t>
            </a:r>
            <a:r>
              <a:rPr lang="en-US" sz="2000" dirty="0" smtClean="0"/>
              <a:t> </a:t>
            </a:r>
            <a:r>
              <a:rPr lang="en-US" sz="2000" dirty="0" err="1" smtClean="0"/>
              <a:t>tidak</a:t>
            </a:r>
            <a:r>
              <a:rPr lang="en-US" sz="2000" dirty="0" smtClean="0"/>
              <a:t> </a:t>
            </a:r>
            <a:r>
              <a:rPr lang="en-US" sz="2000" dirty="0" err="1" smtClean="0"/>
              <a:t>bermeterai</a:t>
            </a:r>
            <a:r>
              <a:rPr lang="en-US" sz="2000" dirty="0" smtClean="0"/>
              <a:t>.</a:t>
            </a:r>
          </a:p>
          <a:p>
            <a:pPr>
              <a:buNone/>
            </a:pPr>
            <a:r>
              <a:rPr lang="en-US" sz="2000" dirty="0" smtClean="0"/>
              <a:t>(iii)   </a:t>
            </a:r>
            <a:r>
              <a:rPr lang="en-US" sz="2000" dirty="0" err="1" smtClean="0"/>
              <a:t>Kekurangan</a:t>
            </a:r>
            <a:r>
              <a:rPr lang="en-US" sz="2000" dirty="0" smtClean="0"/>
              <a:t> Bea </a:t>
            </a:r>
            <a:r>
              <a:rPr lang="en-US" sz="2000" dirty="0" err="1" smtClean="0"/>
              <a:t>Meterai</a:t>
            </a:r>
            <a:r>
              <a:rPr lang="en-US" sz="2000" dirty="0" smtClean="0"/>
              <a:t> </a:t>
            </a:r>
            <a:r>
              <a:rPr lang="en-US" sz="2000" dirty="0" err="1" smtClean="0"/>
              <a:t>pada</a:t>
            </a:r>
            <a:r>
              <a:rPr lang="en-US" sz="2000" dirty="0" smtClean="0"/>
              <a:t> </a:t>
            </a:r>
            <a:r>
              <a:rPr lang="en-US" sz="2000" dirty="0" err="1" smtClean="0"/>
              <a:t>kertas</a:t>
            </a:r>
            <a:r>
              <a:rPr lang="en-US" sz="2000" dirty="0" smtClean="0"/>
              <a:t> </a:t>
            </a:r>
            <a:r>
              <a:rPr lang="en-US" sz="2000" dirty="0" err="1" smtClean="0"/>
              <a:t>meterai</a:t>
            </a:r>
            <a:r>
              <a:rPr lang="en-US" sz="2000" dirty="0" smtClean="0"/>
              <a:t> </a:t>
            </a:r>
            <a:r>
              <a:rPr lang="en-US" sz="2000" dirty="0" err="1" smtClean="0"/>
              <a:t>dapat</a:t>
            </a:r>
            <a:r>
              <a:rPr lang="en-US" sz="2000" dirty="0" smtClean="0"/>
              <a:t> </a:t>
            </a:r>
            <a:r>
              <a:rPr lang="en-US" sz="2000" dirty="0" err="1" smtClean="0"/>
              <a:t>dilunasi</a:t>
            </a:r>
            <a:r>
              <a:rPr lang="en-US" sz="2000" dirty="0" smtClean="0"/>
              <a:t> </a:t>
            </a:r>
            <a:r>
              <a:rPr lang="en-US" sz="2000" dirty="0" err="1" smtClean="0"/>
              <a:t>dengan</a:t>
            </a:r>
            <a:r>
              <a:rPr lang="en-US" sz="2000" dirty="0" smtClean="0"/>
              <a:t> </a:t>
            </a:r>
            <a:r>
              <a:rPr lang="en-US" sz="2000" dirty="0" err="1" smtClean="0"/>
              <a:t>penempatan</a:t>
            </a:r>
            <a:r>
              <a:rPr lang="en-US" sz="2000" dirty="0" smtClean="0"/>
              <a:t> </a:t>
            </a:r>
            <a:r>
              <a:rPr lang="en-US" sz="2000" dirty="0" err="1" smtClean="0"/>
              <a:t>meterai</a:t>
            </a:r>
            <a:r>
              <a:rPr lang="en-US" sz="2000" dirty="0" smtClean="0"/>
              <a:t> </a:t>
            </a:r>
            <a:r>
              <a:rPr lang="en-US" sz="2000" dirty="0" err="1" smtClean="0"/>
              <a:t>tempel</a:t>
            </a:r>
            <a:r>
              <a:rPr lang="en-US" sz="2000" dirty="0" smtClean="0"/>
              <a:t> </a:t>
            </a:r>
            <a:r>
              <a:rPr lang="en-US" sz="2000" dirty="0" err="1" smtClean="0"/>
              <a:t>sebesar</a:t>
            </a:r>
            <a:r>
              <a:rPr lang="en-US" sz="2000" dirty="0" smtClean="0"/>
              <a:t> </a:t>
            </a:r>
            <a:r>
              <a:rPr lang="en-US" sz="2000" dirty="0" err="1" smtClean="0"/>
              <a:t>kekurangannya</a:t>
            </a:r>
            <a:r>
              <a:rPr lang="en-US" sz="2000" dirty="0" smtClean="0"/>
              <a:t>.</a:t>
            </a:r>
          </a:p>
          <a:p>
            <a:pPr>
              <a:buNone/>
            </a:pPr>
            <a:endParaRPr lang="en-US" sz="2000" dirty="0"/>
          </a:p>
        </p:txBody>
      </p:sp>
    </p:spTree>
  </p:cSld>
  <p:clrMapOvr>
    <a:masterClrMapping/>
  </p:clrMapOvr>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2"/>
            <a:ext cx="9180513" cy="1281689"/>
          </a:xfrm>
        </p:spPr>
        <p:txBody>
          <a:bodyPr>
            <a:normAutofit/>
          </a:bodyPr>
          <a:lstStyle/>
          <a:p>
            <a:r>
              <a:rPr lang="en-US" dirty="0" smtClean="0"/>
              <a:t>5.TEORI PEMUNGUTAN PAJAK </a:t>
            </a:r>
            <a:endParaRPr lang="en-US" dirty="0"/>
          </a:p>
        </p:txBody>
      </p:sp>
      <p:sp>
        <p:nvSpPr>
          <p:cNvPr id="3" name="Content Placeholder 2"/>
          <p:cNvSpPr>
            <a:spLocks noGrp="1"/>
          </p:cNvSpPr>
          <p:nvPr>
            <p:ph sz="quarter" idx="1"/>
          </p:nvPr>
        </p:nvSpPr>
        <p:spPr>
          <a:xfrm>
            <a:off x="1" y="1467444"/>
            <a:ext cx="9180513" cy="5554069"/>
          </a:xfrm>
        </p:spPr>
        <p:txBody>
          <a:bodyPr>
            <a:normAutofit/>
          </a:bodyPr>
          <a:lstStyle/>
          <a:p>
            <a:pPr>
              <a:buNone/>
            </a:pPr>
            <a:r>
              <a:rPr lang="en-US" sz="2400" dirty="0" smtClean="0"/>
              <a:t>1.Teori </a:t>
            </a:r>
            <a:r>
              <a:rPr lang="en-US" sz="2400" dirty="0" err="1" smtClean="0"/>
              <a:t>Asuransi</a:t>
            </a:r>
            <a:endParaRPr lang="en-US" sz="2400" dirty="0" smtClean="0"/>
          </a:p>
          <a:p>
            <a:pPr>
              <a:buNone/>
            </a:pPr>
            <a:r>
              <a:rPr lang="en-US" sz="2400" dirty="0"/>
              <a:t> </a:t>
            </a:r>
            <a:r>
              <a:rPr lang="en-US" sz="2400" dirty="0" smtClean="0"/>
              <a:t>   </a:t>
            </a:r>
            <a:r>
              <a:rPr lang="en-US" sz="1900" dirty="0" err="1" smtClean="0"/>
              <a:t>Menurut</a:t>
            </a:r>
            <a:r>
              <a:rPr lang="en-US" sz="1900" dirty="0" smtClean="0"/>
              <a:t> </a:t>
            </a:r>
            <a:r>
              <a:rPr lang="en-US" sz="1900" dirty="0" err="1" smtClean="0"/>
              <a:t>teori</a:t>
            </a:r>
            <a:r>
              <a:rPr lang="en-US" sz="1900" dirty="0" smtClean="0"/>
              <a:t> </a:t>
            </a:r>
            <a:r>
              <a:rPr lang="en-US" sz="1900" dirty="0" err="1" smtClean="0"/>
              <a:t>ini</a:t>
            </a:r>
            <a:r>
              <a:rPr lang="en-US" sz="1900" dirty="0" smtClean="0"/>
              <a:t> Negara </a:t>
            </a:r>
            <a:r>
              <a:rPr lang="en-US" sz="1900" dirty="0" err="1" smtClean="0"/>
              <a:t>mempunyai</a:t>
            </a:r>
            <a:r>
              <a:rPr lang="en-US" sz="1900" dirty="0" smtClean="0"/>
              <a:t> </a:t>
            </a:r>
            <a:r>
              <a:rPr lang="en-US" sz="1900" dirty="0" err="1" smtClean="0"/>
              <a:t>tugas</a:t>
            </a:r>
            <a:r>
              <a:rPr lang="en-US" sz="1900" dirty="0" smtClean="0"/>
              <a:t> </a:t>
            </a:r>
            <a:r>
              <a:rPr lang="en-US" sz="1900" dirty="0" err="1" smtClean="0"/>
              <a:t>untuk</a:t>
            </a:r>
            <a:r>
              <a:rPr lang="en-US" sz="1900" dirty="0" smtClean="0"/>
              <a:t> </a:t>
            </a:r>
            <a:r>
              <a:rPr lang="en-US" sz="1900" dirty="0" err="1" smtClean="0"/>
              <a:t>melindungi</a:t>
            </a:r>
            <a:r>
              <a:rPr lang="en-US" sz="1900" dirty="0" smtClean="0"/>
              <a:t> </a:t>
            </a:r>
            <a:r>
              <a:rPr lang="en-US" sz="1900" dirty="0" err="1" smtClean="0"/>
              <a:t>warganya</a:t>
            </a:r>
            <a:r>
              <a:rPr lang="en-US" sz="1900" dirty="0" smtClean="0"/>
              <a:t> </a:t>
            </a:r>
            <a:r>
              <a:rPr lang="en-US" sz="1900" dirty="0" err="1" smtClean="0"/>
              <a:t>dari</a:t>
            </a:r>
            <a:r>
              <a:rPr lang="en-US" sz="1900" dirty="0" smtClean="0"/>
              <a:t> </a:t>
            </a:r>
            <a:r>
              <a:rPr lang="en-US" sz="1900" dirty="0" err="1" smtClean="0"/>
              <a:t>segala</a:t>
            </a:r>
            <a:r>
              <a:rPr lang="en-US" sz="1900" dirty="0" smtClean="0"/>
              <a:t> </a:t>
            </a:r>
            <a:r>
              <a:rPr lang="en-US" sz="1900" dirty="0" err="1" smtClean="0"/>
              <a:t>kepentingannya</a:t>
            </a:r>
            <a:r>
              <a:rPr lang="en-US" sz="1900" dirty="0" smtClean="0"/>
              <a:t> </a:t>
            </a:r>
            <a:r>
              <a:rPr lang="en-US" sz="1900" dirty="0" err="1" smtClean="0"/>
              <a:t>baik</a:t>
            </a:r>
            <a:r>
              <a:rPr lang="en-US" sz="1900" dirty="0" smtClean="0"/>
              <a:t> </a:t>
            </a:r>
            <a:r>
              <a:rPr lang="en-US" sz="1900" dirty="0" err="1" smtClean="0"/>
              <a:t>keselamatan</a:t>
            </a:r>
            <a:r>
              <a:rPr lang="en-US" sz="1900" dirty="0" smtClean="0"/>
              <a:t> </a:t>
            </a:r>
            <a:r>
              <a:rPr lang="en-US" sz="1900" dirty="0" err="1" smtClean="0"/>
              <a:t>jiwanya</a:t>
            </a:r>
            <a:r>
              <a:rPr lang="en-US" sz="1900" dirty="0" smtClean="0"/>
              <a:t> </a:t>
            </a:r>
            <a:r>
              <a:rPr lang="en-US" sz="1900" dirty="0" err="1" smtClean="0"/>
              <a:t>maupun</a:t>
            </a:r>
            <a:r>
              <a:rPr lang="en-US" sz="1900" dirty="0" smtClean="0"/>
              <a:t> </a:t>
            </a:r>
            <a:r>
              <a:rPr lang="en-US" sz="1900" dirty="0" err="1" smtClean="0"/>
              <a:t>keselamatan</a:t>
            </a:r>
            <a:r>
              <a:rPr lang="en-US" sz="1900" dirty="0" smtClean="0"/>
              <a:t> </a:t>
            </a:r>
            <a:r>
              <a:rPr lang="en-US" sz="1900" dirty="0" err="1" smtClean="0"/>
              <a:t>harta</a:t>
            </a:r>
            <a:r>
              <a:rPr lang="en-US" sz="1900" dirty="0" smtClean="0"/>
              <a:t> </a:t>
            </a:r>
            <a:r>
              <a:rPr lang="en-US" sz="1900" dirty="0" err="1" smtClean="0"/>
              <a:t>bendanya</a:t>
            </a:r>
            <a:r>
              <a:rPr lang="en-US" sz="1900" dirty="0" smtClean="0"/>
              <a:t>. </a:t>
            </a:r>
            <a:r>
              <a:rPr lang="en-US" sz="1900" dirty="0" err="1" smtClean="0"/>
              <a:t>Untuk</a:t>
            </a:r>
            <a:r>
              <a:rPr lang="en-US" sz="1900" dirty="0" smtClean="0"/>
              <a:t> </a:t>
            </a:r>
            <a:r>
              <a:rPr lang="en-US" sz="1900" dirty="0" err="1" smtClean="0"/>
              <a:t>perlindungan</a:t>
            </a:r>
            <a:r>
              <a:rPr lang="en-US" sz="1900" dirty="0" smtClean="0"/>
              <a:t> </a:t>
            </a:r>
            <a:r>
              <a:rPr lang="en-US" sz="1900" dirty="0" err="1" smtClean="0"/>
              <a:t>tersebut</a:t>
            </a:r>
            <a:r>
              <a:rPr lang="en-US" sz="1900" dirty="0" smtClean="0"/>
              <a:t> </a:t>
            </a:r>
            <a:r>
              <a:rPr lang="en-US" sz="1900" dirty="0" err="1" smtClean="0"/>
              <a:t>diperlukan</a:t>
            </a:r>
            <a:r>
              <a:rPr lang="en-US" sz="1900" dirty="0" smtClean="0"/>
              <a:t> </a:t>
            </a:r>
            <a:r>
              <a:rPr lang="en-US" sz="1900" dirty="0" err="1" smtClean="0"/>
              <a:t>biaya</a:t>
            </a:r>
            <a:r>
              <a:rPr lang="en-US" sz="1900" dirty="0" smtClean="0"/>
              <a:t> </a:t>
            </a:r>
            <a:r>
              <a:rPr lang="en-US" sz="1900" dirty="0" err="1" smtClean="0"/>
              <a:t>seperti</a:t>
            </a:r>
            <a:r>
              <a:rPr lang="en-US" sz="1900" dirty="0" smtClean="0"/>
              <a:t> </a:t>
            </a:r>
            <a:r>
              <a:rPr lang="en-US" sz="1900" dirty="0" err="1" smtClean="0"/>
              <a:t>layaknya</a:t>
            </a:r>
            <a:r>
              <a:rPr lang="en-US" sz="1900" dirty="0" smtClean="0"/>
              <a:t> </a:t>
            </a:r>
            <a:r>
              <a:rPr lang="en-US" sz="1900" dirty="0" err="1" smtClean="0"/>
              <a:t>dalam</a:t>
            </a:r>
            <a:r>
              <a:rPr lang="en-US" sz="1900" dirty="0" smtClean="0"/>
              <a:t> </a:t>
            </a:r>
            <a:r>
              <a:rPr lang="en-US" sz="1900" dirty="0" err="1" smtClean="0"/>
              <a:t>perjanjian</a:t>
            </a:r>
            <a:r>
              <a:rPr lang="en-US" sz="1900" dirty="0" smtClean="0"/>
              <a:t> </a:t>
            </a:r>
            <a:r>
              <a:rPr lang="en-US" sz="1900" dirty="0" err="1" smtClean="0"/>
              <a:t>asuransi</a:t>
            </a:r>
            <a:r>
              <a:rPr lang="en-US" sz="1900" dirty="0" smtClean="0"/>
              <a:t> </a:t>
            </a:r>
            <a:r>
              <a:rPr lang="en-US" sz="1900" dirty="0" err="1" smtClean="0"/>
              <a:t>diperlukan</a:t>
            </a:r>
            <a:r>
              <a:rPr lang="en-US" sz="1900" dirty="0" smtClean="0"/>
              <a:t> </a:t>
            </a:r>
            <a:r>
              <a:rPr lang="en-US" sz="1900" dirty="0" err="1" smtClean="0"/>
              <a:t>adanya</a:t>
            </a:r>
            <a:r>
              <a:rPr lang="en-US" sz="1900" dirty="0" smtClean="0"/>
              <a:t> </a:t>
            </a:r>
            <a:r>
              <a:rPr lang="en-US" sz="1900" dirty="0" err="1" smtClean="0"/>
              <a:t>pembayaran</a:t>
            </a:r>
            <a:r>
              <a:rPr lang="en-US" sz="1900" dirty="0" smtClean="0"/>
              <a:t> </a:t>
            </a:r>
            <a:r>
              <a:rPr lang="en-US" sz="1900" dirty="0" err="1" smtClean="0"/>
              <a:t>premi</a:t>
            </a:r>
            <a:r>
              <a:rPr lang="en-US" sz="1900" dirty="0" smtClean="0"/>
              <a:t>. </a:t>
            </a:r>
            <a:r>
              <a:rPr lang="en-US" sz="1900" dirty="0" err="1" smtClean="0"/>
              <a:t>Pembayaran</a:t>
            </a:r>
            <a:r>
              <a:rPr lang="en-US" sz="1900" dirty="0" smtClean="0"/>
              <a:t> </a:t>
            </a:r>
            <a:r>
              <a:rPr lang="en-US" sz="1900" dirty="0" err="1" smtClean="0"/>
              <a:t>pajak</a:t>
            </a:r>
            <a:r>
              <a:rPr lang="en-US" sz="1900" dirty="0" smtClean="0"/>
              <a:t> </a:t>
            </a:r>
            <a:r>
              <a:rPr lang="en-US" sz="1900" dirty="0" err="1" smtClean="0"/>
              <a:t>ini</a:t>
            </a:r>
            <a:r>
              <a:rPr lang="en-US" sz="1900" dirty="0" smtClean="0"/>
              <a:t> </a:t>
            </a:r>
            <a:r>
              <a:rPr lang="en-US" sz="1900" dirty="0" err="1" smtClean="0"/>
              <a:t>dianggap</a:t>
            </a:r>
            <a:r>
              <a:rPr lang="en-US" sz="1900" dirty="0" smtClean="0"/>
              <a:t> </a:t>
            </a:r>
            <a:r>
              <a:rPr lang="en-US" sz="1900" dirty="0" err="1" smtClean="0"/>
              <a:t>sebagai</a:t>
            </a:r>
            <a:r>
              <a:rPr lang="en-US" sz="1900" dirty="0" smtClean="0"/>
              <a:t> </a:t>
            </a:r>
            <a:r>
              <a:rPr lang="en-US" sz="1900" dirty="0" err="1" smtClean="0"/>
              <a:t>pembayaran</a:t>
            </a:r>
            <a:r>
              <a:rPr lang="en-US" sz="1900" dirty="0" smtClean="0"/>
              <a:t> </a:t>
            </a:r>
            <a:r>
              <a:rPr lang="en-US" sz="1900" dirty="0" err="1" smtClean="0"/>
              <a:t>premi</a:t>
            </a:r>
            <a:r>
              <a:rPr lang="en-US" sz="1900" dirty="0" smtClean="0"/>
              <a:t> </a:t>
            </a:r>
            <a:r>
              <a:rPr lang="en-US" sz="1900" dirty="0" err="1" smtClean="0"/>
              <a:t>kepada</a:t>
            </a:r>
            <a:r>
              <a:rPr lang="en-US" sz="1900" dirty="0" smtClean="0"/>
              <a:t> </a:t>
            </a:r>
            <a:r>
              <a:rPr lang="en-US" sz="1900" dirty="0" err="1" smtClean="0"/>
              <a:t>negara</a:t>
            </a:r>
            <a:r>
              <a:rPr lang="en-US" sz="1900" dirty="0" smtClean="0"/>
              <a:t>. </a:t>
            </a:r>
            <a:r>
              <a:rPr lang="en-US" sz="1900" dirty="0" err="1" smtClean="0"/>
              <a:t>Teori</a:t>
            </a:r>
            <a:r>
              <a:rPr lang="en-US" sz="1900" dirty="0" smtClean="0"/>
              <a:t> </a:t>
            </a:r>
            <a:r>
              <a:rPr lang="en-US" sz="1900" dirty="0" err="1" smtClean="0"/>
              <a:t>ini</a:t>
            </a:r>
            <a:r>
              <a:rPr lang="en-US" sz="1900" dirty="0" smtClean="0"/>
              <a:t> </a:t>
            </a:r>
            <a:r>
              <a:rPr lang="en-US" sz="1900" dirty="0" err="1" smtClean="0"/>
              <a:t>banyak</a:t>
            </a:r>
            <a:r>
              <a:rPr lang="en-US" sz="1900" dirty="0" smtClean="0"/>
              <a:t> </a:t>
            </a:r>
            <a:r>
              <a:rPr lang="en-US" sz="1900" dirty="0" err="1" smtClean="0"/>
              <a:t>ditentang</a:t>
            </a:r>
            <a:r>
              <a:rPr lang="en-US" sz="1900" dirty="0" smtClean="0"/>
              <a:t> </a:t>
            </a:r>
            <a:r>
              <a:rPr lang="en-US" sz="1900" dirty="0" err="1" smtClean="0"/>
              <a:t>karena</a:t>
            </a:r>
            <a:r>
              <a:rPr lang="en-US" sz="1900" dirty="0" smtClean="0"/>
              <a:t> </a:t>
            </a:r>
            <a:r>
              <a:rPr lang="en-US" sz="1900" dirty="0" err="1" smtClean="0"/>
              <a:t>negara</a:t>
            </a:r>
            <a:r>
              <a:rPr lang="en-US" sz="1900" dirty="0" smtClean="0"/>
              <a:t> </a:t>
            </a:r>
            <a:r>
              <a:rPr lang="en-US" sz="1900" dirty="0" err="1" smtClean="0"/>
              <a:t>tidak</a:t>
            </a:r>
            <a:r>
              <a:rPr lang="en-US" sz="1900" dirty="0" smtClean="0"/>
              <a:t> </a:t>
            </a:r>
            <a:r>
              <a:rPr lang="en-US" sz="1900" dirty="0" err="1" smtClean="0"/>
              <a:t>boleh</a:t>
            </a:r>
            <a:r>
              <a:rPr lang="en-US" sz="1900" dirty="0" smtClean="0"/>
              <a:t> </a:t>
            </a:r>
            <a:r>
              <a:rPr lang="en-US" sz="1900" dirty="0" err="1" smtClean="0"/>
              <a:t>disamakan</a:t>
            </a:r>
            <a:r>
              <a:rPr lang="en-US" sz="1900" dirty="0" smtClean="0"/>
              <a:t> </a:t>
            </a:r>
            <a:r>
              <a:rPr lang="en-US" sz="1900" dirty="0" err="1" smtClean="0"/>
              <a:t>dengan</a:t>
            </a:r>
            <a:r>
              <a:rPr lang="en-US" sz="1900" dirty="0" smtClean="0"/>
              <a:t> </a:t>
            </a:r>
            <a:r>
              <a:rPr lang="en-US" sz="1900" dirty="0" err="1" smtClean="0"/>
              <a:t>perusahaan</a:t>
            </a:r>
            <a:r>
              <a:rPr lang="en-US" sz="1900" dirty="0" smtClean="0"/>
              <a:t> </a:t>
            </a:r>
            <a:r>
              <a:rPr lang="en-US" sz="1900" dirty="0" err="1" smtClean="0"/>
              <a:t>asuransi</a:t>
            </a:r>
            <a:r>
              <a:rPr lang="en-US" sz="1900" dirty="0" smtClean="0"/>
              <a:t>.</a:t>
            </a:r>
          </a:p>
          <a:p>
            <a:pPr>
              <a:buNone/>
            </a:pPr>
            <a:r>
              <a:rPr lang="en-US" sz="1900" dirty="0" smtClean="0"/>
              <a:t>2. </a:t>
            </a:r>
            <a:r>
              <a:rPr lang="en-US" sz="1900" dirty="0" err="1" smtClean="0"/>
              <a:t>Teori</a:t>
            </a:r>
            <a:r>
              <a:rPr lang="en-US" sz="1900" dirty="0" smtClean="0"/>
              <a:t> </a:t>
            </a:r>
            <a:r>
              <a:rPr lang="en-US" sz="1900" dirty="0" err="1" smtClean="0"/>
              <a:t>kepentingan</a:t>
            </a:r>
            <a:r>
              <a:rPr lang="en-US" sz="1900" dirty="0" smtClean="0"/>
              <a:t>, </a:t>
            </a:r>
            <a:r>
              <a:rPr lang="en-US" sz="1900" dirty="0" err="1" smtClean="0"/>
              <a:t>menurut</a:t>
            </a:r>
            <a:r>
              <a:rPr lang="en-US" sz="1900" dirty="0" smtClean="0"/>
              <a:t> </a:t>
            </a:r>
            <a:r>
              <a:rPr lang="en-US" sz="1900" dirty="0" err="1" smtClean="0"/>
              <a:t>teori</a:t>
            </a:r>
            <a:r>
              <a:rPr lang="en-US" sz="1900" dirty="0" smtClean="0"/>
              <a:t> </a:t>
            </a:r>
            <a:r>
              <a:rPr lang="en-US" sz="1900" dirty="0" err="1" smtClean="0"/>
              <a:t>ini</a:t>
            </a:r>
            <a:r>
              <a:rPr lang="en-US" sz="1900" dirty="0" smtClean="0"/>
              <a:t>, </a:t>
            </a:r>
            <a:r>
              <a:rPr lang="en-US" sz="1900" dirty="0" err="1" smtClean="0"/>
              <a:t>dasar</a:t>
            </a:r>
            <a:r>
              <a:rPr lang="en-US" sz="1900" dirty="0" smtClean="0"/>
              <a:t> </a:t>
            </a:r>
            <a:r>
              <a:rPr lang="en-US" sz="1900" dirty="0" err="1" smtClean="0"/>
              <a:t>pemungutan</a:t>
            </a:r>
            <a:r>
              <a:rPr lang="en-US" sz="1900" dirty="0" smtClean="0"/>
              <a:t> </a:t>
            </a:r>
            <a:r>
              <a:rPr lang="en-US" sz="1900" dirty="0" err="1" smtClean="0"/>
              <a:t>pajak</a:t>
            </a:r>
            <a:r>
              <a:rPr lang="en-US" sz="1900" dirty="0" smtClean="0"/>
              <a:t> </a:t>
            </a:r>
            <a:r>
              <a:rPr lang="en-US" sz="1900" dirty="0" err="1" smtClean="0"/>
              <a:t>adalah</a:t>
            </a:r>
            <a:r>
              <a:rPr lang="en-US" sz="1900" dirty="0" smtClean="0"/>
              <a:t> </a:t>
            </a:r>
            <a:r>
              <a:rPr lang="en-US" sz="1900" dirty="0" err="1" smtClean="0"/>
              <a:t>adanya</a:t>
            </a:r>
            <a:r>
              <a:rPr lang="en-US" sz="1900" dirty="0" smtClean="0"/>
              <a:t> </a:t>
            </a:r>
            <a:r>
              <a:rPr lang="en-US" sz="1900" dirty="0" err="1" smtClean="0"/>
              <a:t>kepentingan</a:t>
            </a:r>
            <a:r>
              <a:rPr lang="en-US" sz="1900" dirty="0" smtClean="0"/>
              <a:t> </a:t>
            </a:r>
            <a:r>
              <a:rPr lang="en-US" sz="1900" dirty="0" err="1" smtClean="0"/>
              <a:t>dari</a:t>
            </a:r>
            <a:r>
              <a:rPr lang="en-US" sz="1900" dirty="0" smtClean="0"/>
              <a:t> </a:t>
            </a:r>
            <a:r>
              <a:rPr lang="en-US" sz="1900" dirty="0" err="1" smtClean="0"/>
              <a:t>masing-masing</a:t>
            </a:r>
            <a:r>
              <a:rPr lang="en-US" sz="1900" dirty="0" smtClean="0"/>
              <a:t> </a:t>
            </a:r>
            <a:r>
              <a:rPr lang="en-US" sz="1900" dirty="0" err="1" smtClean="0"/>
              <a:t>warga</a:t>
            </a:r>
            <a:r>
              <a:rPr lang="en-US" sz="1900" dirty="0" smtClean="0"/>
              <a:t> </a:t>
            </a:r>
            <a:r>
              <a:rPr lang="en-US" sz="1900" dirty="0" err="1" smtClean="0"/>
              <a:t>negara</a:t>
            </a:r>
            <a:r>
              <a:rPr lang="en-US" sz="1900" dirty="0" smtClean="0"/>
              <a:t>. </a:t>
            </a:r>
            <a:r>
              <a:rPr lang="en-US" sz="1900" dirty="0" err="1" smtClean="0"/>
              <a:t>Termasuk</a:t>
            </a:r>
            <a:r>
              <a:rPr lang="en-US" sz="1900" dirty="0" smtClean="0"/>
              <a:t> </a:t>
            </a:r>
            <a:r>
              <a:rPr lang="en-US" sz="1900" dirty="0" err="1" smtClean="0"/>
              <a:t>kepentingan</a:t>
            </a:r>
            <a:r>
              <a:rPr lang="en-US" sz="1900" dirty="0" smtClean="0"/>
              <a:t> </a:t>
            </a:r>
            <a:r>
              <a:rPr lang="en-US" sz="1900" dirty="0" err="1" smtClean="0"/>
              <a:t>dalam</a:t>
            </a:r>
            <a:r>
              <a:rPr lang="en-US" sz="1900" dirty="0" smtClean="0"/>
              <a:t> </a:t>
            </a:r>
            <a:r>
              <a:rPr lang="en-US" sz="1900" dirty="0" err="1" smtClean="0"/>
              <a:t>perlindungan</a:t>
            </a:r>
            <a:r>
              <a:rPr lang="en-US" sz="1900" dirty="0" smtClean="0"/>
              <a:t> </a:t>
            </a:r>
            <a:r>
              <a:rPr lang="en-US" sz="1900" dirty="0" err="1" smtClean="0"/>
              <a:t>jiwa</a:t>
            </a:r>
            <a:r>
              <a:rPr lang="en-US" sz="1900" dirty="0" smtClean="0"/>
              <a:t> </a:t>
            </a:r>
            <a:r>
              <a:rPr lang="en-US" sz="1900" dirty="0" err="1" smtClean="0"/>
              <a:t>dan</a:t>
            </a:r>
            <a:r>
              <a:rPr lang="en-US" sz="1900" dirty="0" smtClean="0"/>
              <a:t> </a:t>
            </a:r>
            <a:r>
              <a:rPr lang="en-US" sz="1900" dirty="0" err="1" smtClean="0"/>
              <a:t>harta</a:t>
            </a:r>
            <a:r>
              <a:rPr lang="en-US" sz="1900" dirty="0" smtClean="0"/>
              <a:t>. </a:t>
            </a:r>
            <a:r>
              <a:rPr lang="en-US" sz="1900" dirty="0" err="1" smtClean="0"/>
              <a:t>Semakin</a:t>
            </a:r>
            <a:r>
              <a:rPr lang="en-US" sz="1900" dirty="0" smtClean="0"/>
              <a:t> </a:t>
            </a:r>
            <a:r>
              <a:rPr lang="en-US" sz="1900" dirty="0" err="1" smtClean="0"/>
              <a:t>tinggi</a:t>
            </a:r>
            <a:r>
              <a:rPr lang="en-US" sz="1900" dirty="0" smtClean="0"/>
              <a:t> </a:t>
            </a:r>
            <a:r>
              <a:rPr lang="en-US" sz="1900" dirty="0" err="1" smtClean="0"/>
              <a:t>tingkat</a:t>
            </a:r>
            <a:r>
              <a:rPr lang="en-US" sz="1900" dirty="0" smtClean="0"/>
              <a:t> </a:t>
            </a:r>
            <a:r>
              <a:rPr lang="en-US" sz="1900" dirty="0" err="1" smtClean="0"/>
              <a:t>kepentingan</a:t>
            </a:r>
            <a:r>
              <a:rPr lang="en-US" sz="1900" dirty="0" smtClean="0"/>
              <a:t> </a:t>
            </a:r>
            <a:r>
              <a:rPr lang="en-US" sz="1900" dirty="0" err="1" smtClean="0"/>
              <a:t>perlindungan</a:t>
            </a:r>
            <a:r>
              <a:rPr lang="en-US" sz="1900" dirty="0" smtClean="0"/>
              <a:t>, </a:t>
            </a:r>
            <a:r>
              <a:rPr lang="en-US" sz="1900" dirty="0" err="1" smtClean="0"/>
              <a:t>maka</a:t>
            </a:r>
            <a:r>
              <a:rPr lang="en-US" sz="1900" dirty="0" smtClean="0"/>
              <a:t> </a:t>
            </a:r>
            <a:r>
              <a:rPr lang="en-US" sz="1900" dirty="0" err="1" smtClean="0"/>
              <a:t>semakin</a:t>
            </a:r>
            <a:r>
              <a:rPr lang="en-US" sz="1900" dirty="0" smtClean="0"/>
              <a:t> </a:t>
            </a:r>
            <a:r>
              <a:rPr lang="en-US" sz="1900" dirty="0" err="1" smtClean="0"/>
              <a:t>tinggi</a:t>
            </a:r>
            <a:r>
              <a:rPr lang="en-US" sz="1900" dirty="0" smtClean="0"/>
              <a:t> pula </a:t>
            </a:r>
            <a:r>
              <a:rPr lang="en-US" sz="1900" dirty="0" err="1" smtClean="0"/>
              <a:t>pajak</a:t>
            </a:r>
            <a:r>
              <a:rPr lang="en-US" sz="1900" dirty="0" smtClean="0"/>
              <a:t> yang </a:t>
            </a:r>
            <a:r>
              <a:rPr lang="en-US" sz="1900" dirty="0" err="1" smtClean="0"/>
              <a:t>harus</a:t>
            </a:r>
            <a:r>
              <a:rPr lang="en-US" sz="1900" dirty="0" smtClean="0"/>
              <a:t> </a:t>
            </a:r>
            <a:r>
              <a:rPr lang="en-US" sz="1900" dirty="0" err="1" smtClean="0"/>
              <a:t>dibayarkan</a:t>
            </a:r>
            <a:r>
              <a:rPr lang="en-US" sz="1900" dirty="0" smtClean="0"/>
              <a:t>. </a:t>
            </a:r>
            <a:r>
              <a:rPr lang="en-US" sz="1900" dirty="0" err="1" smtClean="0"/>
              <a:t>Teori</a:t>
            </a:r>
            <a:r>
              <a:rPr lang="en-US" sz="1900" dirty="0" smtClean="0"/>
              <a:t> </a:t>
            </a:r>
            <a:r>
              <a:rPr lang="en-US" sz="1900" dirty="0" err="1" smtClean="0"/>
              <a:t>ini</a:t>
            </a:r>
            <a:r>
              <a:rPr lang="en-US" sz="1900" dirty="0" smtClean="0"/>
              <a:t> </a:t>
            </a:r>
            <a:r>
              <a:rPr lang="en-US" sz="1900" dirty="0" err="1" smtClean="0"/>
              <a:t>banyak</a:t>
            </a:r>
            <a:r>
              <a:rPr lang="en-US" sz="1900" dirty="0" smtClean="0"/>
              <a:t> </a:t>
            </a:r>
            <a:r>
              <a:rPr lang="en-US" sz="1900" dirty="0" err="1" smtClean="0"/>
              <a:t>ditentang</a:t>
            </a:r>
            <a:r>
              <a:rPr lang="en-US" sz="1900" dirty="0" smtClean="0"/>
              <a:t>, </a:t>
            </a:r>
            <a:r>
              <a:rPr lang="en-US" sz="1900" dirty="0" err="1" smtClean="0"/>
              <a:t>karena</a:t>
            </a:r>
            <a:r>
              <a:rPr lang="en-US" sz="1900" dirty="0" smtClean="0"/>
              <a:t> </a:t>
            </a:r>
            <a:r>
              <a:rPr lang="en-US" sz="1900" dirty="0" err="1" smtClean="0"/>
              <a:t>pada</a:t>
            </a:r>
            <a:r>
              <a:rPr lang="en-US" sz="1900" dirty="0" smtClean="0"/>
              <a:t> </a:t>
            </a:r>
            <a:r>
              <a:rPr lang="en-US" sz="1900" dirty="0" err="1" smtClean="0"/>
              <a:t>kenyataannya</a:t>
            </a:r>
            <a:r>
              <a:rPr lang="en-US" sz="1900" dirty="0" smtClean="0"/>
              <a:t> </a:t>
            </a:r>
            <a:r>
              <a:rPr lang="en-US" sz="1900" dirty="0" err="1" smtClean="0"/>
              <a:t>bahwa</a:t>
            </a:r>
            <a:r>
              <a:rPr lang="en-US" sz="1900" dirty="0" smtClean="0"/>
              <a:t> </a:t>
            </a:r>
            <a:r>
              <a:rPr lang="en-US" sz="1900" dirty="0" err="1" smtClean="0"/>
              <a:t>tingkat</a:t>
            </a:r>
            <a:r>
              <a:rPr lang="en-US" sz="1900" dirty="0" smtClean="0"/>
              <a:t> </a:t>
            </a:r>
            <a:r>
              <a:rPr lang="en-US" sz="1900" dirty="0" err="1" smtClean="0"/>
              <a:t>kepentingan</a:t>
            </a:r>
            <a:r>
              <a:rPr lang="en-US" sz="1900" dirty="0" smtClean="0"/>
              <a:t> </a:t>
            </a:r>
            <a:r>
              <a:rPr lang="en-US" sz="1900" dirty="0" err="1" smtClean="0"/>
              <a:t>perlindungan</a:t>
            </a:r>
            <a:r>
              <a:rPr lang="en-US" sz="1900" dirty="0" smtClean="0"/>
              <a:t> </a:t>
            </a:r>
            <a:r>
              <a:rPr lang="en-US" sz="1900" dirty="0" err="1" smtClean="0"/>
              <a:t>orang</a:t>
            </a:r>
            <a:r>
              <a:rPr lang="en-US" sz="1900" dirty="0" smtClean="0"/>
              <a:t> </a:t>
            </a:r>
            <a:r>
              <a:rPr lang="en-US" sz="1900" dirty="0" err="1" smtClean="0"/>
              <a:t>miskin</a:t>
            </a:r>
            <a:r>
              <a:rPr lang="en-US" sz="1900" dirty="0" smtClean="0"/>
              <a:t> </a:t>
            </a:r>
            <a:r>
              <a:rPr lang="en-US" sz="1900" dirty="0" err="1" smtClean="0"/>
              <a:t>lebih</a:t>
            </a:r>
            <a:r>
              <a:rPr lang="en-US" sz="1900" dirty="0" smtClean="0"/>
              <a:t> </a:t>
            </a:r>
            <a:r>
              <a:rPr lang="en-US" sz="1900" dirty="0" err="1" smtClean="0"/>
              <a:t>tinggi</a:t>
            </a:r>
            <a:r>
              <a:rPr lang="en-US" sz="1900" dirty="0" smtClean="0"/>
              <a:t> </a:t>
            </a:r>
            <a:r>
              <a:rPr lang="en-US" sz="1900" dirty="0" err="1" smtClean="0"/>
              <a:t>daripada</a:t>
            </a:r>
            <a:r>
              <a:rPr lang="en-US" sz="1900" dirty="0" smtClean="0"/>
              <a:t> </a:t>
            </a:r>
            <a:r>
              <a:rPr lang="en-US" sz="1900" dirty="0" err="1" smtClean="0"/>
              <a:t>orang</a:t>
            </a:r>
            <a:r>
              <a:rPr lang="en-US" sz="1900" dirty="0" smtClean="0"/>
              <a:t> </a:t>
            </a:r>
            <a:r>
              <a:rPr lang="en-US" sz="1900" dirty="0" err="1" smtClean="0"/>
              <a:t>kaya</a:t>
            </a:r>
            <a:r>
              <a:rPr lang="en-US" sz="1900" dirty="0" smtClean="0"/>
              <a:t>. </a:t>
            </a:r>
            <a:r>
              <a:rPr lang="en-US" sz="1900" dirty="0" err="1" smtClean="0"/>
              <a:t>Ada</a:t>
            </a:r>
            <a:r>
              <a:rPr lang="en-US" sz="1900" dirty="0" smtClean="0"/>
              <a:t> </a:t>
            </a:r>
            <a:r>
              <a:rPr lang="en-US" sz="1900" dirty="0" err="1" smtClean="0"/>
              <a:t>perlindungan</a:t>
            </a:r>
            <a:r>
              <a:rPr lang="en-US" sz="1900" dirty="0" smtClean="0"/>
              <a:t> </a:t>
            </a:r>
            <a:r>
              <a:rPr lang="en-US" sz="1900" dirty="0" err="1" smtClean="0"/>
              <a:t>jaminan</a:t>
            </a:r>
            <a:r>
              <a:rPr lang="en-US" sz="1900" dirty="0" smtClean="0"/>
              <a:t> </a:t>
            </a:r>
            <a:r>
              <a:rPr lang="en-US" sz="1900" dirty="0" err="1" smtClean="0"/>
              <a:t>sosial</a:t>
            </a:r>
            <a:r>
              <a:rPr lang="en-US" sz="1900" dirty="0" smtClean="0"/>
              <a:t>, </a:t>
            </a:r>
            <a:r>
              <a:rPr lang="en-US" sz="1900" dirty="0" err="1" smtClean="0"/>
              <a:t>kesehatan</a:t>
            </a:r>
            <a:r>
              <a:rPr lang="en-US" sz="1900" dirty="0" smtClean="0"/>
              <a:t> </a:t>
            </a:r>
            <a:r>
              <a:rPr lang="en-US" sz="1900" dirty="0" err="1" smtClean="0"/>
              <a:t>dan</a:t>
            </a:r>
            <a:r>
              <a:rPr lang="en-US" sz="1900" dirty="0" smtClean="0"/>
              <a:t> lain-lain. </a:t>
            </a:r>
            <a:r>
              <a:rPr lang="en-US" sz="1900" dirty="0" err="1" smtClean="0"/>
              <a:t>Bahkan</a:t>
            </a:r>
            <a:r>
              <a:rPr lang="en-US" sz="1900" dirty="0" smtClean="0"/>
              <a:t> </a:t>
            </a:r>
            <a:r>
              <a:rPr lang="en-US" sz="1900" dirty="0" err="1" smtClean="0"/>
              <a:t>orang</a:t>
            </a:r>
            <a:r>
              <a:rPr lang="en-US" sz="1900" dirty="0" smtClean="0"/>
              <a:t> yang </a:t>
            </a:r>
            <a:r>
              <a:rPr lang="en-US" sz="1900" dirty="0" err="1" smtClean="0"/>
              <a:t>miskin</a:t>
            </a:r>
            <a:r>
              <a:rPr lang="en-US" sz="1900" dirty="0" smtClean="0"/>
              <a:t> </a:t>
            </a:r>
            <a:r>
              <a:rPr lang="en-US" sz="1900" dirty="0" err="1" smtClean="0"/>
              <a:t>justru</a:t>
            </a:r>
            <a:r>
              <a:rPr lang="en-US" sz="1900" dirty="0" smtClean="0"/>
              <a:t> </a:t>
            </a:r>
            <a:r>
              <a:rPr lang="en-US" sz="1900" dirty="0" err="1" smtClean="0"/>
              <a:t>dibebaskan</a:t>
            </a:r>
            <a:r>
              <a:rPr lang="en-US" sz="1900" dirty="0" smtClean="0"/>
              <a:t> </a:t>
            </a:r>
            <a:r>
              <a:rPr lang="en-US" sz="1900" dirty="0" err="1" smtClean="0"/>
              <a:t>dari</a:t>
            </a:r>
            <a:r>
              <a:rPr lang="en-US" sz="1900" dirty="0" smtClean="0"/>
              <a:t> </a:t>
            </a:r>
            <a:r>
              <a:rPr lang="en-US" sz="1900" dirty="0" err="1" smtClean="0"/>
              <a:t>beban</a:t>
            </a:r>
            <a:r>
              <a:rPr lang="en-US" sz="1900" dirty="0" smtClean="0"/>
              <a:t> </a:t>
            </a:r>
            <a:r>
              <a:rPr lang="en-US" sz="1900" dirty="0" err="1" smtClean="0"/>
              <a:t>pajak</a:t>
            </a:r>
            <a:r>
              <a:rPr lang="en-US" sz="1900" dirty="0" smtClean="0"/>
              <a:t>.</a:t>
            </a:r>
          </a:p>
          <a:p>
            <a:pPr>
              <a:buNone/>
            </a:pPr>
            <a:r>
              <a:rPr lang="en-US" sz="1900" dirty="0" smtClean="0"/>
              <a:t>							</a:t>
            </a:r>
            <a:r>
              <a:rPr lang="en-US" sz="1200" dirty="0" err="1" smtClean="0"/>
              <a:t>Menurut</a:t>
            </a:r>
            <a:r>
              <a:rPr lang="en-US" sz="1200" dirty="0" smtClean="0"/>
              <a:t> </a:t>
            </a:r>
            <a:r>
              <a:rPr lang="en-US" sz="1200" dirty="0" err="1" smtClean="0"/>
              <a:t>R.Santoso</a:t>
            </a:r>
            <a:r>
              <a:rPr lang="en-US" sz="1200" dirty="0" smtClean="0"/>
              <a:t> </a:t>
            </a:r>
            <a:r>
              <a:rPr lang="en-US" sz="1200" dirty="0" err="1" smtClean="0"/>
              <a:t>Brotodiharjo,SH</a:t>
            </a:r>
            <a:r>
              <a:rPr lang="en-US" sz="1200" dirty="0" smtClean="0"/>
              <a:t>.</a:t>
            </a:r>
          </a:p>
          <a:p>
            <a:pPr>
              <a:buNone/>
            </a:pPr>
            <a:endParaRPr lang="en-US" sz="1900" dirty="0"/>
          </a:p>
        </p:txBody>
      </p:sp>
    </p:spTree>
  </p:cSld>
  <p:clrMapOvr>
    <a:masterClrMapping/>
  </p:clrMapOvr>
  <p:transition>
    <p:strips dir="ru"/>
  </p:transition>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5505" y="167154"/>
            <a:ext cx="5528078" cy="557267"/>
          </a:xfrm>
          <a:ln w="12700">
            <a:solidFill>
              <a:schemeClr val="tx1"/>
            </a:solidFill>
          </a:ln>
        </p:spPr>
        <p:txBody>
          <a:bodyPr>
            <a:noAutofit/>
          </a:bodyPr>
          <a:lstStyle/>
          <a:p>
            <a:pPr algn="l"/>
            <a:r>
              <a:rPr lang="en-US" sz="3200" b="1" dirty="0" smtClean="0"/>
              <a:t>10. ASAS PENGENAAN PAJAK </a:t>
            </a:r>
            <a:endParaRPr lang="en-US" sz="3200" b="1" dirty="0"/>
          </a:p>
        </p:txBody>
      </p:sp>
      <p:sp>
        <p:nvSpPr>
          <p:cNvPr id="3" name="Content Placeholder 2"/>
          <p:cNvSpPr>
            <a:spLocks noGrp="1"/>
          </p:cNvSpPr>
          <p:nvPr>
            <p:ph idx="1"/>
          </p:nvPr>
        </p:nvSpPr>
        <p:spPr>
          <a:xfrm>
            <a:off x="2" y="817299"/>
            <a:ext cx="9180513" cy="6204214"/>
          </a:xfrm>
        </p:spPr>
        <p:txBody>
          <a:bodyPr>
            <a:normAutofit/>
          </a:bodyPr>
          <a:lstStyle/>
          <a:p>
            <a:pPr marL="514350" indent="-514350">
              <a:buNone/>
            </a:pPr>
            <a:r>
              <a:rPr lang="en-US" sz="2000" b="1" dirty="0" smtClean="0"/>
              <a:t>1.Asas </a:t>
            </a:r>
            <a:r>
              <a:rPr lang="en-US" sz="2000" b="1" dirty="0" err="1" smtClean="0"/>
              <a:t>domisili</a:t>
            </a:r>
            <a:r>
              <a:rPr lang="en-US" sz="2000" b="1" dirty="0" smtClean="0"/>
              <a:t> </a:t>
            </a:r>
            <a:r>
              <a:rPr lang="en-US" sz="2000" b="1" dirty="0" err="1" smtClean="0"/>
              <a:t>atau</a:t>
            </a:r>
            <a:r>
              <a:rPr lang="en-US" sz="2000" b="1" dirty="0" smtClean="0"/>
              <a:t> </a:t>
            </a:r>
            <a:r>
              <a:rPr lang="en-US" sz="2000" b="1" dirty="0" err="1" smtClean="0"/>
              <a:t>disebut</a:t>
            </a:r>
            <a:r>
              <a:rPr lang="en-US" sz="2000" b="1" dirty="0" smtClean="0"/>
              <a:t> </a:t>
            </a:r>
            <a:r>
              <a:rPr lang="en-US" sz="2000" b="1" dirty="0" err="1" smtClean="0"/>
              <a:t>juga</a:t>
            </a:r>
            <a:r>
              <a:rPr lang="en-US" sz="2000" b="1" dirty="0" smtClean="0"/>
              <a:t> </a:t>
            </a:r>
            <a:r>
              <a:rPr lang="en-US" sz="2000" b="1" dirty="0" err="1" smtClean="0"/>
              <a:t>asas</a:t>
            </a:r>
            <a:r>
              <a:rPr lang="en-US" sz="2000" b="1" dirty="0" smtClean="0"/>
              <a:t> </a:t>
            </a:r>
            <a:r>
              <a:rPr lang="en-US" sz="2000" b="1" dirty="0" err="1" smtClean="0"/>
              <a:t>Kependudukan</a:t>
            </a:r>
            <a:r>
              <a:rPr lang="en-US" sz="2000" b="1" dirty="0" smtClean="0"/>
              <a:t> (domicile/residence principle)</a:t>
            </a:r>
          </a:p>
          <a:p>
            <a:pPr marL="514350" indent="-514350">
              <a:buNone/>
            </a:pPr>
            <a:r>
              <a:rPr lang="en-US" sz="2000" dirty="0" smtClean="0"/>
              <a:t>   </a:t>
            </a:r>
            <a:r>
              <a:rPr lang="en-US" sz="1800" dirty="0" smtClean="0"/>
              <a:t>Negara </a:t>
            </a:r>
            <a:r>
              <a:rPr lang="en-US" sz="1800" dirty="0" err="1" smtClean="0"/>
              <a:t>berhak</a:t>
            </a:r>
            <a:r>
              <a:rPr lang="en-US" sz="1800" dirty="0" smtClean="0"/>
              <a:t> </a:t>
            </a:r>
            <a:r>
              <a:rPr lang="en-US" sz="1800" dirty="0" err="1" smtClean="0"/>
              <a:t>mengenakan</a:t>
            </a:r>
            <a:r>
              <a:rPr lang="en-US" sz="1800" dirty="0" smtClean="0"/>
              <a:t> </a:t>
            </a:r>
            <a:r>
              <a:rPr lang="en-US" sz="1800" dirty="0" err="1" smtClean="0"/>
              <a:t>pajak</a:t>
            </a:r>
            <a:r>
              <a:rPr lang="en-US" sz="1800" dirty="0" smtClean="0"/>
              <a:t> </a:t>
            </a:r>
            <a:r>
              <a:rPr lang="en-US" sz="1800" dirty="0" err="1" smtClean="0"/>
              <a:t>atas</a:t>
            </a:r>
            <a:r>
              <a:rPr lang="en-US" sz="1800" dirty="0" smtClean="0"/>
              <a:t> </a:t>
            </a:r>
            <a:r>
              <a:rPr lang="en-US" sz="1800" dirty="0" err="1" smtClean="0"/>
              <a:t>seluruh</a:t>
            </a:r>
            <a:r>
              <a:rPr lang="en-US" sz="1800" dirty="0" smtClean="0"/>
              <a:t> </a:t>
            </a:r>
            <a:r>
              <a:rPr lang="en-US" sz="1800" dirty="0" err="1" smtClean="0"/>
              <a:t>penghasilan</a:t>
            </a:r>
            <a:r>
              <a:rPr lang="en-US" sz="1800" dirty="0" smtClean="0"/>
              <a:t> </a:t>
            </a:r>
            <a:r>
              <a:rPr lang="en-US" sz="1800" dirty="0" err="1" smtClean="0"/>
              <a:t>Wajib</a:t>
            </a:r>
            <a:r>
              <a:rPr lang="en-US" sz="1800" dirty="0" smtClean="0"/>
              <a:t> </a:t>
            </a:r>
            <a:r>
              <a:rPr lang="en-US" sz="1800" dirty="0" err="1" smtClean="0"/>
              <a:t>Pajak</a:t>
            </a:r>
            <a:r>
              <a:rPr lang="en-US" sz="1800" dirty="0" smtClean="0"/>
              <a:t> yang </a:t>
            </a:r>
          </a:p>
          <a:p>
            <a:pPr marL="514350" indent="-514350">
              <a:buNone/>
            </a:pPr>
            <a:r>
              <a:rPr lang="en-US" sz="1800" dirty="0" smtClean="0"/>
              <a:t>   </a:t>
            </a:r>
            <a:r>
              <a:rPr lang="en-US" sz="1800" dirty="0" err="1" smtClean="0"/>
              <a:t>bertempat</a:t>
            </a:r>
            <a:r>
              <a:rPr lang="en-US" sz="1800" dirty="0" smtClean="0"/>
              <a:t>    </a:t>
            </a:r>
            <a:r>
              <a:rPr lang="en-US" sz="1800" dirty="0" err="1" smtClean="0"/>
              <a:t>tinggal</a:t>
            </a:r>
            <a:r>
              <a:rPr lang="en-US" sz="1800" dirty="0" smtClean="0"/>
              <a:t>  </a:t>
            </a:r>
            <a:r>
              <a:rPr lang="en-US" sz="1800" dirty="0" err="1" smtClean="0"/>
              <a:t>di</a:t>
            </a:r>
            <a:r>
              <a:rPr lang="en-US" sz="1800" dirty="0" smtClean="0"/>
              <a:t> </a:t>
            </a:r>
            <a:r>
              <a:rPr lang="en-US" sz="1800" dirty="0" err="1" smtClean="0"/>
              <a:t>wilayahnya</a:t>
            </a:r>
            <a:r>
              <a:rPr lang="en-US" sz="1800" dirty="0" smtClean="0"/>
              <a:t> ,   </a:t>
            </a:r>
            <a:r>
              <a:rPr lang="en-US" sz="1800" dirty="0" err="1" smtClean="0"/>
              <a:t>baik</a:t>
            </a:r>
            <a:r>
              <a:rPr lang="en-US" sz="1800" dirty="0" smtClean="0"/>
              <a:t>    </a:t>
            </a:r>
            <a:r>
              <a:rPr lang="en-US" sz="1800" dirty="0" err="1" smtClean="0"/>
              <a:t>penghasilan</a:t>
            </a:r>
            <a:r>
              <a:rPr lang="en-US" sz="1800" dirty="0" smtClean="0"/>
              <a:t>    </a:t>
            </a:r>
            <a:r>
              <a:rPr lang="en-US" sz="1800" dirty="0" err="1" smtClean="0"/>
              <a:t>berasal</a:t>
            </a:r>
            <a:r>
              <a:rPr lang="en-US" sz="1800" dirty="0" smtClean="0"/>
              <a:t>   </a:t>
            </a:r>
            <a:r>
              <a:rPr lang="en-US" sz="1800" dirty="0" err="1" smtClean="0"/>
              <a:t>dari</a:t>
            </a:r>
            <a:r>
              <a:rPr lang="en-US" sz="1800" dirty="0" smtClean="0"/>
              <a:t> </a:t>
            </a:r>
            <a:r>
              <a:rPr lang="en-US" sz="1800" dirty="0" err="1" smtClean="0"/>
              <a:t>dalam</a:t>
            </a:r>
            <a:r>
              <a:rPr lang="en-US" sz="1800" dirty="0" smtClean="0"/>
              <a:t> </a:t>
            </a:r>
            <a:r>
              <a:rPr lang="en-US" sz="1800" dirty="0" err="1" smtClean="0"/>
              <a:t>maupun</a:t>
            </a:r>
            <a:r>
              <a:rPr lang="en-US" sz="1800" dirty="0" smtClean="0"/>
              <a:t>  </a:t>
            </a:r>
          </a:p>
          <a:p>
            <a:pPr marL="514350" indent="-514350">
              <a:buNone/>
            </a:pPr>
            <a:r>
              <a:rPr lang="en-US" sz="1800" dirty="0" smtClean="0"/>
              <a:t>   </a:t>
            </a:r>
            <a:r>
              <a:rPr lang="en-US" sz="1800" dirty="0" err="1" smtClean="0"/>
              <a:t>luar</a:t>
            </a:r>
            <a:r>
              <a:rPr lang="en-US" sz="1800" dirty="0" smtClean="0"/>
              <a:t>  </a:t>
            </a:r>
            <a:r>
              <a:rPr lang="en-US" sz="1800" dirty="0" err="1" smtClean="0"/>
              <a:t>negeri</a:t>
            </a:r>
            <a:r>
              <a:rPr lang="en-US" sz="1800" dirty="0" smtClean="0"/>
              <a:t> .   </a:t>
            </a:r>
            <a:r>
              <a:rPr lang="en-US" sz="1800" dirty="0" err="1" smtClean="0"/>
              <a:t>Asas</a:t>
            </a:r>
            <a:r>
              <a:rPr lang="en-US" sz="1800" dirty="0" smtClean="0"/>
              <a:t>    </a:t>
            </a:r>
            <a:r>
              <a:rPr lang="en-US" sz="1800" dirty="0" err="1" smtClean="0"/>
              <a:t>ini</a:t>
            </a:r>
            <a:r>
              <a:rPr lang="en-US" sz="1800" dirty="0" smtClean="0"/>
              <a:t> </a:t>
            </a:r>
            <a:r>
              <a:rPr lang="en-US" sz="1800" dirty="0" err="1" smtClean="0"/>
              <a:t>berlaku</a:t>
            </a:r>
            <a:r>
              <a:rPr lang="en-US" sz="1800" dirty="0" smtClean="0"/>
              <a:t>  </a:t>
            </a:r>
            <a:r>
              <a:rPr lang="en-US" sz="1800" dirty="0" err="1" smtClean="0"/>
              <a:t>untuk</a:t>
            </a:r>
            <a:r>
              <a:rPr lang="en-US" sz="1800" dirty="0" smtClean="0"/>
              <a:t>   </a:t>
            </a:r>
            <a:r>
              <a:rPr lang="en-US" sz="1800" dirty="0" err="1" smtClean="0"/>
              <a:t>Wajib</a:t>
            </a:r>
            <a:r>
              <a:rPr lang="en-US" sz="1800" dirty="0" smtClean="0"/>
              <a:t>  </a:t>
            </a:r>
            <a:r>
              <a:rPr lang="en-US" sz="1800" dirty="0" err="1" smtClean="0"/>
              <a:t>Pajak</a:t>
            </a:r>
            <a:r>
              <a:rPr lang="en-US" sz="1800" dirty="0" smtClean="0"/>
              <a:t>    </a:t>
            </a:r>
            <a:r>
              <a:rPr lang="en-US" sz="1800" dirty="0" err="1" smtClean="0"/>
              <a:t>dalam</a:t>
            </a:r>
            <a:r>
              <a:rPr lang="en-US" sz="1800" dirty="0" smtClean="0"/>
              <a:t> </a:t>
            </a:r>
            <a:r>
              <a:rPr lang="en-US" sz="1800" dirty="0" err="1" smtClean="0"/>
              <a:t>negeri</a:t>
            </a:r>
            <a:r>
              <a:rPr lang="en-US" sz="1800" dirty="0" smtClean="0"/>
              <a:t>. </a:t>
            </a:r>
          </a:p>
          <a:p>
            <a:pPr marL="514350" indent="-514350">
              <a:buNone/>
            </a:pPr>
            <a:endParaRPr lang="en-US" sz="1600" dirty="0" smtClean="0"/>
          </a:p>
          <a:p>
            <a:pPr marL="514350" indent="-514350">
              <a:buNone/>
            </a:pPr>
            <a:r>
              <a:rPr lang="en-US" sz="2000" dirty="0" smtClean="0"/>
              <a:t> </a:t>
            </a:r>
            <a:r>
              <a:rPr lang="en-US" sz="2000" b="1" dirty="0" smtClean="0"/>
              <a:t>2. </a:t>
            </a:r>
            <a:r>
              <a:rPr lang="en-US" sz="2000" b="1" dirty="0" err="1" smtClean="0"/>
              <a:t>Asas</a:t>
            </a:r>
            <a:r>
              <a:rPr lang="en-US" sz="2000" b="1" dirty="0" smtClean="0"/>
              <a:t> </a:t>
            </a:r>
            <a:r>
              <a:rPr lang="en-US" sz="2000" b="1" dirty="0" err="1" smtClean="0"/>
              <a:t>sumber</a:t>
            </a:r>
            <a:r>
              <a:rPr lang="en-US" sz="2000" b="1" dirty="0" smtClean="0"/>
              <a:t> </a:t>
            </a:r>
          </a:p>
          <a:p>
            <a:pPr marL="514350" indent="-514350">
              <a:buNone/>
            </a:pPr>
            <a:r>
              <a:rPr lang="en-US" sz="2000" dirty="0" smtClean="0"/>
              <a:t>     </a:t>
            </a:r>
            <a:r>
              <a:rPr lang="en-US" sz="1800" dirty="0" smtClean="0"/>
              <a:t>Negara   </a:t>
            </a:r>
            <a:r>
              <a:rPr lang="en-US" sz="1800" dirty="0" err="1" smtClean="0"/>
              <a:t>berhak</a:t>
            </a:r>
            <a:r>
              <a:rPr lang="en-US" sz="1800" dirty="0" smtClean="0"/>
              <a:t>  </a:t>
            </a:r>
            <a:r>
              <a:rPr lang="en-US" sz="1800" dirty="0" err="1" smtClean="0"/>
              <a:t>mengenakan</a:t>
            </a:r>
            <a:r>
              <a:rPr lang="en-US" sz="1800" dirty="0" smtClean="0"/>
              <a:t>   </a:t>
            </a:r>
            <a:r>
              <a:rPr lang="en-US" sz="1800" dirty="0" err="1" smtClean="0"/>
              <a:t>pajak</a:t>
            </a:r>
            <a:r>
              <a:rPr lang="en-US" sz="1800" dirty="0" smtClean="0"/>
              <a:t>  </a:t>
            </a:r>
            <a:r>
              <a:rPr lang="en-US" sz="1800" dirty="0" err="1" smtClean="0"/>
              <a:t>atas</a:t>
            </a:r>
            <a:r>
              <a:rPr lang="en-US" sz="1800" dirty="0" smtClean="0"/>
              <a:t>   </a:t>
            </a:r>
            <a:r>
              <a:rPr lang="en-US" sz="1800" dirty="0" err="1" smtClean="0"/>
              <a:t>penghasilan</a:t>
            </a:r>
            <a:r>
              <a:rPr lang="en-US" sz="1800" dirty="0" smtClean="0"/>
              <a:t>   yang </a:t>
            </a:r>
            <a:r>
              <a:rPr lang="en-US" sz="1800" dirty="0" err="1" smtClean="0"/>
              <a:t>bersumber</a:t>
            </a:r>
            <a:r>
              <a:rPr lang="en-US" sz="1800" dirty="0" smtClean="0"/>
              <a:t> </a:t>
            </a:r>
            <a:r>
              <a:rPr lang="en-US" sz="1800" dirty="0" err="1" smtClean="0"/>
              <a:t>di</a:t>
            </a:r>
            <a:r>
              <a:rPr lang="en-US" sz="1800" dirty="0" smtClean="0"/>
              <a:t> </a:t>
            </a:r>
            <a:r>
              <a:rPr lang="en-US" sz="1800" dirty="0" err="1" smtClean="0"/>
              <a:t>wilayahnya</a:t>
            </a:r>
            <a:endParaRPr lang="en-US" sz="1800" dirty="0" smtClean="0"/>
          </a:p>
          <a:p>
            <a:pPr marL="514350" indent="-514350">
              <a:buNone/>
            </a:pPr>
            <a:r>
              <a:rPr lang="en-US" sz="1800" dirty="0" smtClean="0"/>
              <a:t>     </a:t>
            </a:r>
            <a:r>
              <a:rPr lang="en-US" sz="1800" dirty="0" err="1" smtClean="0"/>
              <a:t>tanpa</a:t>
            </a:r>
            <a:r>
              <a:rPr lang="en-US" sz="1800" dirty="0" smtClean="0"/>
              <a:t>      </a:t>
            </a:r>
            <a:r>
              <a:rPr lang="en-US" sz="1800" dirty="0" err="1" smtClean="0"/>
              <a:t>memperhatikan</a:t>
            </a:r>
            <a:r>
              <a:rPr lang="en-US" sz="1800" dirty="0" smtClean="0"/>
              <a:t>      </a:t>
            </a:r>
            <a:r>
              <a:rPr lang="en-US" sz="1800" dirty="0" err="1" smtClean="0"/>
              <a:t>tempat</a:t>
            </a:r>
            <a:r>
              <a:rPr lang="en-US" sz="1800" dirty="0" smtClean="0"/>
              <a:t>     </a:t>
            </a:r>
            <a:r>
              <a:rPr lang="en-US" sz="1800" dirty="0" err="1" smtClean="0"/>
              <a:t>tinggal</a:t>
            </a:r>
            <a:r>
              <a:rPr lang="en-US" sz="1800" dirty="0" smtClean="0"/>
              <a:t>   </a:t>
            </a:r>
            <a:r>
              <a:rPr lang="en-US" sz="1800" dirty="0" err="1" smtClean="0"/>
              <a:t>si</a:t>
            </a:r>
            <a:r>
              <a:rPr lang="en-US" sz="1800" dirty="0" smtClean="0"/>
              <a:t>    </a:t>
            </a:r>
            <a:r>
              <a:rPr lang="en-US" sz="1800" dirty="0" err="1" smtClean="0"/>
              <a:t>Wajb</a:t>
            </a:r>
            <a:r>
              <a:rPr lang="en-US" sz="1800" dirty="0" smtClean="0"/>
              <a:t> </a:t>
            </a:r>
            <a:r>
              <a:rPr lang="en-US" sz="1800" dirty="0" err="1" smtClean="0"/>
              <a:t>Pajak</a:t>
            </a:r>
            <a:r>
              <a:rPr lang="en-US" sz="1800" dirty="0" smtClean="0"/>
              <a:t>.</a:t>
            </a:r>
          </a:p>
          <a:p>
            <a:pPr marL="514350" indent="-514350">
              <a:buNone/>
            </a:pPr>
            <a:endParaRPr lang="en-US" sz="2400" dirty="0" smtClean="0"/>
          </a:p>
          <a:p>
            <a:pPr marL="514350" indent="-514350">
              <a:buNone/>
            </a:pPr>
            <a:r>
              <a:rPr lang="en-US" sz="2000" b="1" dirty="0" smtClean="0"/>
              <a:t>3. </a:t>
            </a:r>
            <a:r>
              <a:rPr lang="en-US" sz="2000" b="1" dirty="0" err="1" smtClean="0"/>
              <a:t>Asas</a:t>
            </a:r>
            <a:r>
              <a:rPr lang="en-US" sz="2000" b="1" dirty="0" smtClean="0"/>
              <a:t> </a:t>
            </a:r>
            <a:r>
              <a:rPr lang="en-US" sz="2000" b="1" dirty="0" err="1" smtClean="0"/>
              <a:t>kebangsaan</a:t>
            </a:r>
            <a:r>
              <a:rPr lang="en-US" sz="2000" b="1" dirty="0" smtClean="0"/>
              <a:t> </a:t>
            </a:r>
            <a:r>
              <a:rPr lang="en-US" sz="2000" b="1" dirty="0" err="1" smtClean="0"/>
              <a:t>atau</a:t>
            </a:r>
            <a:r>
              <a:rPr lang="en-US" sz="2000" b="1" dirty="0" smtClean="0"/>
              <a:t> </a:t>
            </a:r>
            <a:r>
              <a:rPr lang="en-US" sz="2000" b="1" dirty="0" err="1" smtClean="0"/>
              <a:t>asas</a:t>
            </a:r>
            <a:r>
              <a:rPr lang="en-US" sz="2000" b="1" dirty="0" smtClean="0"/>
              <a:t> </a:t>
            </a:r>
            <a:r>
              <a:rPr lang="en-US" sz="2000" b="1" dirty="0" err="1" smtClean="0"/>
              <a:t>nasionalitas</a:t>
            </a:r>
            <a:r>
              <a:rPr lang="en-US" sz="2000" b="1" dirty="0" smtClean="0"/>
              <a:t> (nationality/citizenship principle)</a:t>
            </a:r>
          </a:p>
          <a:p>
            <a:pPr marL="514350" indent="-514350">
              <a:buNone/>
            </a:pPr>
            <a:r>
              <a:rPr lang="en-US" sz="1800" dirty="0" smtClean="0"/>
              <a:t>     </a:t>
            </a:r>
            <a:r>
              <a:rPr lang="en-US" sz="1800" dirty="0" err="1" smtClean="0"/>
              <a:t>Pengenaan</a:t>
            </a:r>
            <a:r>
              <a:rPr lang="en-US" sz="1800" dirty="0" smtClean="0"/>
              <a:t> </a:t>
            </a:r>
            <a:r>
              <a:rPr lang="en-US" sz="1800" dirty="0" err="1" smtClean="0"/>
              <a:t>pajak</a:t>
            </a:r>
            <a:r>
              <a:rPr lang="en-US" sz="1800" dirty="0" smtClean="0"/>
              <a:t> </a:t>
            </a:r>
            <a:r>
              <a:rPr lang="en-US" sz="1800" dirty="0" err="1" smtClean="0"/>
              <a:t>dilandaskan</a:t>
            </a:r>
            <a:r>
              <a:rPr lang="en-US" sz="1800" dirty="0" smtClean="0"/>
              <a:t> </a:t>
            </a:r>
            <a:r>
              <a:rPr lang="en-US" sz="1800" dirty="0" err="1" smtClean="0"/>
              <a:t>dengan</a:t>
            </a:r>
            <a:r>
              <a:rPr lang="en-US" sz="1800" dirty="0" smtClean="0"/>
              <a:t> status </a:t>
            </a:r>
            <a:r>
              <a:rPr lang="en-US" sz="1800" dirty="0" err="1" smtClean="0"/>
              <a:t>kewarganegaraan</a:t>
            </a:r>
            <a:r>
              <a:rPr lang="en-US" sz="1800" dirty="0" smtClean="0"/>
              <a:t> </a:t>
            </a:r>
            <a:r>
              <a:rPr lang="en-US" sz="1800" dirty="0" err="1" smtClean="0"/>
              <a:t>dari</a:t>
            </a:r>
            <a:r>
              <a:rPr lang="en-US" sz="1800" dirty="0" smtClean="0"/>
              <a:t> </a:t>
            </a:r>
            <a:r>
              <a:rPr lang="en-US" sz="1800" dirty="0" err="1" smtClean="0"/>
              <a:t>orang</a:t>
            </a:r>
            <a:r>
              <a:rPr lang="en-US" sz="1800" dirty="0" smtClean="0"/>
              <a:t> </a:t>
            </a:r>
            <a:r>
              <a:rPr lang="en-US" sz="1800" dirty="0" err="1" smtClean="0"/>
              <a:t>atau</a:t>
            </a:r>
            <a:r>
              <a:rPr lang="en-US" sz="1800" dirty="0" smtClean="0"/>
              <a:t> </a:t>
            </a:r>
            <a:r>
              <a:rPr lang="en-US" sz="1800" dirty="0" err="1" smtClean="0"/>
              <a:t>badan</a:t>
            </a:r>
            <a:r>
              <a:rPr lang="en-US" sz="1800" dirty="0" smtClean="0"/>
              <a:t> </a:t>
            </a:r>
          </a:p>
          <a:p>
            <a:pPr marL="514350" indent="-514350">
              <a:buNone/>
            </a:pPr>
            <a:r>
              <a:rPr lang="en-US" sz="1800" dirty="0" smtClean="0"/>
              <a:t>     yang </a:t>
            </a:r>
            <a:r>
              <a:rPr lang="en-US" sz="1800" dirty="0" err="1" smtClean="0"/>
              <a:t>memperoleh</a:t>
            </a:r>
            <a:r>
              <a:rPr lang="en-US" sz="1800" dirty="0" smtClean="0"/>
              <a:t> </a:t>
            </a:r>
            <a:r>
              <a:rPr lang="en-US" sz="1800" dirty="0" err="1" smtClean="0"/>
              <a:t>penghasilan</a:t>
            </a:r>
            <a:r>
              <a:rPr lang="en-US" sz="1800" dirty="0" smtClean="0"/>
              <a:t> .</a:t>
            </a:r>
          </a:p>
        </p:txBody>
      </p:sp>
    </p:spTree>
  </p:cSld>
  <p:clrMapOvr>
    <a:masterClrMapping/>
  </p:clrMapOvr>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2"/>
            <a:ext cx="9180513" cy="1095933"/>
          </a:xfrm>
        </p:spPr>
        <p:txBody>
          <a:bodyPr>
            <a:normAutofit/>
          </a:bodyPr>
          <a:lstStyle/>
          <a:p>
            <a:pPr algn="l"/>
            <a:r>
              <a:rPr lang="en-US" sz="3200" dirty="0" smtClean="0"/>
              <a:t>7. PENGERTIAN HUKUM PAJAK </a:t>
            </a:r>
            <a:endParaRPr lang="en-US" sz="3200" dirty="0"/>
          </a:p>
        </p:txBody>
      </p:sp>
      <p:sp>
        <p:nvSpPr>
          <p:cNvPr id="3" name="Content Placeholder 2"/>
          <p:cNvSpPr>
            <a:spLocks noGrp="1"/>
          </p:cNvSpPr>
          <p:nvPr>
            <p:ph idx="1"/>
          </p:nvPr>
        </p:nvSpPr>
        <p:spPr>
          <a:xfrm>
            <a:off x="10" y="910177"/>
            <a:ext cx="9180512" cy="6111336"/>
          </a:xfrm>
        </p:spPr>
        <p:txBody>
          <a:bodyPr>
            <a:normAutofit/>
          </a:bodyPr>
          <a:lstStyle/>
          <a:p>
            <a:pPr>
              <a:buNone/>
            </a:pPr>
            <a:r>
              <a:rPr lang="en-US" dirty="0" smtClean="0"/>
              <a:t>    </a:t>
            </a:r>
            <a:r>
              <a:rPr lang="en-US" dirty="0" err="1" smtClean="0"/>
              <a:t>Hukum</a:t>
            </a:r>
            <a:r>
              <a:rPr lang="en-US" dirty="0" smtClean="0"/>
              <a:t>  </a:t>
            </a:r>
            <a:r>
              <a:rPr lang="en-US" dirty="0" err="1" smtClean="0"/>
              <a:t>pajak</a:t>
            </a:r>
            <a:r>
              <a:rPr lang="en-US" dirty="0" smtClean="0"/>
              <a:t>  </a:t>
            </a:r>
            <a:r>
              <a:rPr lang="en-US" dirty="0" err="1" smtClean="0"/>
              <a:t>atau</a:t>
            </a:r>
            <a:r>
              <a:rPr lang="en-US" dirty="0" smtClean="0"/>
              <a:t> </a:t>
            </a:r>
            <a:r>
              <a:rPr lang="en-US" dirty="0" err="1" smtClean="0"/>
              <a:t>juga</a:t>
            </a:r>
            <a:r>
              <a:rPr lang="en-US" dirty="0" smtClean="0"/>
              <a:t> </a:t>
            </a:r>
            <a:r>
              <a:rPr lang="en-US" dirty="0" err="1" smtClean="0"/>
              <a:t>disebut</a:t>
            </a:r>
            <a:r>
              <a:rPr lang="en-US" dirty="0" smtClean="0"/>
              <a:t> </a:t>
            </a:r>
            <a:r>
              <a:rPr lang="en-US" dirty="0" err="1" smtClean="0"/>
              <a:t>hukum</a:t>
            </a:r>
            <a:r>
              <a:rPr lang="en-US" dirty="0" smtClean="0"/>
              <a:t> </a:t>
            </a:r>
            <a:r>
              <a:rPr lang="en-US" dirty="0" err="1" smtClean="0"/>
              <a:t>fiskal</a:t>
            </a:r>
            <a:r>
              <a:rPr lang="en-US" dirty="0" smtClean="0"/>
              <a:t>, </a:t>
            </a:r>
            <a:r>
              <a:rPr lang="en-US" dirty="0" err="1" smtClean="0"/>
              <a:t>adalah</a:t>
            </a:r>
            <a:r>
              <a:rPr lang="en-US" dirty="0" smtClean="0"/>
              <a:t> </a:t>
            </a:r>
            <a:r>
              <a:rPr lang="en-US" dirty="0" err="1" smtClean="0"/>
              <a:t>keseluruhan</a:t>
            </a:r>
            <a:r>
              <a:rPr lang="en-US" dirty="0" smtClean="0"/>
              <a:t>  </a:t>
            </a:r>
            <a:r>
              <a:rPr lang="en-US" dirty="0" err="1" smtClean="0"/>
              <a:t>dari</a:t>
            </a:r>
            <a:r>
              <a:rPr lang="en-US" dirty="0" smtClean="0"/>
              <a:t>  </a:t>
            </a:r>
            <a:r>
              <a:rPr lang="en-US" dirty="0" err="1" smtClean="0"/>
              <a:t>peraturan</a:t>
            </a:r>
            <a:r>
              <a:rPr lang="en-US" dirty="0" smtClean="0"/>
              <a:t> - </a:t>
            </a:r>
            <a:r>
              <a:rPr lang="en-US" dirty="0" err="1" smtClean="0"/>
              <a:t>peraturan</a:t>
            </a:r>
            <a:r>
              <a:rPr lang="en-US" dirty="0" smtClean="0"/>
              <a:t> yang </a:t>
            </a:r>
            <a:r>
              <a:rPr lang="en-US" dirty="0" err="1" smtClean="0"/>
              <a:t>meliputi</a:t>
            </a:r>
            <a:r>
              <a:rPr lang="en-US" dirty="0" smtClean="0"/>
              <a:t> </a:t>
            </a:r>
            <a:r>
              <a:rPr lang="en-US" dirty="0" err="1" smtClean="0"/>
              <a:t>wewenang</a:t>
            </a:r>
            <a:r>
              <a:rPr lang="en-US" dirty="0" smtClean="0"/>
              <a:t>   </a:t>
            </a:r>
            <a:r>
              <a:rPr lang="en-US" dirty="0" err="1" smtClean="0"/>
              <a:t>pemerintah</a:t>
            </a:r>
            <a:r>
              <a:rPr lang="en-US" dirty="0" smtClean="0"/>
              <a:t>  </a:t>
            </a:r>
            <a:r>
              <a:rPr lang="en-US" dirty="0" err="1" smtClean="0"/>
              <a:t>untuk</a:t>
            </a:r>
            <a:r>
              <a:rPr lang="en-US" dirty="0" smtClean="0"/>
              <a:t>  </a:t>
            </a:r>
            <a:r>
              <a:rPr lang="en-US" dirty="0" err="1" smtClean="0"/>
              <a:t>mengambil</a:t>
            </a:r>
            <a:r>
              <a:rPr lang="en-US" dirty="0" smtClean="0"/>
              <a:t>  </a:t>
            </a:r>
            <a:r>
              <a:rPr lang="en-US" dirty="0" err="1" smtClean="0"/>
              <a:t>kekayaan</a:t>
            </a:r>
            <a:r>
              <a:rPr lang="en-US" dirty="0" smtClean="0"/>
              <a:t> </a:t>
            </a:r>
            <a:r>
              <a:rPr lang="en-US" dirty="0" err="1" smtClean="0"/>
              <a:t>seseorang</a:t>
            </a:r>
            <a:r>
              <a:rPr lang="en-US" dirty="0" smtClean="0"/>
              <a:t>   </a:t>
            </a:r>
            <a:r>
              <a:rPr lang="en-US" dirty="0" err="1" smtClean="0"/>
              <a:t>dan</a:t>
            </a:r>
            <a:r>
              <a:rPr lang="en-US" dirty="0" smtClean="0"/>
              <a:t>   </a:t>
            </a:r>
            <a:r>
              <a:rPr lang="en-US" dirty="0" err="1" smtClean="0"/>
              <a:t>menyerahkannya</a:t>
            </a:r>
            <a:r>
              <a:rPr lang="en-US" dirty="0" smtClean="0"/>
              <a:t>  </a:t>
            </a:r>
            <a:r>
              <a:rPr lang="en-US" dirty="0" err="1" smtClean="0"/>
              <a:t>kembali</a:t>
            </a:r>
            <a:r>
              <a:rPr lang="en-US" dirty="0" smtClean="0"/>
              <a:t>   </a:t>
            </a:r>
            <a:r>
              <a:rPr lang="en-US" dirty="0" err="1" smtClean="0"/>
              <a:t>kepada</a:t>
            </a:r>
            <a:r>
              <a:rPr lang="en-US" dirty="0" smtClean="0"/>
              <a:t> </a:t>
            </a:r>
            <a:r>
              <a:rPr lang="en-US" dirty="0" err="1" smtClean="0"/>
              <a:t>masyarakat</a:t>
            </a:r>
            <a:r>
              <a:rPr lang="en-US" dirty="0" smtClean="0"/>
              <a:t>  </a:t>
            </a:r>
            <a:r>
              <a:rPr lang="en-US" dirty="0" err="1" smtClean="0"/>
              <a:t>dengan</a:t>
            </a:r>
            <a:r>
              <a:rPr lang="en-US" dirty="0" smtClean="0"/>
              <a:t>  </a:t>
            </a:r>
            <a:r>
              <a:rPr lang="en-US" dirty="0" err="1" smtClean="0"/>
              <a:t>melalui</a:t>
            </a:r>
            <a:r>
              <a:rPr lang="en-US" dirty="0" smtClean="0"/>
              <a:t> </a:t>
            </a:r>
            <a:r>
              <a:rPr lang="en-US" dirty="0" err="1" smtClean="0"/>
              <a:t>kas</a:t>
            </a:r>
            <a:r>
              <a:rPr lang="en-US" dirty="0" smtClean="0"/>
              <a:t> </a:t>
            </a:r>
            <a:r>
              <a:rPr lang="en-US" dirty="0" err="1" smtClean="0"/>
              <a:t>negara</a:t>
            </a:r>
            <a:r>
              <a:rPr lang="en-US" dirty="0" smtClean="0"/>
              <a:t>, </a:t>
            </a:r>
            <a:r>
              <a:rPr lang="en-US" dirty="0" err="1" smtClean="0"/>
              <a:t>sehingga</a:t>
            </a:r>
            <a:r>
              <a:rPr lang="en-US" dirty="0" smtClean="0"/>
              <a:t> </a:t>
            </a:r>
            <a:r>
              <a:rPr lang="en-US" dirty="0" err="1" smtClean="0"/>
              <a:t>ia</a:t>
            </a:r>
            <a:r>
              <a:rPr lang="en-US" dirty="0" smtClean="0"/>
              <a:t> </a:t>
            </a:r>
            <a:r>
              <a:rPr lang="en-US" dirty="0" err="1" smtClean="0"/>
              <a:t>merupakan</a:t>
            </a:r>
            <a:r>
              <a:rPr lang="en-US" dirty="0" smtClean="0"/>
              <a:t> </a:t>
            </a:r>
            <a:r>
              <a:rPr lang="en-US" dirty="0" err="1" smtClean="0"/>
              <a:t>bagian</a:t>
            </a:r>
            <a:r>
              <a:rPr lang="en-US" dirty="0" smtClean="0"/>
              <a:t> </a:t>
            </a:r>
            <a:r>
              <a:rPr lang="en-US" dirty="0" err="1" smtClean="0"/>
              <a:t>dari</a:t>
            </a:r>
            <a:r>
              <a:rPr lang="en-US" dirty="0" smtClean="0"/>
              <a:t> </a:t>
            </a:r>
            <a:r>
              <a:rPr lang="en-US" dirty="0" err="1" smtClean="0"/>
              <a:t>hukum</a:t>
            </a:r>
            <a:r>
              <a:rPr lang="en-US" dirty="0" smtClean="0"/>
              <a:t> </a:t>
            </a:r>
            <a:r>
              <a:rPr lang="en-US" dirty="0" err="1" smtClean="0"/>
              <a:t>Publik</a:t>
            </a:r>
            <a:r>
              <a:rPr lang="en-US" dirty="0" smtClean="0"/>
              <a:t>, yang </a:t>
            </a:r>
            <a:r>
              <a:rPr lang="en-US" dirty="0" err="1" smtClean="0"/>
              <a:t>mengatur</a:t>
            </a:r>
            <a:r>
              <a:rPr lang="en-US" dirty="0" smtClean="0"/>
              <a:t> </a:t>
            </a:r>
            <a:r>
              <a:rPr lang="en-US" dirty="0" err="1" smtClean="0"/>
              <a:t>hubungan</a:t>
            </a:r>
            <a:r>
              <a:rPr lang="en-US" dirty="0" smtClean="0"/>
              <a:t> – </a:t>
            </a:r>
            <a:r>
              <a:rPr lang="en-US" dirty="0" err="1" smtClean="0"/>
              <a:t>hubungan</a:t>
            </a:r>
            <a:r>
              <a:rPr lang="en-US" dirty="0" smtClean="0"/>
              <a:t>  </a:t>
            </a:r>
            <a:r>
              <a:rPr lang="en-US" dirty="0" err="1" smtClean="0"/>
              <a:t>hukum</a:t>
            </a:r>
            <a:r>
              <a:rPr lang="en-US" dirty="0" smtClean="0"/>
              <a:t>  </a:t>
            </a:r>
            <a:r>
              <a:rPr lang="en-US" dirty="0" err="1" smtClean="0"/>
              <a:t>antar</a:t>
            </a:r>
            <a:r>
              <a:rPr lang="en-US" dirty="0" smtClean="0"/>
              <a:t> </a:t>
            </a:r>
            <a:r>
              <a:rPr lang="en-US" dirty="0" err="1" smtClean="0"/>
              <a:t>negara</a:t>
            </a:r>
            <a:r>
              <a:rPr lang="en-US" dirty="0" smtClean="0"/>
              <a:t> &amp; </a:t>
            </a:r>
            <a:r>
              <a:rPr lang="en-US" dirty="0" err="1" smtClean="0"/>
              <a:t>orang-orang</a:t>
            </a:r>
            <a:r>
              <a:rPr lang="en-US" dirty="0" smtClean="0"/>
              <a:t> </a:t>
            </a:r>
            <a:r>
              <a:rPr lang="en-US" dirty="0" err="1" smtClean="0"/>
              <a:t>atau</a:t>
            </a:r>
            <a:r>
              <a:rPr lang="en-US" dirty="0" smtClean="0"/>
              <a:t>  </a:t>
            </a:r>
            <a:r>
              <a:rPr lang="en-US" dirty="0" err="1" smtClean="0"/>
              <a:t>badan-badan</a:t>
            </a:r>
            <a:r>
              <a:rPr lang="en-US" dirty="0" smtClean="0"/>
              <a:t> (</a:t>
            </a:r>
            <a:r>
              <a:rPr lang="en-US" dirty="0" err="1" smtClean="0"/>
              <a:t>hukum</a:t>
            </a:r>
            <a:r>
              <a:rPr lang="en-US" dirty="0" smtClean="0"/>
              <a:t>) yang </a:t>
            </a:r>
            <a:r>
              <a:rPr lang="en-US" dirty="0" err="1" smtClean="0"/>
              <a:t>berkewajiban</a:t>
            </a:r>
            <a:r>
              <a:rPr lang="en-US" dirty="0" smtClean="0"/>
              <a:t> </a:t>
            </a:r>
            <a:r>
              <a:rPr lang="en-US" dirty="0" err="1" smtClean="0"/>
              <a:t>membayar</a:t>
            </a:r>
            <a:r>
              <a:rPr lang="en-US" dirty="0" smtClean="0"/>
              <a:t> </a:t>
            </a:r>
            <a:r>
              <a:rPr lang="en-US" dirty="0" err="1" smtClean="0"/>
              <a:t>pajak</a:t>
            </a:r>
            <a:r>
              <a:rPr lang="en-US" dirty="0" smtClean="0"/>
              <a:t> (</a:t>
            </a:r>
            <a:r>
              <a:rPr lang="en-US" dirty="0" err="1" smtClean="0"/>
              <a:t>wajib</a:t>
            </a:r>
            <a:r>
              <a:rPr lang="en-US" dirty="0" smtClean="0"/>
              <a:t> </a:t>
            </a:r>
            <a:r>
              <a:rPr lang="en-US" dirty="0" err="1" smtClean="0"/>
              <a:t>pajak</a:t>
            </a:r>
            <a:r>
              <a:rPr lang="en-US" dirty="0" smtClean="0"/>
              <a:t>).</a:t>
            </a:r>
            <a:endParaRPr lang="en-US" dirty="0"/>
          </a:p>
        </p:txBody>
      </p:sp>
    </p:spTree>
  </p:cSld>
  <p:clrMapOvr>
    <a:masterClrMapping/>
  </p:clrMapOvr>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 y="1"/>
            <a:ext cx="9180512" cy="910177"/>
          </a:xfrm>
        </p:spPr>
        <p:txBody>
          <a:bodyPr>
            <a:normAutofit/>
          </a:bodyPr>
          <a:lstStyle/>
          <a:p>
            <a:pPr algn="ctr"/>
            <a:r>
              <a:rPr lang="id-ID" sz="2800" u="sng" dirty="0" smtClean="0">
                <a:latin typeface="Berlin Sans FB" pitchFamily="34" charset="0"/>
              </a:rPr>
              <a:t>DASAR  AKUNTANSI  PAJAK</a:t>
            </a:r>
            <a:endParaRPr lang="en-US" sz="2800" u="sng" dirty="0"/>
          </a:p>
        </p:txBody>
      </p:sp>
      <p:sp>
        <p:nvSpPr>
          <p:cNvPr id="3" name="Content Placeholder 2"/>
          <p:cNvSpPr>
            <a:spLocks noGrp="1"/>
          </p:cNvSpPr>
          <p:nvPr>
            <p:ph idx="1"/>
          </p:nvPr>
        </p:nvSpPr>
        <p:spPr>
          <a:xfrm>
            <a:off x="10" y="1095933"/>
            <a:ext cx="9180512" cy="5925580"/>
          </a:xfrm>
        </p:spPr>
        <p:txBody>
          <a:bodyPr>
            <a:normAutofit fontScale="92500"/>
          </a:bodyPr>
          <a:lstStyle/>
          <a:p>
            <a:pPr marL="457200" indent="-457200">
              <a:buNone/>
            </a:pPr>
            <a:r>
              <a:rPr lang="id-ID" dirty="0" smtClean="0">
                <a:latin typeface="Berlin Sans FB" pitchFamily="34" charset="0"/>
              </a:rPr>
              <a:t>1.PENGERTIAN AKUNTANSI PAJAK :</a:t>
            </a:r>
          </a:p>
          <a:p>
            <a:pPr marL="0" indent="0" algn="just">
              <a:buNone/>
            </a:pPr>
            <a:r>
              <a:rPr lang="id-ID" dirty="0" smtClean="0">
                <a:latin typeface="Berlin Sans FB" pitchFamily="34" charset="0"/>
              </a:rPr>
              <a:t>AKUNTANSI ADALAH URUTAN PROSES KEGIATAN PENCATATAN, PENGGOLONGAN, PERINGKASAN DAN PENYAJIAN DENGAN CARA TERTENTU ATAS TRANSAKSI KEUANGAN YANG TERJADI DALAM PERUSAHAAN ATAU ORGANISASI SERTA PENAFSIRAN TERHADAP HASILNYA.</a:t>
            </a:r>
          </a:p>
          <a:p>
            <a:pPr marL="0" indent="0" algn="just">
              <a:buNone/>
            </a:pPr>
            <a:r>
              <a:rPr lang="id-ID" dirty="0" smtClean="0">
                <a:latin typeface="Berlin Sans FB" pitchFamily="34" charset="0"/>
              </a:rPr>
              <a:t>AKUNTANSI YANG DILAKSANAKAN OLEH PERUSAHAAN ATAU ORGANISASI PADA UMUMNYA MENGACU PADA PRINSIP AKUNTANSI ATAU STANDAR AKUNTANSI KEUANGAN ( SAK ), DALAM PENGERTIAN INI DISEBUT AKUNTANSI KOMERSIAL.</a:t>
            </a:r>
          </a:p>
          <a:p>
            <a:endParaRPr lang="en-US" dirty="0"/>
          </a:p>
        </p:txBody>
      </p:sp>
    </p:spTree>
  </p:cSld>
  <p:clrMapOvr>
    <a:masterClrMapping/>
  </p:clrMapOvr>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 y="3"/>
            <a:ext cx="9180512" cy="2210466"/>
          </a:xfrm>
        </p:spPr>
        <p:txBody>
          <a:bodyPr>
            <a:noAutofit/>
          </a:bodyPr>
          <a:lstStyle/>
          <a:p>
            <a:pPr algn="l"/>
            <a:r>
              <a:rPr lang="id-ID" sz="2400" dirty="0" smtClean="0">
                <a:latin typeface="Berlin Sans FB" pitchFamily="34" charset="0"/>
              </a:rPr>
              <a:t>AKUNTANSI YANG YANG BERKAITAN DENGAN PERHITUNGAN </a:t>
            </a:r>
            <a:r>
              <a:rPr lang="en-US" sz="2400" smtClean="0">
                <a:latin typeface="Berlin Sans FB" pitchFamily="34" charset="0"/>
              </a:rPr>
              <a:t/>
            </a:r>
            <a:br>
              <a:rPr lang="en-US" sz="2400" smtClean="0">
                <a:latin typeface="Berlin Sans FB" pitchFamily="34" charset="0"/>
              </a:rPr>
            </a:br>
            <a:r>
              <a:rPr lang="en-US" sz="2400" smtClean="0">
                <a:latin typeface="Berlin Sans FB" pitchFamily="34" charset="0"/>
              </a:rPr>
              <a:t> </a:t>
            </a:r>
            <a:r>
              <a:rPr lang="id-ID" sz="2400" smtClean="0">
                <a:latin typeface="Berlin Sans FB" pitchFamily="34" charset="0"/>
              </a:rPr>
              <a:t>PERPAJAKAN </a:t>
            </a:r>
            <a:r>
              <a:rPr lang="id-ID" sz="2400" dirty="0" smtClean="0">
                <a:latin typeface="Berlin Sans FB" pitchFamily="34" charset="0"/>
              </a:rPr>
              <a:t>DAN MENGACU PADA PERATURAN DAN PERUNDANG-UNDANGAN PERPAJAKAN BESERTA ATURAN PELAKSANAANNYA, DISEBUT </a:t>
            </a:r>
            <a:r>
              <a:rPr lang="id-ID" sz="2400" dirty="0" smtClean="0">
                <a:solidFill>
                  <a:schemeClr val="accent2">
                    <a:lumMod val="75000"/>
                  </a:schemeClr>
                </a:solidFill>
                <a:latin typeface="Berlin Sans FB" pitchFamily="34" charset="0"/>
              </a:rPr>
              <a:t>AKUNTANSI PAJAK. </a:t>
            </a:r>
            <a:endParaRPr lang="en-US" sz="2400" dirty="0"/>
          </a:p>
        </p:txBody>
      </p:sp>
      <p:sp>
        <p:nvSpPr>
          <p:cNvPr id="3" name="Content Placeholder 2"/>
          <p:cNvSpPr>
            <a:spLocks noGrp="1"/>
          </p:cNvSpPr>
          <p:nvPr>
            <p:ph idx="1"/>
          </p:nvPr>
        </p:nvSpPr>
        <p:spPr>
          <a:xfrm>
            <a:off x="10" y="2117603"/>
            <a:ext cx="9180512" cy="4903922"/>
          </a:xfrm>
        </p:spPr>
        <p:txBody>
          <a:bodyPr>
            <a:normAutofit/>
          </a:bodyPr>
          <a:lstStyle/>
          <a:p>
            <a:pPr>
              <a:buNone/>
            </a:pPr>
            <a:r>
              <a:rPr lang="id-ID" sz="3200" dirty="0" smtClean="0">
                <a:latin typeface="Berlin Sans FB" pitchFamily="34" charset="0"/>
              </a:rPr>
              <a:t>2. PRINSIP AKUNTANSI PAJAK :</a:t>
            </a:r>
          </a:p>
          <a:p>
            <a:pPr>
              <a:buNone/>
            </a:pPr>
            <a:r>
              <a:rPr lang="en-US" sz="3200" dirty="0" smtClean="0">
                <a:latin typeface="Berlin Sans FB" pitchFamily="34" charset="0"/>
              </a:rPr>
              <a:t>    </a:t>
            </a:r>
            <a:r>
              <a:rPr lang="id-ID" sz="3200" dirty="0" smtClean="0">
                <a:latin typeface="Berlin Sans FB" pitchFamily="34" charset="0"/>
              </a:rPr>
              <a:t>a.KESATUAN AKUNTANSI </a:t>
            </a:r>
            <a:endParaRPr lang="en-US" sz="3200" dirty="0" smtClean="0">
              <a:latin typeface="Berlin Sans FB" pitchFamily="34" charset="0"/>
            </a:endParaRPr>
          </a:p>
          <a:p>
            <a:pPr>
              <a:buNone/>
            </a:pPr>
            <a:r>
              <a:rPr lang="en-US" sz="3200" dirty="0" smtClean="0">
                <a:latin typeface="Berlin Sans FB" pitchFamily="34" charset="0"/>
              </a:rPr>
              <a:t>    </a:t>
            </a:r>
            <a:r>
              <a:rPr lang="en-US" sz="3200" dirty="0" err="1" smtClean="0">
                <a:latin typeface="Berlin Sans FB" pitchFamily="34" charset="0"/>
              </a:rPr>
              <a:t>b.KESINAMBUNGAN</a:t>
            </a:r>
            <a:endParaRPr lang="en-US" sz="3200" dirty="0" smtClean="0">
              <a:latin typeface="Berlin Sans FB" pitchFamily="34" charset="0"/>
            </a:endParaRPr>
          </a:p>
          <a:p>
            <a:pPr>
              <a:buNone/>
            </a:pPr>
            <a:r>
              <a:rPr lang="en-US" sz="3200" dirty="0" smtClean="0">
                <a:latin typeface="Berlin Sans FB" pitchFamily="34" charset="0"/>
              </a:rPr>
              <a:t>    </a:t>
            </a:r>
            <a:r>
              <a:rPr lang="en-US" sz="3200" dirty="0" err="1" smtClean="0">
                <a:latin typeface="Berlin Sans FB" pitchFamily="34" charset="0"/>
              </a:rPr>
              <a:t>c.HARGA</a:t>
            </a:r>
            <a:r>
              <a:rPr lang="en-US" sz="3200" dirty="0" smtClean="0">
                <a:latin typeface="Berlin Sans FB" pitchFamily="34" charset="0"/>
              </a:rPr>
              <a:t> PERTUKARAN OBJEKTIF</a:t>
            </a:r>
          </a:p>
          <a:p>
            <a:pPr>
              <a:buNone/>
            </a:pPr>
            <a:r>
              <a:rPr lang="en-US" sz="3200" dirty="0" smtClean="0">
                <a:latin typeface="Berlin Sans FB" pitchFamily="34" charset="0"/>
              </a:rPr>
              <a:t>    </a:t>
            </a:r>
            <a:r>
              <a:rPr lang="en-US" sz="3200" dirty="0" err="1" smtClean="0">
                <a:latin typeface="Berlin Sans FB" pitchFamily="34" charset="0"/>
              </a:rPr>
              <a:t>d.KONSISTENSI</a:t>
            </a:r>
            <a:endParaRPr lang="en-US" sz="3200" dirty="0" smtClean="0">
              <a:latin typeface="Berlin Sans FB" pitchFamily="34" charset="0"/>
            </a:endParaRPr>
          </a:p>
          <a:p>
            <a:pPr>
              <a:buNone/>
            </a:pPr>
            <a:r>
              <a:rPr lang="en-US" sz="3200" dirty="0" smtClean="0">
                <a:latin typeface="Berlin Sans FB" pitchFamily="34" charset="0"/>
              </a:rPr>
              <a:t>    </a:t>
            </a:r>
            <a:r>
              <a:rPr lang="en-US" sz="3200" dirty="0" err="1" smtClean="0">
                <a:latin typeface="Berlin Sans FB" pitchFamily="34" charset="0"/>
              </a:rPr>
              <a:t>e.KONSERVATIF</a:t>
            </a:r>
            <a:r>
              <a:rPr lang="id-ID" sz="3200" dirty="0" smtClean="0">
                <a:latin typeface="Berlin Sans FB" pitchFamily="34" charset="0"/>
              </a:rPr>
              <a:t> </a:t>
            </a:r>
          </a:p>
          <a:p>
            <a:pPr marL="450850" indent="-179388" algn="just">
              <a:buNone/>
            </a:pPr>
            <a:endParaRPr lang="id-ID" sz="3200" dirty="0" smtClean="0">
              <a:latin typeface="Berlin Sans FB" pitchFamily="34" charset="0"/>
            </a:endParaRPr>
          </a:p>
          <a:p>
            <a:endParaRPr lang="en-US" dirty="0"/>
          </a:p>
        </p:txBody>
      </p:sp>
    </p:spTree>
  </p:cSld>
  <p:clrMapOvr>
    <a:masterClrMapping/>
  </p:clrMapOvr>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 y="12"/>
            <a:ext cx="9180512" cy="724411"/>
          </a:xfrm>
          <a:solidFill>
            <a:schemeClr val="bg1"/>
          </a:solidFill>
        </p:spPr>
        <p:txBody>
          <a:bodyPr>
            <a:normAutofit/>
          </a:bodyPr>
          <a:lstStyle/>
          <a:p>
            <a:pPr algn="ctr"/>
            <a:r>
              <a:rPr lang="id-ID" sz="2400" dirty="0" smtClean="0">
                <a:latin typeface="Berlin Sans FB" pitchFamily="34" charset="0"/>
              </a:rPr>
              <a:t>3. FUNGSI AKUNTANSI PAJAK</a:t>
            </a:r>
            <a:endParaRPr lang="en-US" sz="2400" dirty="0"/>
          </a:p>
        </p:txBody>
      </p:sp>
      <p:sp>
        <p:nvSpPr>
          <p:cNvPr id="3" name="Content Placeholder 2"/>
          <p:cNvSpPr>
            <a:spLocks noGrp="1"/>
          </p:cNvSpPr>
          <p:nvPr>
            <p:ph idx="1"/>
          </p:nvPr>
        </p:nvSpPr>
        <p:spPr>
          <a:xfrm>
            <a:off x="10" y="724422"/>
            <a:ext cx="9180512" cy="6297091"/>
          </a:xfrm>
          <a:solidFill>
            <a:schemeClr val="bg1"/>
          </a:solidFill>
        </p:spPr>
        <p:txBody>
          <a:bodyPr>
            <a:noAutofit/>
          </a:bodyPr>
          <a:lstStyle/>
          <a:p>
            <a:pPr marL="0" indent="0" algn="just">
              <a:buNone/>
            </a:pPr>
            <a:r>
              <a:rPr lang="id-ID" sz="2400" dirty="0" smtClean="0">
                <a:latin typeface="Berlin Sans FB" pitchFamily="34" charset="0"/>
              </a:rPr>
              <a:t>FUNGSI AKUNTANSI PAJAK ADALAH MENGOLAH DATA KUANTITATIF YANG AKAN DIGUNAKAN UNTUK MENYAJIKAN LAPORAN KEUANGAN YANG MEMUAT PERHITUNGAN PERPAJAKAN. AKUNTANSI PAJAK HARUS DAPAT MEMENUHI TUJUAN KUALITATIF.</a:t>
            </a:r>
          </a:p>
          <a:p>
            <a:pPr marL="0" indent="0" algn="just">
              <a:buNone/>
            </a:pPr>
            <a:endParaRPr lang="en-US" sz="2400" dirty="0" smtClean="0">
              <a:latin typeface="Berlin Sans FB" pitchFamily="34" charset="0"/>
            </a:endParaRPr>
          </a:p>
          <a:p>
            <a:pPr marL="0" indent="0" algn="just">
              <a:buNone/>
            </a:pPr>
            <a:r>
              <a:rPr lang="id-ID" sz="2400" u="sng" dirty="0" smtClean="0">
                <a:latin typeface="Berlin Sans FB" pitchFamily="34" charset="0"/>
              </a:rPr>
              <a:t>TUJUAN KUALITATIF AKUNTANSI PAJAK :</a:t>
            </a:r>
          </a:p>
          <a:p>
            <a:pPr marL="271463" indent="-271463" algn="just">
              <a:buNone/>
            </a:pPr>
            <a:r>
              <a:rPr lang="id-ID" sz="2400" dirty="0" smtClean="0">
                <a:latin typeface="Berlin Sans FB" pitchFamily="34" charset="0"/>
              </a:rPr>
              <a:t>a.RELEVAN </a:t>
            </a:r>
            <a:r>
              <a:rPr lang="en-US" sz="2400" dirty="0" smtClean="0">
                <a:latin typeface="Berlin Sans FB" pitchFamily="34" charset="0"/>
              </a:rPr>
              <a:t>				</a:t>
            </a:r>
            <a:r>
              <a:rPr lang="en-US" sz="2400" dirty="0" err="1" smtClean="0">
                <a:latin typeface="Berlin Sans FB" pitchFamily="34" charset="0"/>
              </a:rPr>
              <a:t>e.TEPAT</a:t>
            </a:r>
            <a:r>
              <a:rPr lang="en-US" sz="2400" dirty="0" smtClean="0">
                <a:latin typeface="Berlin Sans FB" pitchFamily="34" charset="0"/>
              </a:rPr>
              <a:t> WAKTU</a:t>
            </a:r>
          </a:p>
          <a:p>
            <a:pPr marL="271463" indent="-271463" algn="just">
              <a:buNone/>
            </a:pPr>
            <a:r>
              <a:rPr lang="en-US" sz="2400" dirty="0" err="1" smtClean="0">
                <a:latin typeface="Berlin Sans FB" pitchFamily="34" charset="0"/>
              </a:rPr>
              <a:t>b.DAPAT</a:t>
            </a:r>
            <a:r>
              <a:rPr lang="en-US" sz="2400" dirty="0" smtClean="0">
                <a:latin typeface="Berlin Sans FB" pitchFamily="34" charset="0"/>
              </a:rPr>
              <a:t> DIMENGERTI		</a:t>
            </a:r>
            <a:r>
              <a:rPr lang="en-US" sz="2400" dirty="0" err="1" smtClean="0">
                <a:latin typeface="Berlin Sans FB" pitchFamily="34" charset="0"/>
              </a:rPr>
              <a:t>f.DAYA</a:t>
            </a:r>
            <a:r>
              <a:rPr lang="en-US" sz="2400" dirty="0" smtClean="0">
                <a:latin typeface="Berlin Sans FB" pitchFamily="34" charset="0"/>
              </a:rPr>
              <a:t> BANDING</a:t>
            </a:r>
          </a:p>
          <a:p>
            <a:pPr marL="271463" indent="-271463" algn="just">
              <a:buNone/>
            </a:pPr>
            <a:r>
              <a:rPr lang="en-US" sz="2400" dirty="0" err="1" smtClean="0">
                <a:latin typeface="Berlin Sans FB" pitchFamily="34" charset="0"/>
              </a:rPr>
              <a:t>c.DAYA</a:t>
            </a:r>
            <a:r>
              <a:rPr lang="en-US" sz="2400" dirty="0" smtClean="0">
                <a:latin typeface="Berlin Sans FB" pitchFamily="34" charset="0"/>
              </a:rPr>
              <a:t> UJI				</a:t>
            </a:r>
            <a:r>
              <a:rPr lang="en-US" sz="2400" dirty="0" err="1" smtClean="0">
                <a:latin typeface="Berlin Sans FB" pitchFamily="34" charset="0"/>
              </a:rPr>
              <a:t>g.LENGKAP</a:t>
            </a:r>
            <a:endParaRPr lang="en-US" sz="2400" dirty="0" smtClean="0">
              <a:latin typeface="Berlin Sans FB" pitchFamily="34" charset="0"/>
            </a:endParaRPr>
          </a:p>
          <a:p>
            <a:pPr marL="271463" indent="-271463" algn="just">
              <a:buNone/>
            </a:pPr>
            <a:r>
              <a:rPr lang="en-US" sz="2400" dirty="0" err="1" smtClean="0">
                <a:latin typeface="Berlin Sans FB" pitchFamily="34" charset="0"/>
              </a:rPr>
              <a:t>d.NETRAL</a:t>
            </a:r>
            <a:endParaRPr lang="en-US" sz="2400" dirty="0"/>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 y="103524"/>
            <a:ext cx="9180512" cy="806653"/>
          </a:xfrm>
          <a:noFill/>
        </p:spPr>
        <p:txBody>
          <a:bodyPr>
            <a:normAutofit/>
          </a:bodyPr>
          <a:lstStyle/>
          <a:p>
            <a:pPr algn="ctr"/>
            <a:r>
              <a:rPr lang="en-US" dirty="0" smtClean="0"/>
              <a:t>2. SEJARAH PEMUNGUTAN PAJAK</a:t>
            </a:r>
            <a:endParaRPr lang="en-US" dirty="0"/>
          </a:p>
        </p:txBody>
      </p:sp>
      <p:sp>
        <p:nvSpPr>
          <p:cNvPr id="3" name="Content Placeholder 2"/>
          <p:cNvSpPr>
            <a:spLocks noGrp="1"/>
          </p:cNvSpPr>
          <p:nvPr>
            <p:ph idx="1"/>
          </p:nvPr>
        </p:nvSpPr>
        <p:spPr>
          <a:xfrm>
            <a:off x="4" y="910181"/>
            <a:ext cx="9180518" cy="6369934"/>
          </a:xfrm>
          <a:noFill/>
        </p:spPr>
        <p:txBody>
          <a:bodyPr>
            <a:noAutofit/>
          </a:bodyPr>
          <a:lstStyle/>
          <a:p>
            <a:r>
              <a:rPr lang="en-US" sz="2200" dirty="0" err="1" smtClean="0"/>
              <a:t>Pada</a:t>
            </a:r>
            <a:r>
              <a:rPr lang="en-US" sz="2200" dirty="0" smtClean="0"/>
              <a:t> </a:t>
            </a:r>
            <a:r>
              <a:rPr lang="en-US" sz="2200" dirty="0" err="1" smtClean="0"/>
              <a:t>awal</a:t>
            </a:r>
            <a:r>
              <a:rPr lang="en-US" sz="2200" dirty="0" smtClean="0"/>
              <a:t> </a:t>
            </a:r>
            <a:r>
              <a:rPr lang="en-US" sz="2200" dirty="0" err="1" smtClean="0"/>
              <a:t>mulanya</a:t>
            </a:r>
            <a:r>
              <a:rPr lang="en-US" sz="2200" dirty="0" smtClean="0"/>
              <a:t> </a:t>
            </a:r>
            <a:r>
              <a:rPr lang="en-US" sz="2200" dirty="0" err="1" smtClean="0"/>
              <a:t>pajak</a:t>
            </a:r>
            <a:r>
              <a:rPr lang="en-US" sz="2200" dirty="0" smtClean="0"/>
              <a:t> </a:t>
            </a:r>
            <a:r>
              <a:rPr lang="en-US" sz="2200" dirty="0" err="1" smtClean="0"/>
              <a:t>hanya</a:t>
            </a:r>
            <a:r>
              <a:rPr lang="en-US" sz="2200" dirty="0" smtClean="0"/>
              <a:t> </a:t>
            </a:r>
            <a:r>
              <a:rPr lang="en-US" sz="2200" dirty="0" err="1" smtClean="0"/>
              <a:t>merupakan</a:t>
            </a:r>
            <a:r>
              <a:rPr lang="en-US" sz="2200" dirty="0" smtClean="0"/>
              <a:t> </a:t>
            </a:r>
            <a:r>
              <a:rPr lang="en-US" sz="2200" dirty="0" err="1" smtClean="0"/>
              <a:t>pemberian</a:t>
            </a:r>
            <a:r>
              <a:rPr lang="en-US" sz="2200" dirty="0" smtClean="0"/>
              <a:t> </a:t>
            </a:r>
            <a:r>
              <a:rPr lang="en-US" sz="2200" dirty="0" err="1" smtClean="0"/>
              <a:t>sukarela</a:t>
            </a:r>
            <a:r>
              <a:rPr lang="en-US" sz="2200" dirty="0" smtClean="0"/>
              <a:t> </a:t>
            </a:r>
            <a:r>
              <a:rPr lang="en-US" sz="2200" dirty="0" err="1" smtClean="0"/>
              <a:t>kepada</a:t>
            </a:r>
            <a:r>
              <a:rPr lang="en-US" sz="2200" dirty="0" smtClean="0"/>
              <a:t> raja </a:t>
            </a:r>
            <a:r>
              <a:rPr lang="en-US" sz="2200" dirty="0" err="1" smtClean="0"/>
              <a:t>dan</a:t>
            </a:r>
            <a:r>
              <a:rPr lang="en-US" sz="2200" dirty="0" smtClean="0"/>
              <a:t> bookman </a:t>
            </a:r>
            <a:r>
              <a:rPr lang="en-US" sz="2200" dirty="0" err="1" smtClean="0"/>
              <a:t>merupakan</a:t>
            </a:r>
            <a:r>
              <a:rPr lang="en-US" sz="2200" dirty="0" smtClean="0"/>
              <a:t> </a:t>
            </a:r>
            <a:r>
              <a:rPr lang="en-US" sz="2200" dirty="0" err="1" smtClean="0"/>
              <a:t>paksaan</a:t>
            </a:r>
            <a:r>
              <a:rPr lang="en-US" sz="2200" dirty="0" smtClean="0"/>
              <a:t> </a:t>
            </a:r>
            <a:r>
              <a:rPr lang="en-US" sz="2200" dirty="0" err="1" smtClean="0"/>
              <a:t>dan</a:t>
            </a:r>
            <a:r>
              <a:rPr lang="en-US" sz="2200" dirty="0" smtClean="0"/>
              <a:t> </a:t>
            </a:r>
            <a:r>
              <a:rPr lang="en-US" sz="2200" dirty="0" err="1" smtClean="0"/>
              <a:t>kewajiban</a:t>
            </a:r>
            <a:r>
              <a:rPr lang="en-US" sz="2200" dirty="0" smtClean="0"/>
              <a:t> </a:t>
            </a:r>
            <a:r>
              <a:rPr lang="en-US" sz="2200" dirty="0" err="1" smtClean="0"/>
              <a:t>seperti</a:t>
            </a:r>
            <a:r>
              <a:rPr lang="en-US" sz="2200" dirty="0" smtClean="0"/>
              <a:t> </a:t>
            </a:r>
            <a:r>
              <a:rPr lang="en-US" sz="2200" dirty="0" err="1" smtClean="0"/>
              <a:t>pajak</a:t>
            </a:r>
            <a:r>
              <a:rPr lang="en-US" sz="2200" dirty="0" smtClean="0"/>
              <a:t> yang </a:t>
            </a:r>
            <a:r>
              <a:rPr lang="en-US" sz="2200" dirty="0" err="1" smtClean="0"/>
              <a:t>ada</a:t>
            </a:r>
            <a:r>
              <a:rPr lang="en-US" sz="2200" dirty="0" smtClean="0"/>
              <a:t> </a:t>
            </a:r>
            <a:r>
              <a:rPr lang="en-US" sz="2200" dirty="0" err="1" smtClean="0"/>
              <a:t>pada</a:t>
            </a:r>
            <a:r>
              <a:rPr lang="en-US" sz="2200" dirty="0" smtClean="0"/>
              <a:t> </a:t>
            </a:r>
            <a:r>
              <a:rPr lang="en-US" sz="2200" dirty="0" err="1" smtClean="0"/>
              <a:t>zaman</a:t>
            </a:r>
            <a:r>
              <a:rPr lang="en-US" sz="2200" dirty="0" smtClean="0"/>
              <a:t> </a:t>
            </a:r>
            <a:r>
              <a:rPr lang="en-US" sz="2200" dirty="0" err="1" smtClean="0"/>
              <a:t>sekarang</a:t>
            </a:r>
            <a:r>
              <a:rPr lang="en-US" sz="2200" dirty="0" smtClean="0"/>
              <a:t>. </a:t>
            </a:r>
            <a:r>
              <a:rPr lang="en-US" sz="2200" dirty="0" err="1" smtClean="0"/>
              <a:t>Pajak</a:t>
            </a:r>
            <a:r>
              <a:rPr lang="en-US" sz="2200" dirty="0" smtClean="0"/>
              <a:t> </a:t>
            </a:r>
            <a:r>
              <a:rPr lang="en-US" sz="2200" dirty="0" err="1" smtClean="0"/>
              <a:t>mulai</a:t>
            </a:r>
            <a:r>
              <a:rPr lang="en-US" sz="2200" dirty="0" smtClean="0"/>
              <a:t> </a:t>
            </a:r>
            <a:r>
              <a:rPr lang="en-US" sz="2200" dirty="0" err="1" smtClean="0"/>
              <a:t>menjadi</a:t>
            </a:r>
            <a:r>
              <a:rPr lang="en-US" sz="2200" dirty="0" smtClean="0"/>
              <a:t> pungutan </a:t>
            </a:r>
            <a:r>
              <a:rPr lang="en-US" sz="2200" dirty="0" err="1" smtClean="0"/>
              <a:t>sejak</a:t>
            </a:r>
            <a:r>
              <a:rPr lang="en-US" sz="2200" dirty="0" smtClean="0"/>
              <a:t> </a:t>
            </a:r>
            <a:r>
              <a:rPr lang="en-US" sz="2200" dirty="0" err="1" smtClean="0"/>
              <a:t>zaman</a:t>
            </a:r>
            <a:r>
              <a:rPr lang="en-US" sz="2200" dirty="0" smtClean="0"/>
              <a:t> </a:t>
            </a:r>
            <a:r>
              <a:rPr lang="en-US" sz="2200" dirty="0" err="1" smtClean="0"/>
              <a:t>romawi</a:t>
            </a:r>
            <a:r>
              <a:rPr lang="en-US" sz="2200" dirty="0" smtClean="0"/>
              <a:t>, </a:t>
            </a:r>
            <a:r>
              <a:rPr lang="en-US" sz="2200" dirty="0" err="1" smtClean="0"/>
              <a:t>pada</a:t>
            </a:r>
            <a:r>
              <a:rPr lang="en-US" sz="2200" dirty="0" smtClean="0"/>
              <a:t> </a:t>
            </a:r>
            <a:r>
              <a:rPr lang="en-US" sz="2200" dirty="0" err="1" smtClean="0"/>
              <a:t>awal</a:t>
            </a:r>
            <a:r>
              <a:rPr lang="en-US" sz="2200" dirty="0" smtClean="0"/>
              <a:t> </a:t>
            </a:r>
            <a:r>
              <a:rPr lang="en-US" sz="2200" dirty="0" err="1" smtClean="0"/>
              <a:t>republik</a:t>
            </a:r>
            <a:r>
              <a:rPr lang="en-US" sz="2200" dirty="0" smtClean="0"/>
              <a:t> Roma (509-27 SM </a:t>
            </a:r>
            <a:r>
              <a:rPr lang="en-US" sz="2200" dirty="0" err="1" smtClean="0"/>
              <a:t>sudah</a:t>
            </a:r>
            <a:r>
              <a:rPr lang="en-US" sz="2200" dirty="0" smtClean="0"/>
              <a:t> </a:t>
            </a:r>
            <a:r>
              <a:rPr lang="en-US" sz="2200" dirty="0" err="1" smtClean="0"/>
              <a:t>mulai</a:t>
            </a:r>
            <a:r>
              <a:rPr lang="en-US" sz="2200" dirty="0" smtClean="0"/>
              <a:t> </a:t>
            </a:r>
            <a:r>
              <a:rPr lang="en-US" sz="2200" dirty="0" err="1" smtClean="0"/>
              <a:t>dikenal</a:t>
            </a:r>
            <a:r>
              <a:rPr lang="en-US" sz="2200" dirty="0" smtClean="0"/>
              <a:t> </a:t>
            </a:r>
            <a:r>
              <a:rPr lang="en-US" sz="2200" dirty="0" err="1" smtClean="0"/>
              <a:t>beberapa</a:t>
            </a:r>
            <a:r>
              <a:rPr lang="en-US" sz="2200" dirty="0" smtClean="0"/>
              <a:t> </a:t>
            </a:r>
            <a:r>
              <a:rPr lang="en-US" sz="2200" dirty="0" err="1" smtClean="0"/>
              <a:t>jenis</a:t>
            </a:r>
            <a:r>
              <a:rPr lang="en-US" sz="2200" dirty="0" smtClean="0"/>
              <a:t> pungutan </a:t>
            </a:r>
            <a:r>
              <a:rPr lang="en-US" sz="2200" dirty="0" err="1" smtClean="0"/>
              <a:t>pajak</a:t>
            </a:r>
            <a:r>
              <a:rPr lang="en-US" sz="2200" dirty="0" smtClean="0"/>
              <a:t>, </a:t>
            </a:r>
            <a:r>
              <a:rPr lang="en-US" sz="2200" dirty="0" err="1" smtClean="0"/>
              <a:t>seperti</a:t>
            </a:r>
            <a:r>
              <a:rPr lang="en-US" sz="2200" dirty="0" smtClean="0"/>
              <a:t> censor, </a:t>
            </a:r>
            <a:r>
              <a:rPr lang="en-US" sz="2200" dirty="0" err="1" smtClean="0"/>
              <a:t>questor</a:t>
            </a:r>
            <a:r>
              <a:rPr lang="en-US" sz="2200" dirty="0" smtClean="0"/>
              <a:t> </a:t>
            </a:r>
            <a:r>
              <a:rPr lang="en-US" sz="2200" dirty="0" err="1" smtClean="0"/>
              <a:t>dan</a:t>
            </a:r>
            <a:r>
              <a:rPr lang="en-US" sz="2200" dirty="0" smtClean="0"/>
              <a:t> </a:t>
            </a:r>
            <a:r>
              <a:rPr lang="en-US" sz="2200" dirty="0" err="1" smtClean="0"/>
              <a:t>beberapa</a:t>
            </a:r>
            <a:r>
              <a:rPr lang="en-US" sz="2200" dirty="0" smtClean="0"/>
              <a:t> </a:t>
            </a:r>
            <a:r>
              <a:rPr lang="en-US" sz="2200" dirty="0" err="1" smtClean="0"/>
              <a:t>lainnya</a:t>
            </a:r>
            <a:r>
              <a:rPr lang="en-US" sz="2200" dirty="0" smtClean="0"/>
              <a:t>.</a:t>
            </a:r>
          </a:p>
          <a:p>
            <a:r>
              <a:rPr lang="en-US" sz="2200" dirty="0" err="1" smtClean="0"/>
              <a:t>Pada</a:t>
            </a:r>
            <a:r>
              <a:rPr lang="en-US" sz="2200" dirty="0" smtClean="0"/>
              <a:t> </a:t>
            </a:r>
            <a:r>
              <a:rPr lang="en-US" sz="2200" dirty="0" err="1" smtClean="0"/>
              <a:t>zaman</a:t>
            </a:r>
            <a:r>
              <a:rPr lang="en-US" sz="2200" dirty="0" smtClean="0"/>
              <a:t> </a:t>
            </a:r>
            <a:r>
              <a:rPr lang="en-US" sz="2200" dirty="0" err="1" smtClean="0"/>
              <a:t>roma</a:t>
            </a:r>
            <a:r>
              <a:rPr lang="en-US" sz="2200" dirty="0" smtClean="0"/>
              <a:t> </a:t>
            </a:r>
            <a:r>
              <a:rPr lang="en-US" sz="2200" dirty="0" err="1" smtClean="0"/>
              <a:t>tidak</a:t>
            </a:r>
            <a:r>
              <a:rPr lang="en-US" sz="2200" dirty="0" smtClean="0"/>
              <a:t> </a:t>
            </a:r>
            <a:r>
              <a:rPr lang="en-US" sz="2200" dirty="0" err="1" smtClean="0"/>
              <a:t>disebut</a:t>
            </a:r>
            <a:r>
              <a:rPr lang="en-US" sz="2200" dirty="0" smtClean="0"/>
              <a:t> </a:t>
            </a:r>
            <a:r>
              <a:rPr lang="en-US" sz="2200" dirty="0" err="1" smtClean="0"/>
              <a:t>pajak</a:t>
            </a:r>
            <a:r>
              <a:rPr lang="en-US" sz="2200" dirty="0" smtClean="0"/>
              <a:t> </a:t>
            </a:r>
            <a:r>
              <a:rPr lang="en-US" sz="2200" dirty="0" err="1" smtClean="0"/>
              <a:t>seperti</a:t>
            </a:r>
            <a:r>
              <a:rPr lang="en-US" sz="2200" dirty="0" smtClean="0"/>
              <a:t> </a:t>
            </a:r>
            <a:r>
              <a:rPr lang="en-US" sz="2200" dirty="0" err="1" smtClean="0"/>
              <a:t>zaman</a:t>
            </a:r>
            <a:r>
              <a:rPr lang="en-US" sz="2200" dirty="0" smtClean="0"/>
              <a:t> </a:t>
            </a:r>
            <a:r>
              <a:rPr lang="en-US" sz="2200" dirty="0" err="1" smtClean="0"/>
              <a:t>sekarang</a:t>
            </a:r>
            <a:r>
              <a:rPr lang="en-US" sz="2200" dirty="0" smtClean="0"/>
              <a:t> </a:t>
            </a:r>
            <a:r>
              <a:rPr lang="en-US" sz="2200" dirty="0" err="1" smtClean="0"/>
              <a:t>tetapi</a:t>
            </a:r>
            <a:r>
              <a:rPr lang="en-US" sz="2200" dirty="0" smtClean="0"/>
              <a:t> </a:t>
            </a:r>
            <a:r>
              <a:rPr lang="en-US" sz="2200" dirty="0" err="1" smtClean="0"/>
              <a:t>disebut</a:t>
            </a:r>
            <a:r>
              <a:rPr lang="en-US" sz="2200" dirty="0" smtClean="0"/>
              <a:t> </a:t>
            </a:r>
            <a:r>
              <a:rPr lang="en-US" sz="2200" dirty="0" err="1" smtClean="0"/>
              <a:t>publicam</a:t>
            </a:r>
            <a:r>
              <a:rPr lang="en-US" sz="2200" dirty="0" smtClean="0"/>
              <a:t> </a:t>
            </a:r>
            <a:r>
              <a:rPr lang="en-US" sz="2200" dirty="0" err="1" smtClean="0"/>
              <a:t>trubutum</a:t>
            </a:r>
            <a:r>
              <a:rPr lang="en-US" sz="2200" dirty="0" smtClean="0"/>
              <a:t>, </a:t>
            </a:r>
            <a:r>
              <a:rPr lang="en-US" sz="2200" dirty="0" err="1" smtClean="0"/>
              <a:t>dan</a:t>
            </a:r>
            <a:r>
              <a:rPr lang="en-US" sz="2200" dirty="0" smtClean="0"/>
              <a:t> </a:t>
            </a:r>
            <a:r>
              <a:rPr lang="en-US" sz="2200" dirty="0" err="1" smtClean="0"/>
              <a:t>pajak</a:t>
            </a:r>
            <a:r>
              <a:rPr lang="en-US" sz="2200" dirty="0" smtClean="0"/>
              <a:t> </a:t>
            </a:r>
            <a:r>
              <a:rPr lang="en-US" sz="2200" dirty="0" err="1" smtClean="0"/>
              <a:t>pada</a:t>
            </a:r>
            <a:r>
              <a:rPr lang="en-US" sz="2200" dirty="0" smtClean="0"/>
              <a:t> </a:t>
            </a:r>
            <a:r>
              <a:rPr lang="en-US" sz="2200" dirty="0" err="1" smtClean="0"/>
              <a:t>zaman</a:t>
            </a:r>
            <a:r>
              <a:rPr lang="en-US" sz="2200" dirty="0" smtClean="0"/>
              <a:t> </a:t>
            </a:r>
            <a:r>
              <a:rPr lang="en-US" sz="2200" dirty="0" err="1" smtClean="0"/>
              <a:t>tersebut</a:t>
            </a:r>
            <a:r>
              <a:rPr lang="en-US" sz="2200" dirty="0" smtClean="0"/>
              <a:t> </a:t>
            </a:r>
            <a:r>
              <a:rPr lang="en-US" sz="2200" dirty="0" err="1" smtClean="0"/>
              <a:t>merupakan</a:t>
            </a:r>
            <a:r>
              <a:rPr lang="en-US" sz="2200" dirty="0" smtClean="0"/>
              <a:t> </a:t>
            </a:r>
            <a:r>
              <a:rPr lang="en-US" sz="2200" dirty="0" err="1" smtClean="0"/>
              <a:t>pajak</a:t>
            </a:r>
            <a:r>
              <a:rPr lang="en-US" sz="2200" dirty="0" smtClean="0"/>
              <a:t> </a:t>
            </a:r>
            <a:r>
              <a:rPr lang="en-US" sz="2200" dirty="0" err="1" smtClean="0"/>
              <a:t>langsung</a:t>
            </a:r>
            <a:r>
              <a:rPr lang="en-US" sz="2200" dirty="0" smtClean="0"/>
              <a:t> </a:t>
            </a:r>
            <a:r>
              <a:rPr lang="en-US" sz="2200" dirty="0" err="1" smtClean="0"/>
              <a:t>atas</a:t>
            </a:r>
            <a:r>
              <a:rPr lang="en-US" sz="2200" dirty="0" smtClean="0"/>
              <a:t> </a:t>
            </a:r>
            <a:r>
              <a:rPr lang="en-US" sz="2200" dirty="0" err="1" smtClean="0"/>
              <a:t>kepala</a:t>
            </a:r>
            <a:r>
              <a:rPr lang="en-US" sz="2200" dirty="0" smtClean="0"/>
              <a:t> </a:t>
            </a:r>
            <a:r>
              <a:rPr lang="en-US" sz="2200" dirty="0" err="1" smtClean="0"/>
              <a:t>negara</a:t>
            </a:r>
            <a:r>
              <a:rPr lang="en-US" sz="2200" dirty="0" smtClean="0"/>
              <a:t>.</a:t>
            </a:r>
          </a:p>
          <a:p>
            <a:r>
              <a:rPr lang="en-US" sz="2200" dirty="0" err="1" smtClean="0"/>
              <a:t>Pada</a:t>
            </a:r>
            <a:r>
              <a:rPr lang="en-US" sz="2200" dirty="0" smtClean="0"/>
              <a:t> </a:t>
            </a:r>
            <a:r>
              <a:rPr lang="en-US" sz="2200" dirty="0" err="1" smtClean="0"/>
              <a:t>zaman</a:t>
            </a:r>
            <a:r>
              <a:rPr lang="en-US" sz="2200" dirty="0" smtClean="0"/>
              <a:t> </a:t>
            </a:r>
            <a:r>
              <a:rPr lang="en-US" sz="2200" dirty="0" err="1" smtClean="0"/>
              <a:t>kaisar</a:t>
            </a:r>
            <a:r>
              <a:rPr lang="en-US" sz="2200" dirty="0" smtClean="0"/>
              <a:t> </a:t>
            </a:r>
            <a:r>
              <a:rPr lang="en-US" sz="2200" dirty="0" err="1" smtClean="0"/>
              <a:t>terkenal</a:t>
            </a:r>
            <a:r>
              <a:rPr lang="en-US" sz="2200" dirty="0" smtClean="0"/>
              <a:t> </a:t>
            </a:r>
            <a:r>
              <a:rPr lang="en-US" sz="2200" dirty="0" err="1" smtClean="0"/>
              <a:t>julius</a:t>
            </a:r>
            <a:r>
              <a:rPr lang="en-US" sz="2200" dirty="0" smtClean="0"/>
              <a:t> </a:t>
            </a:r>
            <a:r>
              <a:rPr lang="en-US" sz="2200" dirty="0" err="1" smtClean="0"/>
              <a:t>caesar</a:t>
            </a:r>
            <a:r>
              <a:rPr lang="en-US" sz="2200" dirty="0" smtClean="0"/>
              <a:t> </a:t>
            </a:r>
            <a:r>
              <a:rPr lang="en-US" sz="2200" dirty="0" err="1" smtClean="0"/>
              <a:t>pajak</a:t>
            </a:r>
            <a:r>
              <a:rPr lang="en-US" sz="2200" dirty="0" smtClean="0"/>
              <a:t> </a:t>
            </a:r>
            <a:r>
              <a:rPr lang="en-US" sz="2200" dirty="0" err="1" smtClean="0"/>
              <a:t>dikenal</a:t>
            </a:r>
            <a:r>
              <a:rPr lang="en-US" sz="2200" dirty="0" smtClean="0"/>
              <a:t> </a:t>
            </a:r>
            <a:r>
              <a:rPr lang="en-US" sz="2200" dirty="0" err="1" smtClean="0"/>
              <a:t>dengan</a:t>
            </a:r>
            <a:r>
              <a:rPr lang="en-US" sz="2200" dirty="0" smtClean="0"/>
              <a:t> </a:t>
            </a:r>
            <a:r>
              <a:rPr lang="en-US" sz="2200" dirty="0" err="1" smtClean="0"/>
              <a:t>nama</a:t>
            </a:r>
            <a:r>
              <a:rPr lang="en-US" sz="2200" dirty="0" smtClean="0"/>
              <a:t> </a:t>
            </a:r>
            <a:r>
              <a:rPr lang="en-US" sz="2200" dirty="0" err="1" smtClean="0"/>
              <a:t>centesima</a:t>
            </a:r>
            <a:r>
              <a:rPr lang="en-US" sz="2200" dirty="0" smtClean="0"/>
              <a:t> </a:t>
            </a:r>
            <a:r>
              <a:rPr lang="en-US" sz="2200" dirty="0" err="1" smtClean="0"/>
              <a:t>rerum</a:t>
            </a:r>
            <a:r>
              <a:rPr lang="en-US" sz="2200" dirty="0" smtClean="0"/>
              <a:t> </a:t>
            </a:r>
            <a:r>
              <a:rPr lang="en-US" sz="2200" dirty="0" err="1" smtClean="0"/>
              <a:t>venalium</a:t>
            </a:r>
            <a:r>
              <a:rPr lang="en-US" sz="2200" dirty="0" smtClean="0"/>
              <a:t>, </a:t>
            </a:r>
            <a:r>
              <a:rPr lang="en-US" sz="2200" dirty="0" err="1" smtClean="0"/>
              <a:t>yaitu</a:t>
            </a:r>
            <a:r>
              <a:rPr lang="en-US" sz="2200" dirty="0" smtClean="0"/>
              <a:t> </a:t>
            </a:r>
            <a:r>
              <a:rPr lang="en-US" sz="2200" dirty="0" err="1" smtClean="0"/>
              <a:t>sejenis</a:t>
            </a:r>
            <a:r>
              <a:rPr lang="en-US" sz="2200" dirty="0" smtClean="0"/>
              <a:t> </a:t>
            </a:r>
            <a:r>
              <a:rPr lang="en-US" sz="2200" dirty="0" err="1" smtClean="0"/>
              <a:t>pajak</a:t>
            </a:r>
            <a:r>
              <a:rPr lang="en-US" sz="2200" dirty="0" smtClean="0"/>
              <a:t> </a:t>
            </a:r>
            <a:r>
              <a:rPr lang="en-US" sz="2200" dirty="0" err="1" smtClean="0"/>
              <a:t>penjualan</a:t>
            </a:r>
            <a:r>
              <a:rPr lang="en-US" sz="2200" dirty="0" smtClean="0"/>
              <a:t> yang </a:t>
            </a:r>
            <a:r>
              <a:rPr lang="en-US" sz="2200" dirty="0" err="1" smtClean="0"/>
              <a:t>besarnya</a:t>
            </a:r>
            <a:r>
              <a:rPr lang="en-US" sz="2200" dirty="0" smtClean="0"/>
              <a:t> </a:t>
            </a:r>
            <a:r>
              <a:rPr lang="en-US" sz="2200" dirty="0" err="1" smtClean="0"/>
              <a:t>sebesar</a:t>
            </a:r>
            <a:r>
              <a:rPr lang="en-US" sz="2200" dirty="0" smtClean="0"/>
              <a:t> 1% </a:t>
            </a:r>
            <a:r>
              <a:rPr lang="en-US" sz="2200" dirty="0" err="1" smtClean="0"/>
              <a:t>dari</a:t>
            </a:r>
            <a:r>
              <a:rPr lang="en-US" sz="2200" dirty="0" smtClean="0"/>
              <a:t> </a:t>
            </a:r>
            <a:r>
              <a:rPr lang="en-US" sz="2200" dirty="0" err="1" smtClean="0"/>
              <a:t>omset</a:t>
            </a:r>
            <a:r>
              <a:rPr lang="en-US" sz="2200" dirty="0" smtClean="0"/>
              <a:t> </a:t>
            </a:r>
            <a:r>
              <a:rPr lang="en-US" sz="2200" dirty="0" err="1" smtClean="0"/>
              <a:t>penjualan</a:t>
            </a:r>
            <a:r>
              <a:rPr lang="en-US" sz="2200" dirty="0" smtClean="0"/>
              <a:t>. </a:t>
            </a:r>
            <a:r>
              <a:rPr lang="en-US" sz="2200" dirty="0" err="1" smtClean="0"/>
              <a:t>Didaerah</a:t>
            </a:r>
            <a:r>
              <a:rPr lang="en-US" sz="2200" dirty="0" smtClean="0"/>
              <a:t> lain </a:t>
            </a:r>
            <a:r>
              <a:rPr lang="en-US" sz="2200" dirty="0" err="1" smtClean="0"/>
              <a:t>italia</a:t>
            </a:r>
            <a:r>
              <a:rPr lang="en-US" sz="2200" dirty="0" smtClean="0"/>
              <a:t> </a:t>
            </a:r>
            <a:r>
              <a:rPr lang="en-US" sz="2200" dirty="0" err="1" smtClean="0"/>
              <a:t>dikenal</a:t>
            </a:r>
            <a:r>
              <a:rPr lang="en-US" sz="2200" dirty="0" smtClean="0"/>
              <a:t> </a:t>
            </a:r>
            <a:r>
              <a:rPr lang="en-US" sz="2200" dirty="0" err="1" smtClean="0"/>
              <a:t>dengan</a:t>
            </a:r>
            <a:r>
              <a:rPr lang="en-US" sz="2200" dirty="0" smtClean="0"/>
              <a:t> </a:t>
            </a:r>
            <a:r>
              <a:rPr lang="en-US" sz="2200" dirty="0" err="1" smtClean="0"/>
              <a:t>nama</a:t>
            </a:r>
            <a:r>
              <a:rPr lang="en-US" sz="2200" dirty="0" smtClean="0"/>
              <a:t> </a:t>
            </a:r>
            <a:r>
              <a:rPr lang="en-US" sz="2200" dirty="0" err="1" smtClean="0"/>
              <a:t>decumae</a:t>
            </a:r>
            <a:r>
              <a:rPr lang="en-US" sz="2200" dirty="0" smtClean="0"/>
              <a:t>, </a:t>
            </a:r>
            <a:r>
              <a:rPr lang="en-US" sz="2200" dirty="0" err="1" smtClean="0"/>
              <a:t>yaitu</a:t>
            </a:r>
            <a:r>
              <a:rPr lang="en-US" sz="2200" dirty="0" smtClean="0"/>
              <a:t> pungutan </a:t>
            </a:r>
            <a:r>
              <a:rPr lang="en-US" sz="2200" dirty="0" err="1" smtClean="0"/>
              <a:t>pajak</a:t>
            </a:r>
            <a:r>
              <a:rPr lang="en-US" sz="2200" dirty="0" smtClean="0"/>
              <a:t> yang </a:t>
            </a:r>
            <a:r>
              <a:rPr lang="en-US" sz="2200" dirty="0" err="1" smtClean="0"/>
              <a:t>besarnya</a:t>
            </a:r>
            <a:r>
              <a:rPr lang="en-US" sz="2200" dirty="0" smtClean="0"/>
              <a:t> 10% </a:t>
            </a:r>
            <a:r>
              <a:rPr lang="en-US" sz="2200" dirty="0" err="1" smtClean="0"/>
              <a:t>dari</a:t>
            </a:r>
            <a:r>
              <a:rPr lang="en-US" sz="2200" dirty="0" smtClean="0"/>
              <a:t> </a:t>
            </a:r>
            <a:r>
              <a:rPr lang="en-US" sz="2200" dirty="0" err="1" smtClean="0"/>
              <a:t>para</a:t>
            </a:r>
            <a:r>
              <a:rPr lang="en-US" sz="2200" dirty="0" smtClean="0"/>
              <a:t> </a:t>
            </a:r>
            <a:r>
              <a:rPr lang="en-US" sz="2200" dirty="0" err="1" smtClean="0"/>
              <a:t>petani</a:t>
            </a:r>
            <a:r>
              <a:rPr lang="en-US" sz="2200" dirty="0" smtClean="0"/>
              <a:t> </a:t>
            </a:r>
            <a:r>
              <a:rPr lang="en-US" sz="2200" dirty="0" err="1" smtClean="0"/>
              <a:t>atau</a:t>
            </a:r>
            <a:r>
              <a:rPr lang="en-US" sz="2200" dirty="0" smtClean="0"/>
              <a:t> </a:t>
            </a:r>
            <a:r>
              <a:rPr lang="en-US" sz="2200" dirty="0" err="1" smtClean="0"/>
              <a:t>penguasa</a:t>
            </a:r>
            <a:r>
              <a:rPr lang="en-US" sz="2200" dirty="0" smtClean="0"/>
              <a:t> </a:t>
            </a:r>
            <a:r>
              <a:rPr lang="en-US" sz="2200" dirty="0" err="1" smtClean="0"/>
              <a:t>tanah</a:t>
            </a:r>
            <a:r>
              <a:rPr lang="en-US" sz="2200" dirty="0" smtClean="0"/>
              <a:t> .</a:t>
            </a:r>
          </a:p>
        </p:txBody>
      </p:sp>
    </p:spTree>
  </p:cSld>
  <p:clrMapOvr>
    <a:masterClrMapping/>
  </p:clrMapOvr>
  <p:transition>
    <p:wheel spokes="3"/>
  </p:transition>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2"/>
            <a:ext cx="9180513" cy="724420"/>
          </a:xfrm>
        </p:spPr>
        <p:txBody>
          <a:bodyPr>
            <a:normAutofit/>
          </a:bodyPr>
          <a:lstStyle/>
          <a:p>
            <a:r>
              <a:rPr lang="en-US" sz="2800" dirty="0" smtClean="0"/>
              <a:t>3.SEJARAH PEMUNGUTAN PAJAK DI INDONESIA </a:t>
            </a:r>
            <a:endParaRPr lang="en-US" sz="2800" dirty="0"/>
          </a:p>
        </p:txBody>
      </p:sp>
      <p:sp>
        <p:nvSpPr>
          <p:cNvPr id="3" name="Content Placeholder 2"/>
          <p:cNvSpPr>
            <a:spLocks noGrp="1"/>
          </p:cNvSpPr>
          <p:nvPr>
            <p:ph idx="1"/>
          </p:nvPr>
        </p:nvSpPr>
        <p:spPr>
          <a:xfrm>
            <a:off x="1" y="817301"/>
            <a:ext cx="9180513" cy="6204213"/>
          </a:xfrm>
        </p:spPr>
        <p:txBody>
          <a:bodyPr>
            <a:normAutofit/>
          </a:bodyPr>
          <a:lstStyle/>
          <a:p>
            <a:r>
              <a:rPr lang="en-US" sz="1400" dirty="0" smtClean="0"/>
              <a:t>Di Indonesia  </a:t>
            </a:r>
            <a:r>
              <a:rPr lang="en-US" sz="1400" dirty="0" err="1" smtClean="0"/>
              <a:t>pajak</a:t>
            </a:r>
            <a:r>
              <a:rPr lang="en-US" sz="1400" dirty="0" smtClean="0"/>
              <a:t> </a:t>
            </a:r>
            <a:r>
              <a:rPr lang="en-US" sz="1400" dirty="0" err="1" smtClean="0"/>
              <a:t>sudah</a:t>
            </a:r>
            <a:r>
              <a:rPr lang="en-US" sz="1400" dirty="0" smtClean="0"/>
              <a:t> </a:t>
            </a:r>
            <a:r>
              <a:rPr lang="en-US" sz="1400" dirty="0" err="1" smtClean="0"/>
              <a:t>mulai</a:t>
            </a:r>
            <a:r>
              <a:rPr lang="en-US" sz="1400" dirty="0" smtClean="0"/>
              <a:t> </a:t>
            </a:r>
            <a:r>
              <a:rPr lang="en-US" sz="1400" dirty="0" err="1" smtClean="0"/>
              <a:t>ada</a:t>
            </a:r>
            <a:r>
              <a:rPr lang="en-US" sz="1400" dirty="0" smtClean="0"/>
              <a:t> </a:t>
            </a:r>
            <a:r>
              <a:rPr lang="en-US" sz="1400" dirty="0" err="1" smtClean="0"/>
              <a:t>sejak</a:t>
            </a:r>
            <a:r>
              <a:rPr lang="en-US" sz="1400" dirty="0" smtClean="0"/>
              <a:t> </a:t>
            </a:r>
            <a:r>
              <a:rPr lang="en-US" sz="1400" dirty="0" err="1" smtClean="0"/>
              <a:t>belanda</a:t>
            </a:r>
            <a:r>
              <a:rPr lang="en-US" sz="1400" dirty="0" smtClean="0"/>
              <a:t> </a:t>
            </a:r>
            <a:r>
              <a:rPr lang="en-US" sz="1400" dirty="0" err="1" smtClean="0"/>
              <a:t>masuk</a:t>
            </a:r>
            <a:r>
              <a:rPr lang="en-US" sz="1400" dirty="0" smtClean="0"/>
              <a:t> </a:t>
            </a:r>
            <a:r>
              <a:rPr lang="en-US" sz="1400" dirty="0" err="1" smtClean="0"/>
              <a:t>ke</a:t>
            </a:r>
            <a:r>
              <a:rPr lang="en-US" sz="1400" dirty="0" smtClean="0"/>
              <a:t> Indonesia </a:t>
            </a:r>
            <a:r>
              <a:rPr lang="en-US" sz="1400" dirty="0" err="1" smtClean="0"/>
              <a:t>terutama</a:t>
            </a:r>
            <a:r>
              <a:rPr lang="en-US" sz="1400" dirty="0" smtClean="0"/>
              <a:t> </a:t>
            </a:r>
            <a:r>
              <a:rPr lang="en-US" sz="1400" dirty="0" err="1" smtClean="0"/>
              <a:t>setelah</a:t>
            </a:r>
            <a:r>
              <a:rPr lang="en-US" sz="1400" dirty="0" smtClean="0"/>
              <a:t> </a:t>
            </a:r>
            <a:r>
              <a:rPr lang="en-US" sz="1400" dirty="0" err="1" smtClean="0"/>
              <a:t>berdirinya</a:t>
            </a:r>
            <a:r>
              <a:rPr lang="en-US" sz="1400" dirty="0" smtClean="0"/>
              <a:t> VOC, pungutan </a:t>
            </a:r>
            <a:r>
              <a:rPr lang="en-US" sz="1400" dirty="0" err="1" smtClean="0"/>
              <a:t>bisa</a:t>
            </a:r>
            <a:r>
              <a:rPr lang="en-US" sz="1400" dirty="0" smtClean="0"/>
              <a:t> </a:t>
            </a:r>
            <a:r>
              <a:rPr lang="en-US" sz="1400" dirty="0" err="1" smtClean="0"/>
              <a:t>berupa</a:t>
            </a:r>
            <a:r>
              <a:rPr lang="en-US" sz="1400" dirty="0" smtClean="0"/>
              <a:t> </a:t>
            </a:r>
            <a:r>
              <a:rPr lang="en-US" sz="1400" b="1" dirty="0" err="1" smtClean="0"/>
              <a:t>kerja</a:t>
            </a:r>
            <a:r>
              <a:rPr lang="en-US" sz="1400" b="1" dirty="0" smtClean="0"/>
              <a:t> </a:t>
            </a:r>
            <a:r>
              <a:rPr lang="en-US" sz="1400" b="1" dirty="0" err="1" smtClean="0"/>
              <a:t>paksa</a:t>
            </a:r>
            <a:r>
              <a:rPr lang="en-US" sz="1400" b="1" dirty="0" smtClean="0"/>
              <a:t> </a:t>
            </a:r>
            <a:r>
              <a:rPr lang="en-US" sz="1400" b="1" dirty="0" err="1" smtClean="0"/>
              <a:t>atau</a:t>
            </a:r>
            <a:r>
              <a:rPr lang="en-US" sz="1400" b="1" dirty="0" smtClean="0"/>
              <a:t> </a:t>
            </a:r>
            <a:r>
              <a:rPr lang="en-US" sz="1400" b="1" dirty="0" err="1" smtClean="0"/>
              <a:t>upeti</a:t>
            </a:r>
            <a:r>
              <a:rPr lang="en-US" sz="1400" b="1" dirty="0" smtClean="0"/>
              <a:t>.</a:t>
            </a:r>
          </a:p>
          <a:p>
            <a:r>
              <a:rPr lang="en-US" sz="1400" dirty="0" err="1" smtClean="0"/>
              <a:t>Pada</a:t>
            </a:r>
            <a:r>
              <a:rPr lang="en-US" sz="1400" dirty="0" smtClean="0"/>
              <a:t> </a:t>
            </a:r>
            <a:r>
              <a:rPr lang="en-US" sz="1400" dirty="0" err="1" smtClean="0"/>
              <a:t>awal</a:t>
            </a:r>
            <a:r>
              <a:rPr lang="en-US" sz="1400" dirty="0" smtClean="0"/>
              <a:t> </a:t>
            </a:r>
            <a:r>
              <a:rPr lang="en-US" sz="1400" dirty="0" err="1" smtClean="0"/>
              <a:t>kemerdekaan</a:t>
            </a:r>
            <a:r>
              <a:rPr lang="en-US" sz="1400" dirty="0" smtClean="0"/>
              <a:t> </a:t>
            </a:r>
            <a:r>
              <a:rPr lang="en-US" sz="1400" dirty="0" err="1" smtClean="0"/>
              <a:t>pernah</a:t>
            </a:r>
            <a:r>
              <a:rPr lang="en-US" sz="1400" dirty="0" smtClean="0"/>
              <a:t> </a:t>
            </a:r>
            <a:r>
              <a:rPr lang="en-US" sz="1400" dirty="0" err="1" smtClean="0"/>
              <a:t>dikeluarkan</a:t>
            </a:r>
            <a:r>
              <a:rPr lang="en-US" sz="1400" dirty="0" smtClean="0"/>
              <a:t> </a:t>
            </a:r>
            <a:r>
              <a:rPr lang="en-US" sz="1400" dirty="0" err="1" smtClean="0"/>
              <a:t>Undang-undang</a:t>
            </a:r>
            <a:r>
              <a:rPr lang="en-US" sz="1400" dirty="0" smtClean="0"/>
              <a:t> </a:t>
            </a:r>
            <a:r>
              <a:rPr lang="en-US" sz="1400" dirty="0" err="1" smtClean="0"/>
              <a:t>Darurat</a:t>
            </a:r>
            <a:r>
              <a:rPr lang="en-US" sz="1400" dirty="0" smtClean="0"/>
              <a:t> </a:t>
            </a:r>
            <a:r>
              <a:rPr lang="en-US" sz="1400" dirty="0" err="1" smtClean="0"/>
              <a:t>Nomor</a:t>
            </a:r>
            <a:r>
              <a:rPr lang="en-US" sz="1400" dirty="0" smtClean="0"/>
              <a:t> 12 </a:t>
            </a:r>
            <a:r>
              <a:rPr lang="en-US" sz="1400" dirty="0" err="1" smtClean="0"/>
              <a:t>Tahun</a:t>
            </a:r>
            <a:r>
              <a:rPr lang="en-US" sz="1400" dirty="0" smtClean="0"/>
              <a:t> 1950 yang </a:t>
            </a:r>
            <a:r>
              <a:rPr lang="en-US" sz="1400" dirty="0" err="1" smtClean="0"/>
              <a:t>menjadi</a:t>
            </a:r>
            <a:r>
              <a:rPr lang="en-US" sz="1400" dirty="0" smtClean="0"/>
              <a:t> </a:t>
            </a:r>
            <a:r>
              <a:rPr lang="en-US" sz="1400" dirty="0" err="1" smtClean="0"/>
              <a:t>dasar</a:t>
            </a:r>
            <a:r>
              <a:rPr lang="en-US" sz="1400" dirty="0" smtClean="0"/>
              <a:t> </a:t>
            </a:r>
            <a:r>
              <a:rPr lang="en-US" sz="1400" dirty="0" err="1" smtClean="0"/>
              <a:t>bagi</a:t>
            </a:r>
            <a:r>
              <a:rPr lang="en-US" sz="1400" dirty="0" smtClean="0"/>
              <a:t> </a:t>
            </a:r>
            <a:r>
              <a:rPr lang="en-US" sz="1400" dirty="0" err="1" smtClean="0"/>
              <a:t>pajak</a:t>
            </a:r>
            <a:r>
              <a:rPr lang="en-US" sz="1400" dirty="0" smtClean="0"/>
              <a:t> </a:t>
            </a:r>
            <a:r>
              <a:rPr lang="en-US" sz="1400" dirty="0" err="1" smtClean="0"/>
              <a:t>peredaran</a:t>
            </a:r>
            <a:r>
              <a:rPr lang="en-US" sz="1400" dirty="0" smtClean="0"/>
              <a:t> (</a:t>
            </a:r>
            <a:r>
              <a:rPr lang="en-US" sz="1400" dirty="0" err="1" smtClean="0"/>
              <a:t>barang</a:t>
            </a:r>
            <a:r>
              <a:rPr lang="en-US" sz="1400" dirty="0" smtClean="0"/>
              <a:t>), yang </a:t>
            </a:r>
            <a:r>
              <a:rPr lang="en-US" sz="1400" dirty="0" err="1" smtClean="0"/>
              <a:t>dalam</a:t>
            </a:r>
            <a:r>
              <a:rPr lang="en-US" sz="1400" dirty="0" smtClean="0"/>
              <a:t> </a:t>
            </a:r>
            <a:r>
              <a:rPr lang="en-US" sz="1400" dirty="0" err="1" smtClean="0"/>
              <a:t>tahun</a:t>
            </a:r>
            <a:r>
              <a:rPr lang="en-US" sz="1400" dirty="0" smtClean="0"/>
              <a:t> 1951 </a:t>
            </a:r>
            <a:r>
              <a:rPr lang="en-US" sz="1400" dirty="0" err="1" smtClean="0"/>
              <a:t>diganti</a:t>
            </a:r>
            <a:r>
              <a:rPr lang="en-US" sz="1400" dirty="0" smtClean="0"/>
              <a:t> </a:t>
            </a:r>
            <a:r>
              <a:rPr lang="en-US" sz="1400" dirty="0" err="1" smtClean="0"/>
              <a:t>dengan</a:t>
            </a:r>
            <a:r>
              <a:rPr lang="en-US" sz="1400" dirty="0" smtClean="0"/>
              <a:t> </a:t>
            </a:r>
            <a:r>
              <a:rPr lang="en-US" sz="1400" dirty="0" err="1" smtClean="0"/>
              <a:t>pajak</a:t>
            </a:r>
            <a:r>
              <a:rPr lang="en-US" sz="1400" dirty="0" smtClean="0"/>
              <a:t> </a:t>
            </a:r>
            <a:r>
              <a:rPr lang="en-US" sz="1400" dirty="0" err="1" smtClean="0"/>
              <a:t>penjualan</a:t>
            </a:r>
            <a:r>
              <a:rPr lang="en-US" sz="1400" dirty="0" smtClean="0"/>
              <a:t> (</a:t>
            </a:r>
            <a:r>
              <a:rPr lang="en-US" sz="1400" dirty="0" err="1" smtClean="0"/>
              <a:t>PPn</a:t>
            </a:r>
            <a:r>
              <a:rPr lang="en-US" sz="1400" dirty="0" smtClean="0"/>
              <a:t> 1951 )</a:t>
            </a:r>
            <a:r>
              <a:rPr lang="en-US" sz="1400" dirty="0" err="1" smtClean="0"/>
              <a:t>Pengenaan</a:t>
            </a:r>
            <a:r>
              <a:rPr lang="en-US" sz="1400" dirty="0" smtClean="0"/>
              <a:t> </a:t>
            </a:r>
            <a:r>
              <a:rPr lang="en-US" sz="1400" dirty="0" err="1" smtClean="0"/>
              <a:t>pajak</a:t>
            </a:r>
            <a:r>
              <a:rPr lang="en-US" sz="1400" dirty="0" smtClean="0"/>
              <a:t> </a:t>
            </a:r>
            <a:r>
              <a:rPr lang="en-US" sz="1400" dirty="0" err="1" smtClean="0"/>
              <a:t>secara</a:t>
            </a:r>
            <a:r>
              <a:rPr lang="en-US" sz="1400" dirty="0" smtClean="0"/>
              <a:t> </a:t>
            </a:r>
            <a:r>
              <a:rPr lang="en-US" sz="1400" dirty="0" err="1" smtClean="0"/>
              <a:t>sitematis</a:t>
            </a:r>
            <a:r>
              <a:rPr lang="en-US" sz="1400" dirty="0" smtClean="0"/>
              <a:t> </a:t>
            </a:r>
            <a:r>
              <a:rPr lang="en-US" sz="1400" dirty="0" err="1" smtClean="0"/>
              <a:t>dan</a:t>
            </a:r>
            <a:r>
              <a:rPr lang="en-US" sz="1400" dirty="0" smtClean="0"/>
              <a:t> </a:t>
            </a:r>
            <a:r>
              <a:rPr lang="en-US" sz="1400" dirty="0" err="1" smtClean="0"/>
              <a:t>permanen</a:t>
            </a:r>
            <a:r>
              <a:rPr lang="en-US" sz="1400" dirty="0" smtClean="0"/>
              <a:t>, </a:t>
            </a:r>
            <a:r>
              <a:rPr lang="en-US" sz="1400" dirty="0" err="1" smtClean="0"/>
              <a:t>dimulai</a:t>
            </a:r>
            <a:r>
              <a:rPr lang="en-US" sz="1400" dirty="0" smtClean="0"/>
              <a:t> </a:t>
            </a:r>
            <a:r>
              <a:rPr lang="en-US" sz="1400" dirty="0" err="1" smtClean="0"/>
              <a:t>dengan</a:t>
            </a:r>
            <a:r>
              <a:rPr lang="en-US" sz="1400" dirty="0" smtClean="0"/>
              <a:t> </a:t>
            </a:r>
            <a:r>
              <a:rPr lang="en-US" sz="1400" dirty="0" err="1" smtClean="0"/>
              <a:t>pengenaan</a:t>
            </a:r>
            <a:r>
              <a:rPr lang="en-US" sz="1400" dirty="0" smtClean="0"/>
              <a:t> </a:t>
            </a:r>
            <a:r>
              <a:rPr lang="en-US" sz="1400" dirty="0" err="1" smtClean="0"/>
              <a:t>pajak</a:t>
            </a:r>
            <a:r>
              <a:rPr lang="en-US" sz="1400" dirty="0" smtClean="0"/>
              <a:t> </a:t>
            </a:r>
            <a:r>
              <a:rPr lang="en-US" sz="1400" dirty="0" err="1" smtClean="0"/>
              <a:t>terhadap</a:t>
            </a:r>
            <a:r>
              <a:rPr lang="en-US" sz="1400" dirty="0" smtClean="0"/>
              <a:t> </a:t>
            </a:r>
            <a:r>
              <a:rPr lang="en-US" sz="1400" dirty="0" err="1" smtClean="0"/>
              <a:t>tanah</a:t>
            </a:r>
            <a:r>
              <a:rPr lang="en-US" sz="1400" dirty="0" smtClean="0"/>
              <a:t>, </a:t>
            </a:r>
            <a:r>
              <a:rPr lang="en-US" sz="1400" dirty="0" err="1" smtClean="0"/>
              <a:t>hal</a:t>
            </a:r>
            <a:r>
              <a:rPr lang="en-US" sz="1400" dirty="0" smtClean="0"/>
              <a:t> </a:t>
            </a:r>
            <a:r>
              <a:rPr lang="en-US" sz="1400" dirty="0" err="1" smtClean="0"/>
              <a:t>ini</a:t>
            </a:r>
            <a:r>
              <a:rPr lang="en-US" sz="1400" dirty="0" smtClean="0"/>
              <a:t> </a:t>
            </a:r>
            <a:r>
              <a:rPr lang="en-US" sz="1400" dirty="0" err="1" smtClean="0"/>
              <a:t>telah</a:t>
            </a:r>
            <a:r>
              <a:rPr lang="en-US" sz="1400" dirty="0" smtClean="0"/>
              <a:t> </a:t>
            </a:r>
            <a:r>
              <a:rPr lang="en-US" sz="1400" dirty="0" err="1" smtClean="0"/>
              <a:t>ada</a:t>
            </a:r>
            <a:r>
              <a:rPr lang="en-US" sz="1400" dirty="0" smtClean="0"/>
              <a:t> </a:t>
            </a:r>
            <a:r>
              <a:rPr lang="en-US" sz="1400" dirty="0" err="1" smtClean="0"/>
              <a:t>pada</a:t>
            </a:r>
            <a:r>
              <a:rPr lang="en-US" sz="1400" dirty="0" smtClean="0"/>
              <a:t> </a:t>
            </a:r>
            <a:r>
              <a:rPr lang="en-US" sz="1400" dirty="0" err="1" smtClean="0"/>
              <a:t>zaman</a:t>
            </a:r>
            <a:r>
              <a:rPr lang="en-US" sz="1400" dirty="0" smtClean="0"/>
              <a:t> </a:t>
            </a:r>
            <a:r>
              <a:rPr lang="en-US" sz="1400" dirty="0" err="1" smtClean="0"/>
              <a:t>kolonial</a:t>
            </a:r>
            <a:r>
              <a:rPr lang="en-US" sz="1400" dirty="0" smtClean="0"/>
              <a:t>. </a:t>
            </a:r>
            <a:r>
              <a:rPr lang="en-US" sz="1400" dirty="0" err="1" smtClean="0"/>
              <a:t>Pajak</a:t>
            </a:r>
            <a:r>
              <a:rPr lang="en-US" sz="1400" dirty="0" smtClean="0"/>
              <a:t> </a:t>
            </a:r>
            <a:r>
              <a:rPr lang="en-US" sz="1400" dirty="0" err="1" smtClean="0"/>
              <a:t>ini</a:t>
            </a:r>
            <a:r>
              <a:rPr lang="en-US" sz="1400" dirty="0" smtClean="0"/>
              <a:t> </a:t>
            </a:r>
            <a:r>
              <a:rPr lang="en-US" sz="1400" dirty="0" err="1" smtClean="0"/>
              <a:t>disebut</a:t>
            </a:r>
            <a:r>
              <a:rPr lang="en-US" sz="1400" dirty="0" smtClean="0"/>
              <a:t> </a:t>
            </a:r>
            <a:r>
              <a:rPr lang="en-US" sz="1400" b="1" dirty="0" smtClean="0"/>
              <a:t>“</a:t>
            </a:r>
            <a:r>
              <a:rPr lang="en-US" sz="1400" b="1" dirty="0" err="1" smtClean="0"/>
              <a:t>landrent</a:t>
            </a:r>
            <a:r>
              <a:rPr lang="en-US" sz="1400" b="1" dirty="0" smtClean="0"/>
              <a:t>” </a:t>
            </a:r>
            <a:r>
              <a:rPr lang="en-US" sz="1400" dirty="0" smtClean="0"/>
              <a:t>(</a:t>
            </a:r>
            <a:r>
              <a:rPr lang="en-US" sz="1400" dirty="0" err="1" smtClean="0"/>
              <a:t>sewa</a:t>
            </a:r>
            <a:r>
              <a:rPr lang="en-US" sz="1400" dirty="0" smtClean="0"/>
              <a:t> </a:t>
            </a:r>
            <a:r>
              <a:rPr lang="en-US" sz="1400" dirty="0" err="1" smtClean="0"/>
              <a:t>tanah</a:t>
            </a:r>
            <a:r>
              <a:rPr lang="en-US" sz="1400" dirty="0" smtClean="0"/>
              <a:t>) </a:t>
            </a:r>
            <a:r>
              <a:rPr lang="en-US" sz="1400" dirty="0" err="1" smtClean="0"/>
              <a:t>oleh</a:t>
            </a:r>
            <a:r>
              <a:rPr lang="en-US" sz="1400" dirty="0" smtClean="0"/>
              <a:t> </a:t>
            </a:r>
            <a:r>
              <a:rPr lang="en-US" sz="1400" dirty="0" err="1" smtClean="0"/>
              <a:t>Gubernur</a:t>
            </a:r>
            <a:r>
              <a:rPr lang="en-US" sz="1400" dirty="0" smtClean="0"/>
              <a:t> </a:t>
            </a:r>
            <a:r>
              <a:rPr lang="en-US" sz="1400" dirty="0" err="1" smtClean="0"/>
              <a:t>Jenderal</a:t>
            </a:r>
            <a:r>
              <a:rPr lang="en-US" sz="1400" dirty="0" smtClean="0"/>
              <a:t> Raffles </a:t>
            </a:r>
            <a:r>
              <a:rPr lang="en-US" sz="1400" dirty="0" err="1" smtClean="0"/>
              <a:t>dari</a:t>
            </a:r>
            <a:r>
              <a:rPr lang="en-US" sz="1400" dirty="0" smtClean="0"/>
              <a:t> </a:t>
            </a:r>
            <a:r>
              <a:rPr lang="en-US" sz="1400" dirty="0" err="1" smtClean="0"/>
              <a:t>Inggeris</a:t>
            </a:r>
            <a:r>
              <a:rPr lang="en-US" sz="1400" dirty="0" smtClean="0"/>
              <a:t>. </a:t>
            </a:r>
            <a:r>
              <a:rPr lang="en-US" sz="1400" dirty="0" err="1" smtClean="0"/>
              <a:t>Pada</a:t>
            </a:r>
            <a:r>
              <a:rPr lang="en-US" sz="1400" dirty="0" smtClean="0"/>
              <a:t> </a:t>
            </a:r>
            <a:r>
              <a:rPr lang="en-US" sz="1400" dirty="0" err="1" smtClean="0"/>
              <a:t>masa</a:t>
            </a:r>
            <a:r>
              <a:rPr lang="en-US" sz="1400" dirty="0" smtClean="0"/>
              <a:t> </a:t>
            </a:r>
            <a:r>
              <a:rPr lang="en-US" sz="1400" dirty="0" err="1" smtClean="0"/>
              <a:t>penjajahan</a:t>
            </a:r>
            <a:r>
              <a:rPr lang="en-US" sz="1400" dirty="0" smtClean="0"/>
              <a:t> </a:t>
            </a:r>
            <a:r>
              <a:rPr lang="en-US" sz="1400" dirty="0" err="1" smtClean="0"/>
              <a:t>Belanda</a:t>
            </a:r>
            <a:r>
              <a:rPr lang="en-US" sz="1400" dirty="0" smtClean="0"/>
              <a:t> </a:t>
            </a:r>
            <a:r>
              <a:rPr lang="en-US" sz="1400" dirty="0" err="1" smtClean="0"/>
              <a:t>disebut</a:t>
            </a:r>
            <a:r>
              <a:rPr lang="en-US" sz="1400" dirty="0" smtClean="0"/>
              <a:t> “</a:t>
            </a:r>
            <a:r>
              <a:rPr lang="en-US" sz="1400" b="1" dirty="0" err="1" smtClean="0"/>
              <a:t>Landrente</a:t>
            </a:r>
            <a:r>
              <a:rPr lang="en-US" sz="1400" b="1" dirty="0" smtClean="0"/>
              <a:t>”.</a:t>
            </a:r>
            <a:r>
              <a:rPr lang="en-US" sz="1400" dirty="0" smtClean="0"/>
              <a:t> </a:t>
            </a:r>
            <a:r>
              <a:rPr lang="en-US" sz="1400" dirty="0" err="1" smtClean="0"/>
              <a:t>Peraturan</a:t>
            </a:r>
            <a:r>
              <a:rPr lang="en-US" sz="1400" dirty="0" smtClean="0"/>
              <a:t> </a:t>
            </a:r>
            <a:r>
              <a:rPr lang="en-US" sz="1400" dirty="0" err="1" smtClean="0"/>
              <a:t>tentang</a:t>
            </a:r>
            <a:r>
              <a:rPr lang="en-US" sz="1400" dirty="0" smtClean="0"/>
              <a:t> </a:t>
            </a:r>
            <a:r>
              <a:rPr lang="en-US" sz="1400" dirty="0" err="1" smtClean="0"/>
              <a:t>Landrente</a:t>
            </a:r>
            <a:r>
              <a:rPr lang="en-US" sz="1400" dirty="0" smtClean="0"/>
              <a:t> </a:t>
            </a:r>
            <a:r>
              <a:rPr lang="en-US" sz="1400" dirty="0" err="1" smtClean="0"/>
              <a:t>dikeluarkan</a:t>
            </a:r>
            <a:r>
              <a:rPr lang="en-US" sz="1400" dirty="0" smtClean="0"/>
              <a:t> </a:t>
            </a:r>
            <a:r>
              <a:rPr lang="en-US" sz="1400" dirty="0" err="1" smtClean="0"/>
              <a:t>tahun</a:t>
            </a:r>
            <a:r>
              <a:rPr lang="en-US" sz="1400" dirty="0" smtClean="0"/>
              <a:t> 1907 yang </a:t>
            </a:r>
            <a:r>
              <a:rPr lang="en-US" sz="1400" dirty="0" err="1" smtClean="0"/>
              <a:t>kemudian</a:t>
            </a:r>
            <a:r>
              <a:rPr lang="en-US" sz="1400" dirty="0" smtClean="0"/>
              <a:t> </a:t>
            </a:r>
            <a:r>
              <a:rPr lang="en-US" sz="1400" dirty="0" err="1" smtClean="0"/>
              <a:t>diubah</a:t>
            </a:r>
            <a:r>
              <a:rPr lang="en-US" sz="1400" dirty="0" smtClean="0"/>
              <a:t> </a:t>
            </a:r>
            <a:r>
              <a:rPr lang="en-US" sz="1400" dirty="0" err="1" smtClean="0"/>
              <a:t>dan</a:t>
            </a:r>
            <a:r>
              <a:rPr lang="en-US" sz="1400" dirty="0" smtClean="0"/>
              <a:t> </a:t>
            </a:r>
            <a:r>
              <a:rPr lang="en-US" sz="1400" dirty="0" err="1" smtClean="0"/>
              <a:t>ditambah</a:t>
            </a:r>
            <a:r>
              <a:rPr lang="en-US" sz="1400" dirty="0" smtClean="0"/>
              <a:t> </a:t>
            </a:r>
            <a:r>
              <a:rPr lang="en-US" sz="1400" dirty="0" err="1" smtClean="0"/>
              <a:t>dengan</a:t>
            </a:r>
            <a:r>
              <a:rPr lang="en-US" sz="1400" dirty="0" smtClean="0"/>
              <a:t> </a:t>
            </a:r>
            <a:r>
              <a:rPr lang="en-US" sz="1400" dirty="0" err="1" smtClean="0"/>
              <a:t>Ordonansi</a:t>
            </a:r>
            <a:r>
              <a:rPr lang="en-US" sz="1400" dirty="0" smtClean="0"/>
              <a:t> </a:t>
            </a:r>
            <a:r>
              <a:rPr lang="en-US" sz="1400" dirty="0" err="1" smtClean="0"/>
              <a:t>Landrente</a:t>
            </a:r>
            <a:r>
              <a:rPr lang="en-US" sz="1400" dirty="0" smtClean="0"/>
              <a:t>. </a:t>
            </a:r>
            <a:r>
              <a:rPr lang="en-US" sz="1400" dirty="0" err="1" smtClean="0"/>
              <a:t>Pada</a:t>
            </a:r>
            <a:r>
              <a:rPr lang="en-US" sz="1400" dirty="0" smtClean="0"/>
              <a:t> </a:t>
            </a:r>
            <a:r>
              <a:rPr lang="en-US" sz="1400" dirty="0" err="1" smtClean="0"/>
              <a:t>tahun</a:t>
            </a:r>
            <a:r>
              <a:rPr lang="en-US" sz="1400" dirty="0" smtClean="0"/>
              <a:t> 1932, </a:t>
            </a:r>
            <a:r>
              <a:rPr lang="en-US" sz="1400" dirty="0" err="1" smtClean="0"/>
              <a:t>dikeluarkan</a:t>
            </a:r>
            <a:r>
              <a:rPr lang="en-US" sz="1400" dirty="0" smtClean="0"/>
              <a:t> </a:t>
            </a:r>
            <a:r>
              <a:rPr lang="en-US" sz="1400" dirty="0" err="1" smtClean="0"/>
              <a:t>Ordonansi</a:t>
            </a:r>
            <a:r>
              <a:rPr lang="en-US" sz="1400" dirty="0" smtClean="0"/>
              <a:t> </a:t>
            </a:r>
            <a:r>
              <a:rPr lang="en-US" sz="1400" dirty="0" err="1" smtClean="0"/>
              <a:t>Pajak</a:t>
            </a:r>
            <a:r>
              <a:rPr lang="en-US" sz="1400" dirty="0" smtClean="0"/>
              <a:t> </a:t>
            </a:r>
            <a:r>
              <a:rPr lang="en-US" sz="1400" dirty="0" err="1" smtClean="0"/>
              <a:t>kekayaan</a:t>
            </a:r>
            <a:r>
              <a:rPr lang="en-US" sz="1400" dirty="0" smtClean="0"/>
              <a:t> (</a:t>
            </a:r>
            <a:r>
              <a:rPr lang="en-US" sz="1400" dirty="0" err="1" smtClean="0"/>
              <a:t>PKk</a:t>
            </a:r>
            <a:r>
              <a:rPr lang="en-US" sz="1400" dirty="0" smtClean="0"/>
              <a:t>) Yang  </a:t>
            </a:r>
            <a:r>
              <a:rPr lang="en-US" sz="1400" dirty="0" err="1" smtClean="0"/>
              <a:t>beberapa</a:t>
            </a:r>
            <a:r>
              <a:rPr lang="en-US" sz="1400" dirty="0" smtClean="0"/>
              <a:t> kali </a:t>
            </a:r>
            <a:r>
              <a:rPr lang="en-US" sz="1400" dirty="0" err="1" smtClean="0"/>
              <a:t>diubah</a:t>
            </a:r>
            <a:r>
              <a:rPr lang="en-US" sz="1400" dirty="0" smtClean="0"/>
              <a:t> </a:t>
            </a:r>
            <a:r>
              <a:rPr lang="en-US" sz="1400" dirty="0" err="1" smtClean="0"/>
              <a:t>dengan</a:t>
            </a:r>
            <a:r>
              <a:rPr lang="en-US" sz="1400" dirty="0" smtClean="0"/>
              <a:t> </a:t>
            </a:r>
            <a:r>
              <a:rPr lang="en-US" sz="1400" dirty="0" err="1" smtClean="0"/>
              <a:t>Undang-undang</a:t>
            </a:r>
            <a:r>
              <a:rPr lang="en-US" sz="1400" dirty="0" smtClean="0"/>
              <a:t> </a:t>
            </a:r>
            <a:r>
              <a:rPr lang="en-US" sz="1400" dirty="0" err="1" smtClean="0"/>
              <a:t>Nomor</a:t>
            </a:r>
            <a:r>
              <a:rPr lang="en-US" sz="1400" dirty="0" smtClean="0"/>
              <a:t> 24 </a:t>
            </a:r>
            <a:r>
              <a:rPr lang="en-US" sz="1400" dirty="0" err="1" smtClean="0"/>
              <a:t>Tahun</a:t>
            </a:r>
            <a:r>
              <a:rPr lang="en-US" sz="1400" dirty="0" smtClean="0"/>
              <a:t> 1964.</a:t>
            </a:r>
          </a:p>
          <a:p>
            <a:r>
              <a:rPr lang="en-US" sz="1400" dirty="0" err="1" smtClean="0"/>
              <a:t>Pada</a:t>
            </a:r>
            <a:r>
              <a:rPr lang="en-US" sz="1400" dirty="0" smtClean="0"/>
              <a:t> </a:t>
            </a:r>
            <a:r>
              <a:rPr lang="en-US" sz="1400" dirty="0" err="1" smtClean="0"/>
              <a:t>tahun</a:t>
            </a:r>
            <a:r>
              <a:rPr lang="en-US" sz="1400" dirty="0" smtClean="0"/>
              <a:t> 1960 </a:t>
            </a:r>
            <a:r>
              <a:rPr lang="en-US" sz="1400" dirty="0" err="1" smtClean="0"/>
              <a:t>dikeluarkan</a:t>
            </a:r>
            <a:r>
              <a:rPr lang="en-US" sz="1400" dirty="0" smtClean="0"/>
              <a:t> UU </a:t>
            </a:r>
            <a:r>
              <a:rPr lang="en-US" sz="1400" dirty="0" err="1" smtClean="0"/>
              <a:t>nomor</a:t>
            </a:r>
            <a:r>
              <a:rPr lang="en-US" sz="1400" dirty="0" smtClean="0"/>
              <a:t> 5 </a:t>
            </a:r>
            <a:r>
              <a:rPr lang="en-US" sz="1400" dirty="0" err="1" smtClean="0"/>
              <a:t>Tahun</a:t>
            </a:r>
            <a:r>
              <a:rPr lang="en-US" sz="1400" dirty="0" smtClean="0"/>
              <a:t> 1960 yang </a:t>
            </a:r>
            <a:r>
              <a:rPr lang="en-US" sz="1400" dirty="0" err="1" smtClean="0"/>
              <a:t>mengemukakan</a:t>
            </a:r>
            <a:r>
              <a:rPr lang="en-US" sz="1400" dirty="0" smtClean="0"/>
              <a:t> </a:t>
            </a:r>
            <a:r>
              <a:rPr lang="en-US" sz="1400" dirty="0" err="1" smtClean="0"/>
              <a:t>bahwa</a:t>
            </a:r>
            <a:r>
              <a:rPr lang="en-US" sz="1400" dirty="0" smtClean="0"/>
              <a:t> </a:t>
            </a:r>
            <a:r>
              <a:rPr lang="en-US" sz="1400" dirty="0" err="1" smtClean="0"/>
              <a:t>hukum</a:t>
            </a:r>
            <a:r>
              <a:rPr lang="en-US" sz="1400" dirty="0" smtClean="0"/>
              <a:t> </a:t>
            </a:r>
            <a:r>
              <a:rPr lang="en-US" sz="1400" dirty="0" err="1" smtClean="0"/>
              <a:t>atas</a:t>
            </a:r>
            <a:r>
              <a:rPr lang="en-US" sz="1400" dirty="0" smtClean="0"/>
              <a:t> </a:t>
            </a:r>
            <a:r>
              <a:rPr lang="en-US" sz="1400" dirty="0" err="1" smtClean="0"/>
              <a:t>tanah</a:t>
            </a:r>
            <a:r>
              <a:rPr lang="en-US" sz="1400" dirty="0" smtClean="0"/>
              <a:t> </a:t>
            </a:r>
            <a:r>
              <a:rPr lang="en-US" sz="1400" dirty="0" err="1" smtClean="0"/>
              <a:t>berlaku</a:t>
            </a:r>
            <a:r>
              <a:rPr lang="en-US" sz="1400" dirty="0" smtClean="0"/>
              <a:t> </a:t>
            </a:r>
            <a:r>
              <a:rPr lang="en-US" sz="1400" dirty="0" err="1" smtClean="0"/>
              <a:t>atas</a:t>
            </a:r>
            <a:r>
              <a:rPr lang="en-US" sz="1400" dirty="0" smtClean="0"/>
              <a:t> </a:t>
            </a:r>
            <a:r>
              <a:rPr lang="en-US" sz="1400" dirty="0" err="1" smtClean="0"/>
              <a:t>semua</a:t>
            </a:r>
            <a:r>
              <a:rPr lang="en-US" sz="1400" dirty="0" smtClean="0"/>
              <a:t> </a:t>
            </a:r>
            <a:r>
              <a:rPr lang="en-US" sz="1400" dirty="0" err="1" smtClean="0"/>
              <a:t>tanah</a:t>
            </a:r>
            <a:r>
              <a:rPr lang="en-US" sz="1400" dirty="0" smtClean="0"/>
              <a:t> </a:t>
            </a:r>
            <a:r>
              <a:rPr lang="en-US" sz="1400" dirty="0" err="1" smtClean="0"/>
              <a:t>di</a:t>
            </a:r>
            <a:r>
              <a:rPr lang="en-US" sz="1400" dirty="0" smtClean="0"/>
              <a:t> Indonesia, </a:t>
            </a:r>
            <a:r>
              <a:rPr lang="en-US" sz="1400" dirty="0" err="1" smtClean="0"/>
              <a:t>ditegaskan</a:t>
            </a:r>
            <a:r>
              <a:rPr lang="en-US" sz="1400" dirty="0" smtClean="0"/>
              <a:t> </a:t>
            </a:r>
            <a:r>
              <a:rPr lang="en-US" sz="1400" dirty="0" err="1" smtClean="0"/>
              <a:t>lagi</a:t>
            </a:r>
            <a:r>
              <a:rPr lang="en-US" sz="1400" dirty="0" smtClean="0"/>
              <a:t> </a:t>
            </a:r>
            <a:r>
              <a:rPr lang="en-US" sz="1400" dirty="0" err="1" smtClean="0"/>
              <a:t>dengan</a:t>
            </a:r>
            <a:r>
              <a:rPr lang="en-US" sz="1400" dirty="0" smtClean="0"/>
              <a:t> </a:t>
            </a:r>
            <a:r>
              <a:rPr lang="en-US" sz="1400" dirty="0" err="1" smtClean="0"/>
              <a:t>Keputusan</a:t>
            </a:r>
            <a:r>
              <a:rPr lang="en-US" sz="1400" dirty="0" smtClean="0"/>
              <a:t> Presidium </a:t>
            </a:r>
            <a:r>
              <a:rPr lang="en-US" sz="1400" dirty="0" err="1" smtClean="0"/>
              <a:t>Kabinet</a:t>
            </a:r>
            <a:r>
              <a:rPr lang="en-US" sz="1400" dirty="0" smtClean="0"/>
              <a:t> </a:t>
            </a:r>
            <a:r>
              <a:rPr lang="en-US" sz="1400" dirty="0" err="1" smtClean="0"/>
              <a:t>tanggal</a:t>
            </a:r>
            <a:r>
              <a:rPr lang="en-US" sz="1400" dirty="0" smtClean="0"/>
              <a:t> 10 </a:t>
            </a:r>
            <a:r>
              <a:rPr lang="en-US" sz="1400" dirty="0" err="1" smtClean="0"/>
              <a:t>Pebruari</a:t>
            </a:r>
            <a:r>
              <a:rPr lang="en-US" sz="1400" dirty="0" smtClean="0"/>
              <a:t> </a:t>
            </a:r>
            <a:r>
              <a:rPr lang="en-US" sz="1400" dirty="0" err="1" smtClean="0"/>
              <a:t>Tahun</a:t>
            </a:r>
            <a:r>
              <a:rPr lang="en-US" sz="1400" dirty="0" smtClean="0"/>
              <a:t> 1967 </a:t>
            </a:r>
            <a:r>
              <a:rPr lang="en-US" sz="1400" dirty="0" err="1" smtClean="0"/>
              <a:t>nomor</a:t>
            </a:r>
            <a:r>
              <a:rPr lang="en-US" sz="1400" dirty="0" smtClean="0"/>
              <a:t> 87/</a:t>
            </a:r>
            <a:r>
              <a:rPr lang="en-US" sz="1400" dirty="0" err="1" smtClean="0"/>
              <a:t>Kep</a:t>
            </a:r>
            <a:r>
              <a:rPr lang="en-US" sz="1400" dirty="0" smtClean="0"/>
              <a:t>/U/4/1967 </a:t>
            </a:r>
            <a:r>
              <a:rPr lang="en-US" sz="1400" dirty="0" err="1" smtClean="0"/>
              <a:t>dengan</a:t>
            </a:r>
            <a:r>
              <a:rPr lang="en-US" sz="1400" dirty="0" smtClean="0"/>
              <a:t> </a:t>
            </a:r>
            <a:r>
              <a:rPr lang="en-US" sz="1400" dirty="0" err="1" smtClean="0"/>
              <a:t>pemberian</a:t>
            </a:r>
            <a:r>
              <a:rPr lang="en-US" sz="1400" dirty="0" smtClean="0"/>
              <a:t> </a:t>
            </a:r>
            <a:r>
              <a:rPr lang="en-US" sz="1400" dirty="0" err="1" smtClean="0"/>
              <a:t>otonomi</a:t>
            </a:r>
            <a:r>
              <a:rPr lang="en-US" sz="1400" dirty="0" smtClean="0"/>
              <a:t> </a:t>
            </a:r>
            <a:r>
              <a:rPr lang="en-US" sz="1400" dirty="0" err="1" smtClean="0"/>
              <a:t>dan</a:t>
            </a:r>
            <a:r>
              <a:rPr lang="en-US" sz="1400" dirty="0" smtClean="0"/>
              <a:t> </a:t>
            </a:r>
            <a:r>
              <a:rPr lang="en-US" sz="1400" dirty="0" err="1" smtClean="0"/>
              <a:t>desentralisasi</a:t>
            </a:r>
            <a:r>
              <a:rPr lang="en-US" sz="1400" dirty="0" smtClean="0"/>
              <a:t> </a:t>
            </a:r>
            <a:r>
              <a:rPr lang="en-US" sz="1400" dirty="0" err="1" smtClean="0"/>
              <a:t>kepada</a:t>
            </a:r>
            <a:r>
              <a:rPr lang="en-US" sz="1400" dirty="0" smtClean="0"/>
              <a:t> </a:t>
            </a:r>
            <a:r>
              <a:rPr lang="en-US" sz="1400" dirty="0" err="1" smtClean="0"/>
              <a:t>pemerintah</a:t>
            </a:r>
            <a:r>
              <a:rPr lang="en-US" sz="1400" dirty="0" smtClean="0"/>
              <a:t> </a:t>
            </a:r>
            <a:r>
              <a:rPr lang="en-US" sz="1400" dirty="0" err="1" smtClean="0"/>
              <a:t>daerah</a:t>
            </a:r>
            <a:r>
              <a:rPr lang="en-US" sz="1400" dirty="0" smtClean="0"/>
              <a:t>, </a:t>
            </a:r>
            <a:r>
              <a:rPr lang="en-US" sz="1400" dirty="0" err="1" smtClean="0"/>
              <a:t>Pajak</a:t>
            </a:r>
            <a:r>
              <a:rPr lang="en-US" sz="1400" dirty="0" smtClean="0"/>
              <a:t> </a:t>
            </a:r>
            <a:r>
              <a:rPr lang="en-US" sz="1400" dirty="0" err="1" smtClean="0"/>
              <a:t>Hasil</a:t>
            </a:r>
            <a:r>
              <a:rPr lang="en-US" sz="1400" dirty="0" smtClean="0"/>
              <a:t> </a:t>
            </a:r>
            <a:r>
              <a:rPr lang="en-US" sz="1400" dirty="0" err="1" smtClean="0"/>
              <a:t>Bumi</a:t>
            </a:r>
            <a:r>
              <a:rPr lang="en-US" sz="1400" dirty="0" smtClean="0"/>
              <a:t> </a:t>
            </a:r>
            <a:r>
              <a:rPr lang="en-US" sz="1400" dirty="0" err="1" smtClean="0"/>
              <a:t>kemudian</a:t>
            </a:r>
            <a:r>
              <a:rPr lang="en-US" sz="1400" dirty="0" smtClean="0"/>
              <a:t> </a:t>
            </a:r>
            <a:r>
              <a:rPr lang="en-US" sz="1400" dirty="0" err="1" smtClean="0"/>
              <a:t>namanya</a:t>
            </a:r>
            <a:r>
              <a:rPr lang="en-US" sz="1400" dirty="0" smtClean="0"/>
              <a:t> </a:t>
            </a:r>
            <a:r>
              <a:rPr lang="en-US" sz="1400" dirty="0" err="1" smtClean="0"/>
              <a:t>diubah</a:t>
            </a:r>
            <a:r>
              <a:rPr lang="en-US" sz="1400" dirty="0" smtClean="0"/>
              <a:t> </a:t>
            </a:r>
            <a:r>
              <a:rPr lang="en-US" sz="1400" dirty="0" err="1" smtClean="0"/>
              <a:t>menjadi</a:t>
            </a:r>
            <a:r>
              <a:rPr lang="en-US" sz="1400" dirty="0" smtClean="0"/>
              <a:t> IPEDA (</a:t>
            </a:r>
            <a:r>
              <a:rPr lang="en-US" sz="1400" dirty="0" err="1" smtClean="0"/>
              <a:t>iuran</a:t>
            </a:r>
            <a:r>
              <a:rPr lang="en-US" sz="1400" dirty="0" smtClean="0"/>
              <a:t> Pembangunan Daerah) </a:t>
            </a:r>
            <a:r>
              <a:rPr lang="en-US" sz="1400" dirty="0" err="1" smtClean="0"/>
              <a:t>berdasarkan</a:t>
            </a:r>
            <a:r>
              <a:rPr lang="en-US" sz="1400" dirty="0" smtClean="0"/>
              <a:t> </a:t>
            </a:r>
            <a:r>
              <a:rPr lang="en-US" sz="1400" dirty="0" err="1" smtClean="0"/>
              <a:t>surat</a:t>
            </a:r>
            <a:r>
              <a:rPr lang="en-US" sz="1400" dirty="0" smtClean="0"/>
              <a:t> </a:t>
            </a:r>
            <a:r>
              <a:rPr lang="en-US" sz="1400" dirty="0" err="1" smtClean="0"/>
              <a:t>keputusan</a:t>
            </a:r>
            <a:r>
              <a:rPr lang="en-US" sz="1400" dirty="0" smtClean="0"/>
              <a:t> </a:t>
            </a:r>
            <a:r>
              <a:rPr lang="en-US" sz="1400" dirty="0" err="1" smtClean="0"/>
              <a:t>Menteri</a:t>
            </a:r>
            <a:r>
              <a:rPr lang="en-US" sz="1400" dirty="0" smtClean="0"/>
              <a:t> </a:t>
            </a:r>
            <a:r>
              <a:rPr lang="en-US" sz="1400" dirty="0" err="1" smtClean="0"/>
              <a:t>Luar</a:t>
            </a:r>
            <a:r>
              <a:rPr lang="en-US" sz="1400" dirty="0" smtClean="0"/>
              <a:t> </a:t>
            </a:r>
            <a:r>
              <a:rPr lang="en-US" sz="1400" dirty="0" err="1" smtClean="0"/>
              <a:t>Negeri</a:t>
            </a:r>
            <a:r>
              <a:rPr lang="en-US" sz="1400" dirty="0" smtClean="0"/>
              <a:t> No. PM.PPU 1-1-3 </a:t>
            </a:r>
            <a:r>
              <a:rPr lang="en-US" sz="1400" dirty="0" err="1" smtClean="0"/>
              <a:t>tanggal</a:t>
            </a:r>
            <a:r>
              <a:rPr lang="en-US" sz="1400" dirty="0" smtClean="0"/>
              <a:t> 29 </a:t>
            </a:r>
            <a:r>
              <a:rPr lang="en-US" sz="1400" dirty="0" err="1" smtClean="0"/>
              <a:t>Nopember</a:t>
            </a:r>
            <a:r>
              <a:rPr lang="en-US" sz="1400" dirty="0" smtClean="0"/>
              <a:t> 1965 yang </a:t>
            </a:r>
            <a:r>
              <a:rPr lang="en-US" sz="1400" dirty="0" err="1" smtClean="0"/>
              <a:t>berlaku</a:t>
            </a:r>
            <a:r>
              <a:rPr lang="en-US" sz="1400" dirty="0" smtClean="0"/>
              <a:t> </a:t>
            </a:r>
            <a:r>
              <a:rPr lang="en-US" sz="1400" dirty="0" err="1" smtClean="0"/>
              <a:t>mulai</a:t>
            </a:r>
            <a:r>
              <a:rPr lang="en-US" sz="1400" dirty="0" smtClean="0"/>
              <a:t> 1 </a:t>
            </a:r>
            <a:r>
              <a:rPr lang="en-US" sz="1400" dirty="0" err="1" smtClean="0"/>
              <a:t>Nopember</a:t>
            </a:r>
            <a:r>
              <a:rPr lang="en-US" sz="1400" dirty="0" smtClean="0"/>
              <a:t> 1965.</a:t>
            </a:r>
          </a:p>
          <a:p>
            <a:endParaRPr lang="en-US" sz="1400" dirty="0"/>
          </a:p>
        </p:txBody>
      </p:sp>
    </p:spTree>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 y="92890"/>
            <a:ext cx="4927548" cy="538654"/>
          </a:xfrm>
        </p:spPr>
        <p:txBody>
          <a:bodyPr>
            <a:normAutofit fontScale="90000"/>
          </a:bodyPr>
          <a:lstStyle/>
          <a:p>
            <a:pPr algn="l"/>
            <a:r>
              <a:rPr lang="en-US" sz="4800" dirty="0" smtClean="0">
                <a:solidFill>
                  <a:srgbClr val="FFFF00"/>
                </a:solidFill>
                <a:latin typeface="Arial Narrow" pitchFamily="34" charset="0"/>
              </a:rPr>
              <a:t/>
            </a:r>
            <a:br>
              <a:rPr lang="en-US" sz="4800" dirty="0" smtClean="0">
                <a:solidFill>
                  <a:srgbClr val="FFFF00"/>
                </a:solidFill>
                <a:latin typeface="Arial Narrow" pitchFamily="34" charset="0"/>
              </a:rPr>
            </a:br>
            <a:r>
              <a:rPr lang="en-US" sz="3100" b="1" dirty="0" smtClean="0">
                <a:solidFill>
                  <a:srgbClr val="C00000"/>
                </a:solidFill>
                <a:latin typeface="Arial Narrow" pitchFamily="34" charset="0"/>
              </a:rPr>
              <a:t>4. Semi Self Assessment System</a:t>
            </a:r>
            <a:br>
              <a:rPr lang="en-US" sz="3100" b="1" dirty="0" smtClean="0">
                <a:solidFill>
                  <a:srgbClr val="C00000"/>
                </a:solidFill>
                <a:latin typeface="Arial Narrow" pitchFamily="34" charset="0"/>
              </a:rPr>
            </a:br>
            <a:endParaRPr lang="en-US" sz="3100" b="1" dirty="0">
              <a:solidFill>
                <a:srgbClr val="C00000"/>
              </a:solidFill>
            </a:endParaRPr>
          </a:p>
        </p:txBody>
      </p:sp>
      <p:sp>
        <p:nvSpPr>
          <p:cNvPr id="3" name="Content Placeholder 2"/>
          <p:cNvSpPr>
            <a:spLocks noGrp="1"/>
          </p:cNvSpPr>
          <p:nvPr>
            <p:ph idx="1"/>
          </p:nvPr>
        </p:nvSpPr>
        <p:spPr>
          <a:xfrm>
            <a:off x="10" y="817300"/>
            <a:ext cx="9180512" cy="6204214"/>
          </a:xfrm>
        </p:spPr>
        <p:txBody>
          <a:bodyPr>
            <a:normAutofit/>
          </a:bodyPr>
          <a:lstStyle/>
          <a:p>
            <a:pPr>
              <a:buNone/>
            </a:pPr>
            <a:r>
              <a:rPr lang="en-US" sz="1600" dirty="0" smtClean="0">
                <a:latin typeface="Arial Narrow" pitchFamily="34" charset="0"/>
              </a:rPr>
              <a:t>	</a:t>
            </a:r>
            <a:r>
              <a:rPr lang="en-US" sz="3600" dirty="0" err="1" smtClean="0">
                <a:latin typeface="Arial Narrow" pitchFamily="34" charset="0"/>
              </a:rPr>
              <a:t>Sistem</a:t>
            </a:r>
            <a:r>
              <a:rPr lang="en-US" sz="3600" dirty="0" smtClean="0">
                <a:latin typeface="Arial Narrow" pitchFamily="34" charset="0"/>
              </a:rPr>
              <a:t>     </a:t>
            </a:r>
            <a:r>
              <a:rPr lang="en-US" sz="3600" dirty="0" err="1" smtClean="0">
                <a:latin typeface="Arial Narrow" pitchFamily="34" charset="0"/>
              </a:rPr>
              <a:t>pemungutan</a:t>
            </a:r>
            <a:r>
              <a:rPr lang="en-US" sz="3600" dirty="0" smtClean="0">
                <a:latin typeface="Arial Narrow" pitchFamily="34" charset="0"/>
              </a:rPr>
              <a:t>    </a:t>
            </a:r>
            <a:r>
              <a:rPr lang="en-US" sz="3600" dirty="0" err="1" smtClean="0">
                <a:latin typeface="Arial Narrow" pitchFamily="34" charset="0"/>
              </a:rPr>
              <a:t>pajak</a:t>
            </a:r>
            <a:r>
              <a:rPr lang="en-US" sz="3600" dirty="0" smtClean="0">
                <a:latin typeface="Arial Narrow" pitchFamily="34" charset="0"/>
              </a:rPr>
              <a:t>    </a:t>
            </a:r>
            <a:r>
              <a:rPr lang="en-US" sz="3600" dirty="0" err="1" smtClean="0">
                <a:latin typeface="Arial Narrow" pitchFamily="34" charset="0"/>
              </a:rPr>
              <a:t>di</a:t>
            </a:r>
            <a:r>
              <a:rPr lang="en-US" sz="3600" dirty="0" smtClean="0">
                <a:latin typeface="Arial Narrow" pitchFamily="34" charset="0"/>
              </a:rPr>
              <a:t>  </a:t>
            </a:r>
            <a:r>
              <a:rPr lang="en-US" sz="3600" dirty="0" err="1" smtClean="0">
                <a:latin typeface="Arial Narrow" pitchFamily="34" charset="0"/>
              </a:rPr>
              <a:t>mana</a:t>
            </a:r>
            <a:r>
              <a:rPr lang="en-US" sz="3600" dirty="0" smtClean="0">
                <a:latin typeface="Arial Narrow" pitchFamily="34" charset="0"/>
              </a:rPr>
              <a:t>  </a:t>
            </a:r>
            <a:r>
              <a:rPr lang="en-US" sz="3600" dirty="0" err="1" smtClean="0">
                <a:latin typeface="Arial Narrow" pitchFamily="34" charset="0"/>
              </a:rPr>
              <a:t>wewenang</a:t>
            </a:r>
            <a:r>
              <a:rPr lang="en-US" sz="3600" dirty="0" smtClean="0">
                <a:latin typeface="Arial Narrow" pitchFamily="34" charset="0"/>
              </a:rPr>
              <a:t> </a:t>
            </a:r>
            <a:r>
              <a:rPr lang="en-US" sz="3600" dirty="0" err="1" smtClean="0">
                <a:latin typeface="Arial Narrow" pitchFamily="34" charset="0"/>
              </a:rPr>
              <a:t>menghitung</a:t>
            </a:r>
            <a:r>
              <a:rPr lang="en-US" sz="3600" dirty="0" smtClean="0">
                <a:latin typeface="Arial Narrow" pitchFamily="34" charset="0"/>
              </a:rPr>
              <a:t>    </a:t>
            </a:r>
            <a:r>
              <a:rPr lang="en-US" sz="3600" dirty="0" err="1" smtClean="0">
                <a:latin typeface="Arial Narrow" pitchFamily="34" charset="0"/>
              </a:rPr>
              <a:t>besarnya</a:t>
            </a:r>
            <a:r>
              <a:rPr lang="en-US" sz="3600" dirty="0" smtClean="0">
                <a:latin typeface="Arial Narrow" pitchFamily="34" charset="0"/>
              </a:rPr>
              <a:t> </a:t>
            </a:r>
            <a:r>
              <a:rPr lang="en-US" sz="3600" dirty="0" err="1" smtClean="0">
                <a:latin typeface="Arial Narrow" pitchFamily="34" charset="0"/>
              </a:rPr>
              <a:t>pajak</a:t>
            </a:r>
            <a:r>
              <a:rPr lang="en-US" sz="3600" dirty="0" smtClean="0">
                <a:latin typeface="Arial Narrow" pitchFamily="34" charset="0"/>
              </a:rPr>
              <a:t> </a:t>
            </a:r>
            <a:r>
              <a:rPr lang="en-US" sz="3600" dirty="0" err="1" smtClean="0">
                <a:latin typeface="Arial Narrow" pitchFamily="34" charset="0"/>
              </a:rPr>
              <a:t>terutang</a:t>
            </a:r>
            <a:r>
              <a:rPr lang="en-US" sz="3600" dirty="0" smtClean="0">
                <a:latin typeface="Arial Narrow" pitchFamily="34" charset="0"/>
              </a:rPr>
              <a:t> </a:t>
            </a:r>
            <a:r>
              <a:rPr lang="en-US" sz="3600" dirty="0" err="1" smtClean="0">
                <a:latin typeface="Arial Narrow" pitchFamily="34" charset="0"/>
              </a:rPr>
              <a:t>dilakukan</a:t>
            </a:r>
            <a:r>
              <a:rPr lang="en-US" sz="3600" dirty="0" smtClean="0">
                <a:latin typeface="Arial Narrow" pitchFamily="34" charset="0"/>
              </a:rPr>
              <a:t> </a:t>
            </a:r>
            <a:r>
              <a:rPr lang="en-US" sz="3600" dirty="0" err="1" smtClean="0">
                <a:latin typeface="Arial Narrow" pitchFamily="34" charset="0"/>
              </a:rPr>
              <a:t>oleh</a:t>
            </a:r>
            <a:r>
              <a:rPr lang="en-US" sz="3600" dirty="0" smtClean="0">
                <a:latin typeface="Arial Narrow" pitchFamily="34" charset="0"/>
              </a:rPr>
              <a:t> </a:t>
            </a:r>
            <a:r>
              <a:rPr lang="en-US" sz="3600" dirty="0" err="1" smtClean="0">
                <a:latin typeface="Arial Narrow" pitchFamily="34" charset="0"/>
              </a:rPr>
              <a:t>fiskus</a:t>
            </a:r>
            <a:r>
              <a:rPr lang="en-US" sz="3600" dirty="0" smtClean="0">
                <a:latin typeface="Arial Narrow" pitchFamily="34" charset="0"/>
              </a:rPr>
              <a:t> </a:t>
            </a:r>
            <a:r>
              <a:rPr lang="en-US" sz="3600" dirty="0" err="1" smtClean="0">
                <a:latin typeface="Arial Narrow" pitchFamily="34" charset="0"/>
              </a:rPr>
              <a:t>dan</a:t>
            </a:r>
            <a:r>
              <a:rPr lang="en-US" sz="3600" dirty="0" smtClean="0">
                <a:latin typeface="Arial Narrow" pitchFamily="34" charset="0"/>
              </a:rPr>
              <a:t> </a:t>
            </a:r>
            <a:r>
              <a:rPr lang="en-US" sz="3600" dirty="0" err="1" smtClean="0">
                <a:latin typeface="Arial Narrow" pitchFamily="34" charset="0"/>
              </a:rPr>
              <a:t>wajib</a:t>
            </a:r>
            <a:r>
              <a:rPr lang="en-US" sz="3600" dirty="0" smtClean="0">
                <a:latin typeface="Arial Narrow" pitchFamily="34" charset="0"/>
              </a:rPr>
              <a:t> </a:t>
            </a:r>
            <a:r>
              <a:rPr lang="en-US" sz="3600" dirty="0" err="1" smtClean="0">
                <a:latin typeface="Arial Narrow" pitchFamily="34" charset="0"/>
              </a:rPr>
              <a:t>pajak</a:t>
            </a:r>
            <a:r>
              <a:rPr lang="en-US" sz="3600" dirty="0" smtClean="0">
                <a:latin typeface="Arial Narrow" pitchFamily="34" charset="0"/>
              </a:rPr>
              <a:t>.</a:t>
            </a:r>
          </a:p>
          <a:p>
            <a:pPr>
              <a:buNone/>
            </a:pPr>
            <a:r>
              <a:rPr lang="en-US" sz="3600" dirty="0" smtClean="0">
                <a:latin typeface="Arial Narrow" pitchFamily="34" charset="0"/>
              </a:rPr>
              <a:t>	</a:t>
            </a:r>
            <a:r>
              <a:rPr lang="en-US" sz="3600" dirty="0" err="1" smtClean="0">
                <a:latin typeface="Arial Narrow" pitchFamily="34" charset="0"/>
              </a:rPr>
              <a:t>Ciri-cirinya</a:t>
            </a:r>
            <a:r>
              <a:rPr lang="en-US" sz="3600" dirty="0" smtClean="0">
                <a:latin typeface="Arial Narrow" pitchFamily="34" charset="0"/>
              </a:rPr>
              <a:t>:</a:t>
            </a:r>
          </a:p>
          <a:p>
            <a:pPr>
              <a:buNone/>
            </a:pPr>
            <a:r>
              <a:rPr lang="en-US" sz="3600" dirty="0" smtClean="0">
                <a:latin typeface="Arial Narrow" pitchFamily="34" charset="0"/>
              </a:rPr>
              <a:t>   1.Perhitungan </a:t>
            </a:r>
            <a:r>
              <a:rPr lang="en-US" sz="3600" dirty="0" err="1" smtClean="0">
                <a:latin typeface="Arial Narrow" pitchFamily="34" charset="0"/>
              </a:rPr>
              <a:t>pajak</a:t>
            </a:r>
            <a:r>
              <a:rPr lang="en-US" sz="3600" dirty="0" smtClean="0">
                <a:latin typeface="Arial Narrow" pitchFamily="34" charset="0"/>
              </a:rPr>
              <a:t> </a:t>
            </a:r>
            <a:r>
              <a:rPr lang="en-US" sz="3600" dirty="0" err="1" smtClean="0">
                <a:latin typeface="Arial Narrow" pitchFamily="34" charset="0"/>
              </a:rPr>
              <a:t>terutang</a:t>
            </a:r>
            <a:r>
              <a:rPr lang="en-US" sz="3600" dirty="0" smtClean="0">
                <a:latin typeface="Arial Narrow" pitchFamily="34" charset="0"/>
              </a:rPr>
              <a:t> </a:t>
            </a:r>
            <a:r>
              <a:rPr lang="en-US" sz="3600" dirty="0" err="1" smtClean="0">
                <a:latin typeface="Arial Narrow" pitchFamily="34" charset="0"/>
              </a:rPr>
              <a:t>oleh</a:t>
            </a:r>
            <a:r>
              <a:rPr lang="en-US" sz="3600" dirty="0" smtClean="0">
                <a:latin typeface="Arial Narrow" pitchFamily="34" charset="0"/>
              </a:rPr>
              <a:t> </a:t>
            </a:r>
            <a:r>
              <a:rPr lang="en-US" sz="3600" dirty="0" err="1" smtClean="0">
                <a:latin typeface="Arial Narrow" pitchFamily="34" charset="0"/>
              </a:rPr>
              <a:t>fiskus</a:t>
            </a:r>
            <a:r>
              <a:rPr lang="en-US" sz="3600" dirty="0" smtClean="0">
                <a:latin typeface="Arial Narrow" pitchFamily="34" charset="0"/>
              </a:rPr>
              <a:t> </a:t>
            </a:r>
            <a:r>
              <a:rPr lang="en-US" sz="3600" dirty="0" err="1" smtClean="0">
                <a:latin typeface="Arial Narrow" pitchFamily="34" charset="0"/>
              </a:rPr>
              <a:t>dan</a:t>
            </a:r>
            <a:r>
              <a:rPr lang="en-US" sz="3600" dirty="0" smtClean="0">
                <a:latin typeface="Arial Narrow" pitchFamily="34" charset="0"/>
              </a:rPr>
              <a:t> </a:t>
            </a:r>
            <a:r>
              <a:rPr lang="en-US" sz="3600" dirty="0" err="1" smtClean="0">
                <a:latin typeface="Arial Narrow" pitchFamily="34" charset="0"/>
              </a:rPr>
              <a:t>wajib</a:t>
            </a:r>
            <a:r>
              <a:rPr lang="en-US" sz="3600" dirty="0" smtClean="0">
                <a:latin typeface="Arial Narrow" pitchFamily="34" charset="0"/>
              </a:rPr>
              <a:t> </a:t>
            </a:r>
          </a:p>
          <a:p>
            <a:pPr>
              <a:buNone/>
            </a:pPr>
            <a:r>
              <a:rPr lang="en-US" sz="3600" dirty="0" smtClean="0">
                <a:latin typeface="Arial Narrow" pitchFamily="34" charset="0"/>
              </a:rPr>
              <a:t>      </a:t>
            </a:r>
            <a:r>
              <a:rPr lang="en-US" sz="3600" dirty="0" err="1" smtClean="0">
                <a:latin typeface="Arial Narrow" pitchFamily="34" charset="0"/>
              </a:rPr>
              <a:t>pajak</a:t>
            </a:r>
            <a:r>
              <a:rPr lang="en-US" sz="3600" dirty="0" smtClean="0">
                <a:latin typeface="Arial Narrow" pitchFamily="34" charset="0"/>
              </a:rPr>
              <a:t>.</a:t>
            </a:r>
          </a:p>
          <a:p>
            <a:pPr>
              <a:buNone/>
            </a:pPr>
            <a:r>
              <a:rPr lang="en-US" sz="3600" dirty="0" smtClean="0">
                <a:latin typeface="Arial Narrow" pitchFamily="34" charset="0"/>
              </a:rPr>
              <a:t>		</a:t>
            </a:r>
            <a:endParaRPr lang="en-US" sz="3600" dirty="0" smtClean="0"/>
          </a:p>
          <a:p>
            <a:endParaRPr lang="en-US" dirty="0"/>
          </a:p>
        </p:txBody>
      </p:sp>
      <p:pic>
        <p:nvPicPr>
          <p:cNvPr id="6" name="Picture 5" descr="https://encrypted-tbn2.gstatic.com/images?q=tbn:ANd9GcSXgfl8l-orxNP1yz57-Aqcnfxfq9stI7aBXNwIIweHIW23hTz0"/>
          <p:cNvPicPr/>
          <p:nvPr/>
        </p:nvPicPr>
        <p:blipFill>
          <a:blip r:embed="rId2"/>
          <a:srcRect/>
          <a:stretch>
            <a:fillRect/>
          </a:stretch>
        </p:blipFill>
        <p:spPr bwMode="auto">
          <a:xfrm>
            <a:off x="3304372" y="3851100"/>
            <a:ext cx="5857916" cy="314327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
            <a:ext cx="9180513" cy="910177"/>
          </a:xfrm>
        </p:spPr>
        <p:txBody>
          <a:bodyPr>
            <a:normAutofit fontScale="90000"/>
          </a:bodyPr>
          <a:lstStyle/>
          <a:p>
            <a:pPr algn="l"/>
            <a:r>
              <a:rPr lang="en-US" sz="3600" dirty="0" smtClean="0"/>
              <a:t/>
            </a:r>
            <a:br>
              <a:rPr lang="en-US" sz="3600" dirty="0" smtClean="0"/>
            </a:br>
            <a:r>
              <a:rPr lang="en-US" sz="3600" dirty="0" smtClean="0"/>
              <a:t>4. SUMBER-SUMBER PENERIMAAN NEGARA</a:t>
            </a:r>
            <a:br>
              <a:rPr lang="en-US" sz="3600" dirty="0" smtClean="0"/>
            </a:br>
            <a:endParaRPr lang="en-US" sz="3600" dirty="0"/>
          </a:p>
        </p:txBody>
      </p:sp>
      <p:sp>
        <p:nvSpPr>
          <p:cNvPr id="3" name="Content Placeholder 2"/>
          <p:cNvSpPr>
            <a:spLocks noGrp="1"/>
          </p:cNvSpPr>
          <p:nvPr>
            <p:ph idx="1"/>
          </p:nvPr>
        </p:nvSpPr>
        <p:spPr>
          <a:xfrm>
            <a:off x="10" y="724422"/>
            <a:ext cx="9180512" cy="6297091"/>
          </a:xfrm>
        </p:spPr>
        <p:txBody>
          <a:bodyPr>
            <a:normAutofit/>
          </a:bodyPr>
          <a:lstStyle/>
          <a:p>
            <a:pPr>
              <a:buNone/>
            </a:pPr>
            <a:r>
              <a:rPr lang="en-US" dirty="0" smtClean="0"/>
              <a:t>1. PAJAK </a:t>
            </a:r>
          </a:p>
          <a:p>
            <a:pPr>
              <a:buNone/>
            </a:pPr>
            <a:r>
              <a:rPr lang="en-US" dirty="0" smtClean="0"/>
              <a:t>2.KEKAYAAN ALAM </a:t>
            </a:r>
          </a:p>
          <a:p>
            <a:pPr>
              <a:buNone/>
            </a:pPr>
            <a:r>
              <a:rPr lang="en-US" dirty="0" smtClean="0"/>
              <a:t>3. BEA DAN CUKAI </a:t>
            </a:r>
          </a:p>
          <a:p>
            <a:pPr>
              <a:buNone/>
            </a:pPr>
            <a:r>
              <a:rPr lang="en-US" dirty="0" smtClean="0"/>
              <a:t>4. RETRIBUSI </a:t>
            </a:r>
          </a:p>
          <a:p>
            <a:pPr>
              <a:buNone/>
            </a:pPr>
            <a:r>
              <a:rPr lang="en-US" dirty="0" smtClean="0"/>
              <a:t>5. IURAN </a:t>
            </a:r>
          </a:p>
          <a:p>
            <a:pPr>
              <a:buNone/>
            </a:pPr>
            <a:r>
              <a:rPr lang="en-US" dirty="0" smtClean="0"/>
              <a:t>6. SUMBANGAN </a:t>
            </a:r>
          </a:p>
          <a:p>
            <a:pPr>
              <a:buNone/>
            </a:pPr>
            <a:r>
              <a:rPr lang="en-US" dirty="0" smtClean="0"/>
              <a:t>7. LABA DARI BADAN USAHA MILIK NEGARA </a:t>
            </a:r>
          </a:p>
          <a:p>
            <a:pPr>
              <a:buNone/>
            </a:pPr>
            <a:r>
              <a:rPr lang="en-US" dirty="0" smtClean="0"/>
              <a:t>8. SUMBER-SUMBER LAIN </a:t>
            </a:r>
            <a:endParaRPr lang="en-US" dirty="0"/>
          </a:p>
        </p:txBody>
      </p:sp>
    </p:spTree>
  </p:cSld>
  <p:clrMapOvr>
    <a:masterClrMapping/>
  </p:clrMapOvr>
  <p:transition spd="slow">
    <p:wipe dir="r"/>
  </p:transition>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61232" y="1081864"/>
            <a:ext cx="7304901" cy="2857519"/>
          </a:xfrm>
          <a:ln w="28575">
            <a:solidFill>
              <a:schemeClr val="tx1"/>
            </a:solidFill>
          </a:ln>
        </p:spPr>
        <p:txBody>
          <a:bodyPr/>
          <a:lstStyle/>
          <a:p>
            <a:pPr>
              <a:buNone/>
            </a:pPr>
            <a:r>
              <a:rPr lang="en-US" sz="1800" b="1" dirty="0" smtClean="0"/>
              <a:t>TARIF </a:t>
            </a:r>
            <a:r>
              <a:rPr lang="en-US" sz="1800" b="1" dirty="0" err="1" smtClean="0"/>
              <a:t>PPh</a:t>
            </a:r>
            <a:r>
              <a:rPr lang="en-US" sz="1800" b="1" dirty="0" smtClean="0"/>
              <a:t> PASAL 17 TAHUN 2000</a:t>
            </a:r>
          </a:p>
          <a:p>
            <a:pPr>
              <a:buNone/>
            </a:pPr>
            <a:r>
              <a:rPr lang="en-US" sz="1800" b="1" u="sng" dirty="0" smtClean="0"/>
              <a:t>TARIF PAJAK PENGHASILAN</a:t>
            </a:r>
          </a:p>
          <a:p>
            <a:pPr>
              <a:buNone/>
            </a:pPr>
            <a:r>
              <a:rPr lang="en-US" sz="1800" dirty="0" smtClean="0"/>
              <a:t>PENGHASILAN						TARIF</a:t>
            </a:r>
          </a:p>
          <a:p>
            <a:pPr>
              <a:buNone/>
            </a:pPr>
            <a:r>
              <a:rPr lang="en-US" sz="1800" dirty="0" err="1" smtClean="0"/>
              <a:t>Sampai</a:t>
            </a:r>
            <a:r>
              <a:rPr lang="en-US" sz="1800" dirty="0" smtClean="0"/>
              <a:t> </a:t>
            </a:r>
            <a:r>
              <a:rPr lang="en-US" sz="1800" dirty="0" err="1" smtClean="0"/>
              <a:t>dengan</a:t>
            </a:r>
            <a:r>
              <a:rPr lang="en-US" sz="1800" dirty="0" smtClean="0"/>
              <a:t> </a:t>
            </a:r>
            <a:r>
              <a:rPr lang="en-US" sz="1800" dirty="0" err="1" smtClean="0"/>
              <a:t>Rp</a:t>
            </a:r>
            <a:r>
              <a:rPr lang="en-US" sz="1800" dirty="0" smtClean="0"/>
              <a:t>. 25.000.000			 	  5 %</a:t>
            </a:r>
          </a:p>
          <a:p>
            <a:pPr>
              <a:buNone/>
            </a:pPr>
            <a:r>
              <a:rPr lang="en-US" sz="1800" dirty="0" smtClean="0"/>
              <a:t>Di </a:t>
            </a:r>
            <a:r>
              <a:rPr lang="en-US" sz="1800" dirty="0" err="1" smtClean="0"/>
              <a:t>atas</a:t>
            </a:r>
            <a:r>
              <a:rPr lang="en-US" sz="1800" dirty="0" smtClean="0"/>
              <a:t> </a:t>
            </a:r>
            <a:r>
              <a:rPr lang="en-US" sz="1800" dirty="0" err="1" smtClean="0"/>
              <a:t>Rp</a:t>
            </a:r>
            <a:r>
              <a:rPr lang="en-US" sz="1800" dirty="0" smtClean="0"/>
              <a:t> 25.000.000 s/d </a:t>
            </a:r>
            <a:r>
              <a:rPr lang="en-US" sz="1800" dirty="0" err="1" smtClean="0"/>
              <a:t>Rp</a:t>
            </a:r>
            <a:r>
              <a:rPr lang="en-US" sz="1800" dirty="0" smtClean="0"/>
              <a:t> 50.000.000			10 %</a:t>
            </a:r>
          </a:p>
          <a:p>
            <a:pPr>
              <a:buNone/>
            </a:pPr>
            <a:r>
              <a:rPr lang="en-US" sz="1800" dirty="0" smtClean="0"/>
              <a:t>Di </a:t>
            </a:r>
            <a:r>
              <a:rPr lang="en-US" sz="1800" dirty="0" err="1" smtClean="0"/>
              <a:t>atas</a:t>
            </a:r>
            <a:r>
              <a:rPr lang="en-US" sz="1800" dirty="0" smtClean="0"/>
              <a:t> </a:t>
            </a:r>
            <a:r>
              <a:rPr lang="en-US" sz="1800" dirty="0" err="1" smtClean="0"/>
              <a:t>Rp</a:t>
            </a:r>
            <a:r>
              <a:rPr lang="en-US" sz="1800" dirty="0" smtClean="0"/>
              <a:t> 50.000.000 s/d Rp.100.000.000			15 %</a:t>
            </a:r>
          </a:p>
          <a:p>
            <a:pPr>
              <a:buNone/>
            </a:pPr>
            <a:r>
              <a:rPr lang="en-US" sz="1800" dirty="0" smtClean="0"/>
              <a:t>Di </a:t>
            </a:r>
            <a:r>
              <a:rPr lang="en-US" sz="1800" dirty="0" err="1" smtClean="0"/>
              <a:t>atas</a:t>
            </a:r>
            <a:r>
              <a:rPr lang="en-US" sz="1800" dirty="0" smtClean="0"/>
              <a:t> Rp.100.000.000 s/d </a:t>
            </a:r>
            <a:r>
              <a:rPr lang="en-US" sz="1800" dirty="0" err="1" smtClean="0"/>
              <a:t>Rp</a:t>
            </a:r>
            <a:r>
              <a:rPr lang="en-US" sz="1800" dirty="0" smtClean="0"/>
              <a:t> 200.000.000			30 %</a:t>
            </a:r>
          </a:p>
          <a:p>
            <a:pPr>
              <a:buNone/>
            </a:pPr>
            <a:r>
              <a:rPr lang="en-US" sz="1800" dirty="0" smtClean="0"/>
              <a:t>Di </a:t>
            </a:r>
            <a:r>
              <a:rPr lang="en-US" sz="1800" dirty="0" err="1" smtClean="0"/>
              <a:t>atas</a:t>
            </a:r>
            <a:r>
              <a:rPr lang="en-US" sz="1800" dirty="0" smtClean="0"/>
              <a:t> </a:t>
            </a:r>
            <a:r>
              <a:rPr lang="en-US" sz="1800" dirty="0" err="1" smtClean="0"/>
              <a:t>Rp</a:t>
            </a:r>
            <a:r>
              <a:rPr lang="en-US" sz="1800" dirty="0" smtClean="0"/>
              <a:t> 200.000.000					35 %</a:t>
            </a:r>
          </a:p>
          <a:p>
            <a:pPr>
              <a:buNone/>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www.augconsultings.com/wp-content/uploads/2011/03/ngisi-bareng-237x300.jpg"/>
          <p:cNvPicPr/>
          <p:nvPr/>
        </p:nvPicPr>
        <p:blipFill>
          <a:blip r:embed="rId3"/>
          <a:srcRect/>
          <a:stretch>
            <a:fillRect/>
          </a:stretch>
        </p:blipFill>
        <p:spPr bwMode="auto">
          <a:xfrm>
            <a:off x="1" y="4653763"/>
            <a:ext cx="9180512" cy="2367749"/>
          </a:xfrm>
          <a:prstGeom prst="rect">
            <a:avLst/>
          </a:prstGeom>
          <a:noFill/>
          <a:ln w="9525">
            <a:noFill/>
            <a:miter lim="800000"/>
            <a:headEnd/>
            <a:tailEnd/>
          </a:ln>
        </p:spPr>
      </p:pic>
      <p:sp>
        <p:nvSpPr>
          <p:cNvPr id="2" name="Title 1"/>
          <p:cNvSpPr>
            <a:spLocks noGrp="1"/>
          </p:cNvSpPr>
          <p:nvPr>
            <p:ph type="title"/>
          </p:nvPr>
        </p:nvSpPr>
        <p:spPr>
          <a:xfrm>
            <a:off x="1281754" y="92879"/>
            <a:ext cx="7309030" cy="445788"/>
          </a:xfrm>
          <a:ln w="12700">
            <a:solidFill>
              <a:schemeClr val="tx1"/>
            </a:solidFill>
          </a:ln>
        </p:spPr>
        <p:txBody>
          <a:bodyPr>
            <a:normAutofit fontScale="90000"/>
          </a:bodyPr>
          <a:lstStyle/>
          <a:p>
            <a:pPr algn="l"/>
            <a:r>
              <a:rPr lang="en-US" sz="2800" b="1" dirty="0" smtClean="0"/>
              <a:t>7.TATA CARA PEMUNGUTAN PAJAK(STELSEL PAJAK)</a:t>
            </a:r>
            <a:endParaRPr lang="en-US" sz="2800" b="1" dirty="0"/>
          </a:p>
        </p:txBody>
      </p:sp>
      <p:sp>
        <p:nvSpPr>
          <p:cNvPr id="3" name="Content Placeholder 2"/>
          <p:cNvSpPr>
            <a:spLocks noGrp="1"/>
          </p:cNvSpPr>
          <p:nvPr>
            <p:ph idx="1"/>
          </p:nvPr>
        </p:nvSpPr>
        <p:spPr>
          <a:xfrm>
            <a:off x="10" y="724422"/>
            <a:ext cx="9180512" cy="6297102"/>
          </a:xfrm>
        </p:spPr>
        <p:txBody>
          <a:bodyPr>
            <a:normAutofit fontScale="25000" lnSpcReduction="20000"/>
          </a:bodyPr>
          <a:lstStyle/>
          <a:p>
            <a:pPr>
              <a:buNone/>
            </a:pPr>
            <a:endParaRPr lang="en-US" sz="3200" dirty="0" smtClean="0"/>
          </a:p>
          <a:p>
            <a:pPr>
              <a:buNone/>
            </a:pPr>
            <a:r>
              <a:rPr lang="en-US" sz="12800" dirty="0" smtClean="0"/>
              <a:t>Cara </a:t>
            </a:r>
            <a:r>
              <a:rPr lang="en-US" sz="12800" dirty="0" err="1" smtClean="0"/>
              <a:t>pemungutan</a:t>
            </a:r>
            <a:r>
              <a:rPr lang="en-US" sz="12800" dirty="0" smtClean="0"/>
              <a:t> </a:t>
            </a:r>
            <a:r>
              <a:rPr lang="en-US" sz="12800" dirty="0" err="1" smtClean="0"/>
              <a:t>pajak</a:t>
            </a:r>
            <a:r>
              <a:rPr lang="en-US" sz="12800" dirty="0" smtClean="0"/>
              <a:t> </a:t>
            </a:r>
            <a:r>
              <a:rPr lang="en-US" sz="12800" dirty="0" err="1" smtClean="0"/>
              <a:t>dilaksanakan</a:t>
            </a:r>
            <a:r>
              <a:rPr lang="en-US" sz="12800" dirty="0" smtClean="0"/>
              <a:t> </a:t>
            </a:r>
            <a:r>
              <a:rPr lang="en-US" sz="12800" dirty="0" err="1" smtClean="0"/>
              <a:t>berdasarkan</a:t>
            </a:r>
            <a:r>
              <a:rPr lang="en-US" sz="12800" dirty="0" smtClean="0"/>
              <a:t> </a:t>
            </a:r>
          </a:p>
          <a:p>
            <a:pPr>
              <a:buNone/>
            </a:pPr>
            <a:r>
              <a:rPr lang="en-US" sz="12800" dirty="0" smtClean="0"/>
              <a:t> </a:t>
            </a:r>
            <a:r>
              <a:rPr lang="en-US" sz="12800" dirty="0" err="1" smtClean="0"/>
              <a:t>tiga</a:t>
            </a:r>
            <a:r>
              <a:rPr lang="en-US" sz="12800" dirty="0" smtClean="0"/>
              <a:t> </a:t>
            </a:r>
            <a:r>
              <a:rPr lang="en-US" sz="12800" dirty="0" err="1" smtClean="0"/>
              <a:t>stelsel</a:t>
            </a:r>
            <a:endParaRPr lang="en-US" sz="12800" dirty="0" smtClean="0"/>
          </a:p>
          <a:p>
            <a:pPr>
              <a:buNone/>
            </a:pPr>
            <a:endParaRPr lang="en-US" sz="12800" dirty="0" smtClean="0"/>
          </a:p>
          <a:p>
            <a:pPr>
              <a:buNone/>
            </a:pPr>
            <a:r>
              <a:rPr lang="en-US" sz="12800" b="1" dirty="0" smtClean="0">
                <a:solidFill>
                  <a:srgbClr val="C00000"/>
                </a:solidFill>
              </a:rPr>
              <a:t>1.Stelsel </a:t>
            </a:r>
            <a:r>
              <a:rPr lang="en-US" sz="12800" b="1" dirty="0" err="1" smtClean="0">
                <a:solidFill>
                  <a:srgbClr val="C00000"/>
                </a:solidFill>
              </a:rPr>
              <a:t>nyata</a:t>
            </a:r>
            <a:r>
              <a:rPr lang="en-US" sz="12800" b="1" dirty="0" smtClean="0">
                <a:solidFill>
                  <a:srgbClr val="C00000"/>
                </a:solidFill>
              </a:rPr>
              <a:t> (</a:t>
            </a:r>
            <a:r>
              <a:rPr lang="en-US" sz="12800" b="1" dirty="0" err="1" smtClean="0">
                <a:solidFill>
                  <a:srgbClr val="C00000"/>
                </a:solidFill>
              </a:rPr>
              <a:t>riil</a:t>
            </a:r>
            <a:r>
              <a:rPr lang="en-US" sz="12800" b="1" dirty="0" smtClean="0">
                <a:solidFill>
                  <a:srgbClr val="C00000"/>
                </a:solidFill>
              </a:rPr>
              <a:t> </a:t>
            </a:r>
            <a:r>
              <a:rPr lang="en-US" sz="12800" b="1" dirty="0" err="1" smtClean="0">
                <a:solidFill>
                  <a:srgbClr val="C00000"/>
                </a:solidFill>
              </a:rPr>
              <a:t>stelsel</a:t>
            </a:r>
            <a:r>
              <a:rPr lang="en-US" sz="12800" b="1" dirty="0" smtClean="0">
                <a:solidFill>
                  <a:srgbClr val="C00000"/>
                </a:solidFill>
              </a:rPr>
              <a:t>)</a:t>
            </a:r>
          </a:p>
          <a:p>
            <a:pPr>
              <a:buNone/>
            </a:pPr>
            <a:r>
              <a:rPr lang="en-US" sz="12800" b="1" dirty="0" smtClean="0">
                <a:solidFill>
                  <a:srgbClr val="C00000"/>
                </a:solidFill>
              </a:rPr>
              <a:t>	</a:t>
            </a:r>
            <a:r>
              <a:rPr lang="en-US" sz="12800" b="1" dirty="0" err="1" smtClean="0">
                <a:solidFill>
                  <a:srgbClr val="C00000"/>
                </a:solidFill>
              </a:rPr>
              <a:t>Pengenaan</a:t>
            </a:r>
            <a:r>
              <a:rPr lang="en-US" sz="12800" b="1" dirty="0" smtClean="0">
                <a:solidFill>
                  <a:srgbClr val="C00000"/>
                </a:solidFill>
              </a:rPr>
              <a:t>  </a:t>
            </a:r>
            <a:r>
              <a:rPr lang="en-US" sz="12800" b="1" dirty="0" err="1" smtClean="0">
                <a:solidFill>
                  <a:srgbClr val="C00000"/>
                </a:solidFill>
              </a:rPr>
              <a:t>pajak</a:t>
            </a:r>
            <a:r>
              <a:rPr lang="en-US" sz="12800" b="1" dirty="0" smtClean="0">
                <a:solidFill>
                  <a:srgbClr val="C00000"/>
                </a:solidFill>
              </a:rPr>
              <a:t> </a:t>
            </a:r>
            <a:r>
              <a:rPr lang="en-US" sz="12800" b="1" dirty="0" err="1" smtClean="0">
                <a:solidFill>
                  <a:srgbClr val="C00000"/>
                </a:solidFill>
              </a:rPr>
              <a:t>pada</a:t>
            </a:r>
            <a:r>
              <a:rPr lang="en-US" sz="12800" b="1" dirty="0" smtClean="0">
                <a:solidFill>
                  <a:srgbClr val="C00000"/>
                </a:solidFill>
              </a:rPr>
              <a:t> </a:t>
            </a:r>
            <a:r>
              <a:rPr lang="en-US" sz="12800" b="1" dirty="0" err="1" smtClean="0">
                <a:solidFill>
                  <a:srgbClr val="C00000"/>
                </a:solidFill>
              </a:rPr>
              <a:t>objek</a:t>
            </a:r>
            <a:r>
              <a:rPr lang="en-US" sz="12800" b="1" dirty="0" smtClean="0">
                <a:solidFill>
                  <a:srgbClr val="C00000"/>
                </a:solidFill>
              </a:rPr>
              <a:t> </a:t>
            </a:r>
            <a:r>
              <a:rPr lang="en-US" sz="12800" b="1" dirty="0" err="1" smtClean="0">
                <a:solidFill>
                  <a:srgbClr val="C00000"/>
                </a:solidFill>
              </a:rPr>
              <a:t>pajak</a:t>
            </a:r>
            <a:r>
              <a:rPr lang="en-US" sz="12800" b="1" dirty="0" smtClean="0">
                <a:solidFill>
                  <a:srgbClr val="C00000"/>
                </a:solidFill>
              </a:rPr>
              <a:t> (</a:t>
            </a:r>
            <a:r>
              <a:rPr lang="en-US" sz="12800" b="1" dirty="0" err="1" smtClean="0">
                <a:solidFill>
                  <a:srgbClr val="C00000"/>
                </a:solidFill>
              </a:rPr>
              <a:t>penghasilan</a:t>
            </a:r>
            <a:r>
              <a:rPr lang="en-US" sz="12800" b="1" dirty="0" smtClean="0">
                <a:solidFill>
                  <a:srgbClr val="C00000"/>
                </a:solidFill>
              </a:rPr>
              <a:t>) yang  </a:t>
            </a:r>
            <a:r>
              <a:rPr lang="en-US" sz="12800" b="1" dirty="0" err="1" smtClean="0">
                <a:solidFill>
                  <a:srgbClr val="C00000"/>
                </a:solidFill>
              </a:rPr>
              <a:t>nyata</a:t>
            </a:r>
            <a:r>
              <a:rPr lang="en-US" sz="12800" b="1" dirty="0" smtClean="0">
                <a:solidFill>
                  <a:srgbClr val="C00000"/>
                </a:solidFill>
              </a:rPr>
              <a:t>,    </a:t>
            </a:r>
            <a:r>
              <a:rPr lang="en-US" sz="12800" b="1" dirty="0" err="1" smtClean="0">
                <a:solidFill>
                  <a:srgbClr val="C00000"/>
                </a:solidFill>
              </a:rPr>
              <a:t>sehinggga</a:t>
            </a:r>
            <a:r>
              <a:rPr lang="en-US" sz="12800" b="1" dirty="0" smtClean="0">
                <a:solidFill>
                  <a:srgbClr val="C00000"/>
                </a:solidFill>
              </a:rPr>
              <a:t>     </a:t>
            </a:r>
            <a:r>
              <a:rPr lang="en-US" sz="12800" b="1" dirty="0" err="1" smtClean="0">
                <a:solidFill>
                  <a:srgbClr val="C00000"/>
                </a:solidFill>
              </a:rPr>
              <a:t>pemungutannya</a:t>
            </a:r>
            <a:r>
              <a:rPr lang="en-US" sz="12800" b="1" dirty="0" smtClean="0">
                <a:solidFill>
                  <a:srgbClr val="C00000"/>
                </a:solidFill>
              </a:rPr>
              <a:t>  </a:t>
            </a:r>
            <a:r>
              <a:rPr lang="en-US" sz="12800" b="1" dirty="0" err="1" smtClean="0">
                <a:solidFill>
                  <a:srgbClr val="C00000"/>
                </a:solidFill>
              </a:rPr>
              <a:t>baru</a:t>
            </a:r>
            <a:r>
              <a:rPr lang="en-US" sz="12800" b="1" dirty="0" smtClean="0">
                <a:solidFill>
                  <a:srgbClr val="C00000"/>
                </a:solidFill>
              </a:rPr>
              <a:t> </a:t>
            </a:r>
            <a:r>
              <a:rPr lang="en-US" sz="12800" b="1" dirty="0" err="1" smtClean="0">
                <a:solidFill>
                  <a:srgbClr val="C00000"/>
                </a:solidFill>
              </a:rPr>
              <a:t>dapat</a:t>
            </a:r>
            <a:r>
              <a:rPr lang="en-US" sz="12800" b="1" dirty="0" smtClean="0">
                <a:solidFill>
                  <a:srgbClr val="C00000"/>
                </a:solidFill>
              </a:rPr>
              <a:t>   </a:t>
            </a:r>
            <a:r>
              <a:rPr lang="en-US" sz="12800" b="1" dirty="0" err="1" smtClean="0">
                <a:solidFill>
                  <a:srgbClr val="C00000"/>
                </a:solidFill>
              </a:rPr>
              <a:t>dilakukan</a:t>
            </a:r>
            <a:r>
              <a:rPr lang="en-US" sz="12800" b="1" dirty="0" smtClean="0">
                <a:solidFill>
                  <a:srgbClr val="C00000"/>
                </a:solidFill>
              </a:rPr>
              <a:t>   </a:t>
            </a:r>
            <a:r>
              <a:rPr lang="en-US" sz="12800" b="1" dirty="0" err="1" smtClean="0">
                <a:solidFill>
                  <a:srgbClr val="C00000"/>
                </a:solidFill>
              </a:rPr>
              <a:t>pada</a:t>
            </a:r>
            <a:r>
              <a:rPr lang="en-US" sz="12800" b="1" dirty="0" smtClean="0">
                <a:solidFill>
                  <a:srgbClr val="C00000"/>
                </a:solidFill>
              </a:rPr>
              <a:t>   </a:t>
            </a:r>
            <a:r>
              <a:rPr lang="en-US" sz="12800" b="1" dirty="0" err="1" smtClean="0">
                <a:solidFill>
                  <a:srgbClr val="C00000"/>
                </a:solidFill>
              </a:rPr>
              <a:t>akhir</a:t>
            </a:r>
            <a:r>
              <a:rPr lang="en-US" sz="12800" b="1" dirty="0" smtClean="0">
                <a:solidFill>
                  <a:srgbClr val="C00000"/>
                </a:solidFill>
              </a:rPr>
              <a:t>   </a:t>
            </a:r>
            <a:r>
              <a:rPr lang="en-US" sz="12800" b="1" dirty="0" err="1" smtClean="0">
                <a:solidFill>
                  <a:srgbClr val="C00000"/>
                </a:solidFill>
              </a:rPr>
              <a:t>tahun</a:t>
            </a:r>
            <a:r>
              <a:rPr lang="en-US" sz="12800" b="1" dirty="0" smtClean="0">
                <a:solidFill>
                  <a:srgbClr val="C00000"/>
                </a:solidFill>
              </a:rPr>
              <a:t> </a:t>
            </a:r>
            <a:r>
              <a:rPr lang="en-US" sz="12800" b="1" dirty="0" err="1" smtClean="0">
                <a:solidFill>
                  <a:srgbClr val="C00000"/>
                </a:solidFill>
              </a:rPr>
              <a:t>pajak</a:t>
            </a:r>
            <a:r>
              <a:rPr lang="en-US" sz="12800" b="1" dirty="0" smtClean="0">
                <a:solidFill>
                  <a:srgbClr val="C00000"/>
                </a:solidFill>
              </a:rPr>
              <a:t> </a:t>
            </a:r>
            <a:r>
              <a:rPr lang="en-US" sz="12800" b="1" dirty="0" err="1" smtClean="0">
                <a:solidFill>
                  <a:srgbClr val="C00000"/>
                </a:solidFill>
              </a:rPr>
              <a:t>yakni</a:t>
            </a:r>
            <a:r>
              <a:rPr lang="en-US" sz="12800" b="1" dirty="0" smtClean="0">
                <a:solidFill>
                  <a:srgbClr val="C00000"/>
                </a:solidFill>
              </a:rPr>
              <a:t> </a:t>
            </a:r>
            <a:r>
              <a:rPr lang="en-US" sz="12800" b="1" dirty="0" err="1" smtClean="0">
                <a:solidFill>
                  <a:srgbClr val="C00000"/>
                </a:solidFill>
              </a:rPr>
              <a:t>setelah</a:t>
            </a:r>
            <a:r>
              <a:rPr lang="en-US" sz="12800" b="1" dirty="0" smtClean="0">
                <a:solidFill>
                  <a:srgbClr val="C00000"/>
                </a:solidFill>
              </a:rPr>
              <a:t>   </a:t>
            </a:r>
            <a:r>
              <a:rPr lang="en-US" sz="12800" b="1" dirty="0" err="1" smtClean="0">
                <a:solidFill>
                  <a:srgbClr val="C00000"/>
                </a:solidFill>
              </a:rPr>
              <a:t>penghasilan</a:t>
            </a:r>
            <a:r>
              <a:rPr lang="en-US" sz="12800" b="1" dirty="0" smtClean="0">
                <a:solidFill>
                  <a:srgbClr val="C00000"/>
                </a:solidFill>
              </a:rPr>
              <a:t>    </a:t>
            </a:r>
            <a:r>
              <a:rPr lang="en-US" sz="12800" b="1" dirty="0" err="1" smtClean="0">
                <a:solidFill>
                  <a:srgbClr val="C00000"/>
                </a:solidFill>
              </a:rPr>
              <a:t>sesungguhnya</a:t>
            </a:r>
            <a:r>
              <a:rPr lang="en-US" sz="12800" b="1" dirty="0" smtClean="0">
                <a:solidFill>
                  <a:srgbClr val="C00000"/>
                </a:solidFill>
              </a:rPr>
              <a:t>   </a:t>
            </a:r>
            <a:r>
              <a:rPr lang="en-US" sz="12800" b="1" dirty="0" err="1" smtClean="0">
                <a:solidFill>
                  <a:srgbClr val="C00000"/>
                </a:solidFill>
              </a:rPr>
              <a:t>diketahui</a:t>
            </a:r>
            <a:r>
              <a:rPr lang="en-US" sz="12800" b="1" dirty="0" smtClean="0">
                <a:solidFill>
                  <a:srgbClr val="C00000"/>
                </a:solidFill>
              </a:rPr>
              <a:t>.</a:t>
            </a:r>
          </a:p>
          <a:p>
            <a:pPr>
              <a:buNone/>
            </a:pPr>
            <a:endParaRPr lang="en-US" sz="11100" dirty="0" smtClean="0"/>
          </a:p>
          <a:p>
            <a:pPr>
              <a:buNone/>
            </a:pPr>
            <a:endParaRPr lang="en-US" sz="6200" dirty="0" smtClean="0"/>
          </a:p>
          <a:p>
            <a:pPr>
              <a:buNone/>
            </a:pPr>
            <a:endParaRPr lang="en-US" sz="32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r>
              <a:rPr lang="en-US" sz="2000" dirty="0" smtClean="0"/>
              <a:t> </a:t>
            </a:r>
            <a:endParaRPr lang="en-US"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9949" y="92879"/>
            <a:ext cx="7622997" cy="538666"/>
          </a:xfrm>
        </p:spPr>
        <p:txBody>
          <a:bodyPr>
            <a:noAutofit/>
          </a:bodyPr>
          <a:lstStyle/>
          <a:p>
            <a:r>
              <a:rPr lang="en-US" sz="3600" dirty="0" smtClean="0"/>
              <a:t>2.Stelsel </a:t>
            </a:r>
            <a:r>
              <a:rPr lang="en-US" sz="3600" dirty="0" err="1" smtClean="0"/>
              <a:t>anggapan</a:t>
            </a:r>
            <a:r>
              <a:rPr lang="en-US" sz="3600" dirty="0" smtClean="0"/>
              <a:t> (fictive </a:t>
            </a:r>
            <a:r>
              <a:rPr lang="en-US" sz="3600" dirty="0" err="1" smtClean="0"/>
              <a:t>stelsel</a:t>
            </a:r>
            <a:r>
              <a:rPr lang="en-US" sz="3600" dirty="0" smtClean="0"/>
              <a:t>)</a:t>
            </a:r>
          </a:p>
        </p:txBody>
      </p:sp>
      <p:pic>
        <p:nvPicPr>
          <p:cNvPr id="4" name="Picture 3" descr="http://4.bp.blogspot.com/-6N3Mczwt7PE/T_u7ZzxYLLI/AAAAAAAABvo/Jjd3noXXNF4/s200/pajak-bukti-cinta-tanah-air.jpg"/>
          <p:cNvPicPr/>
          <p:nvPr/>
        </p:nvPicPr>
        <p:blipFill>
          <a:blip r:embed="rId2"/>
          <a:srcRect/>
          <a:stretch>
            <a:fillRect/>
          </a:stretch>
        </p:blipFill>
        <p:spPr bwMode="auto">
          <a:xfrm>
            <a:off x="3038674" y="1746078"/>
            <a:ext cx="3035707" cy="5275435"/>
          </a:xfrm>
          <a:prstGeom prst="rect">
            <a:avLst/>
          </a:prstGeom>
          <a:noFill/>
          <a:ln w="9525">
            <a:noFill/>
            <a:miter lim="800000"/>
            <a:headEnd/>
            <a:tailEnd/>
          </a:ln>
        </p:spPr>
      </p:pic>
      <p:sp>
        <p:nvSpPr>
          <p:cNvPr id="3" name="Content Placeholder 2"/>
          <p:cNvSpPr>
            <a:spLocks noGrp="1"/>
          </p:cNvSpPr>
          <p:nvPr>
            <p:ph idx="1"/>
          </p:nvPr>
        </p:nvSpPr>
        <p:spPr>
          <a:xfrm>
            <a:off x="1" y="724422"/>
            <a:ext cx="9180513" cy="6297091"/>
          </a:xfrm>
        </p:spPr>
        <p:txBody>
          <a:bodyPr>
            <a:normAutofit/>
          </a:bodyPr>
          <a:lstStyle/>
          <a:p>
            <a:pPr>
              <a:buNone/>
            </a:pPr>
            <a:r>
              <a:rPr lang="en-US" sz="3200" dirty="0" smtClean="0"/>
              <a:t>	</a:t>
            </a:r>
            <a:r>
              <a:rPr lang="en-US" sz="3600" dirty="0" err="1" smtClean="0"/>
              <a:t>Pengenaan</a:t>
            </a:r>
            <a:r>
              <a:rPr lang="en-US" sz="3600" dirty="0" smtClean="0"/>
              <a:t>   </a:t>
            </a:r>
            <a:r>
              <a:rPr lang="en-US" sz="3600" dirty="0" err="1" smtClean="0"/>
              <a:t>pajak</a:t>
            </a:r>
            <a:r>
              <a:rPr lang="en-US" sz="3600" dirty="0" smtClean="0"/>
              <a:t>   </a:t>
            </a:r>
            <a:r>
              <a:rPr lang="en-US" sz="3600" dirty="0" err="1" smtClean="0"/>
              <a:t>didasarkan</a:t>
            </a:r>
            <a:r>
              <a:rPr lang="en-US" sz="3600" dirty="0" smtClean="0"/>
              <a:t>  </a:t>
            </a:r>
            <a:r>
              <a:rPr lang="en-US" sz="3600" dirty="0" err="1" smtClean="0"/>
              <a:t>pada</a:t>
            </a:r>
            <a:r>
              <a:rPr lang="en-US" sz="3600" dirty="0" smtClean="0"/>
              <a:t> </a:t>
            </a:r>
            <a:r>
              <a:rPr lang="en-US" sz="3600" dirty="0" err="1" smtClean="0"/>
              <a:t>suatu</a:t>
            </a:r>
            <a:r>
              <a:rPr lang="en-US" sz="3600" dirty="0" smtClean="0"/>
              <a:t> </a:t>
            </a:r>
            <a:r>
              <a:rPr lang="en-US" sz="3600" dirty="0" err="1" smtClean="0"/>
              <a:t>anggapan</a:t>
            </a:r>
            <a:r>
              <a:rPr lang="en-US" sz="3600" dirty="0" smtClean="0"/>
              <a:t> yang </a:t>
            </a:r>
            <a:r>
              <a:rPr lang="en-US" sz="3600" dirty="0" err="1" smtClean="0"/>
              <a:t>diatur</a:t>
            </a:r>
            <a:r>
              <a:rPr lang="en-US" sz="3600" dirty="0" smtClean="0"/>
              <a:t> </a:t>
            </a:r>
            <a:r>
              <a:rPr lang="en-US" sz="3600" dirty="0" err="1" smtClean="0"/>
              <a:t>oleh</a:t>
            </a:r>
            <a:r>
              <a:rPr lang="en-US" sz="3600" dirty="0" smtClean="0"/>
              <a:t> </a:t>
            </a:r>
            <a:r>
              <a:rPr lang="en-US" sz="3600" dirty="0" err="1" smtClean="0"/>
              <a:t>undang</a:t>
            </a:r>
            <a:r>
              <a:rPr lang="en-US" sz="3600" dirty="0" smtClean="0"/>
              <a:t> –</a:t>
            </a:r>
            <a:r>
              <a:rPr lang="en-US" sz="3600" dirty="0" err="1" smtClean="0"/>
              <a:t>undang</a:t>
            </a:r>
            <a:r>
              <a:rPr lang="en-US" sz="3600" dirty="0" smtClean="0"/>
              <a:t>. </a:t>
            </a:r>
            <a:r>
              <a:rPr lang="en-US" sz="3600" dirty="0" err="1" smtClean="0"/>
              <a:t>Misalnya</a:t>
            </a:r>
            <a:r>
              <a:rPr lang="en-US" sz="3600" dirty="0" smtClean="0"/>
              <a:t> </a:t>
            </a:r>
            <a:r>
              <a:rPr lang="en-US" sz="3600" dirty="0" err="1" smtClean="0"/>
              <a:t>penghasilan</a:t>
            </a:r>
            <a:r>
              <a:rPr lang="en-US" sz="3600" dirty="0" smtClean="0"/>
              <a:t>  </a:t>
            </a:r>
            <a:r>
              <a:rPr lang="en-US" sz="3600" dirty="0" err="1" smtClean="0"/>
              <a:t>suatu</a:t>
            </a:r>
            <a:r>
              <a:rPr lang="en-US" sz="3600" dirty="0" smtClean="0"/>
              <a:t> </a:t>
            </a:r>
            <a:r>
              <a:rPr lang="en-US" sz="3600" dirty="0" err="1" smtClean="0"/>
              <a:t>tahun</a:t>
            </a:r>
            <a:r>
              <a:rPr lang="en-US" sz="3600" dirty="0" smtClean="0"/>
              <a:t> </a:t>
            </a:r>
            <a:r>
              <a:rPr lang="en-US" sz="3600" dirty="0" err="1" smtClean="0"/>
              <a:t>dianggap</a:t>
            </a:r>
            <a:r>
              <a:rPr lang="en-US" sz="3600" dirty="0" smtClean="0"/>
              <a:t> </a:t>
            </a:r>
            <a:r>
              <a:rPr lang="en-US" sz="3600" dirty="0" err="1" smtClean="0"/>
              <a:t>sama</a:t>
            </a:r>
            <a:r>
              <a:rPr lang="en-US" sz="3600" dirty="0" smtClean="0"/>
              <a:t>    </a:t>
            </a:r>
            <a:r>
              <a:rPr lang="en-US" sz="3600" dirty="0" err="1" smtClean="0"/>
              <a:t>dengan</a:t>
            </a:r>
            <a:r>
              <a:rPr lang="en-US" sz="3600" dirty="0" smtClean="0"/>
              <a:t>   </a:t>
            </a:r>
            <a:r>
              <a:rPr lang="en-US" sz="3600" dirty="0" err="1" smtClean="0"/>
              <a:t>tahun</a:t>
            </a:r>
            <a:r>
              <a:rPr lang="en-US" sz="3600" dirty="0" smtClean="0"/>
              <a:t>   yang    </a:t>
            </a:r>
            <a:r>
              <a:rPr lang="en-US" sz="3600" dirty="0" err="1" smtClean="0"/>
              <a:t>sebelumnya</a:t>
            </a:r>
            <a:r>
              <a:rPr lang="en-US" sz="3600" dirty="0" smtClean="0"/>
              <a:t> </a:t>
            </a:r>
            <a:r>
              <a:rPr lang="en-US" sz="3600" dirty="0" err="1" smtClean="0"/>
              <a:t>sehingga</a:t>
            </a:r>
            <a:r>
              <a:rPr lang="en-US" sz="3600" dirty="0" smtClean="0"/>
              <a:t>   </a:t>
            </a:r>
            <a:r>
              <a:rPr lang="en-US" sz="3600" dirty="0" err="1" smtClean="0"/>
              <a:t>pada</a:t>
            </a:r>
            <a:r>
              <a:rPr lang="en-US" sz="3600" dirty="0" smtClean="0"/>
              <a:t>  </a:t>
            </a:r>
            <a:r>
              <a:rPr lang="en-US" sz="3600" dirty="0" err="1" smtClean="0"/>
              <a:t>awal</a:t>
            </a:r>
            <a:r>
              <a:rPr lang="en-US" sz="3600" dirty="0" smtClean="0"/>
              <a:t>  </a:t>
            </a:r>
            <a:r>
              <a:rPr lang="en-US" sz="3600" dirty="0" err="1" smtClean="0"/>
              <a:t>tahun</a:t>
            </a:r>
            <a:r>
              <a:rPr lang="en-US" sz="3600" dirty="0" smtClean="0"/>
              <a:t>   </a:t>
            </a:r>
            <a:r>
              <a:rPr lang="en-US" sz="3600" dirty="0" err="1" smtClean="0"/>
              <a:t>sudah</a:t>
            </a:r>
            <a:r>
              <a:rPr lang="en-US" sz="3600" dirty="0" smtClean="0"/>
              <a:t>   </a:t>
            </a:r>
            <a:r>
              <a:rPr lang="en-US" sz="3600" dirty="0" err="1" smtClean="0"/>
              <a:t>dapat</a:t>
            </a:r>
            <a:r>
              <a:rPr lang="en-US" sz="3600" dirty="0" smtClean="0"/>
              <a:t> </a:t>
            </a:r>
            <a:r>
              <a:rPr lang="en-US" sz="3600" dirty="0" err="1" smtClean="0"/>
              <a:t>ditetapkan</a:t>
            </a:r>
            <a:r>
              <a:rPr lang="en-US" sz="3600" dirty="0" smtClean="0"/>
              <a:t>  </a:t>
            </a:r>
            <a:r>
              <a:rPr lang="en-US" sz="3600" dirty="0" err="1" smtClean="0"/>
              <a:t>pajak</a:t>
            </a:r>
            <a:r>
              <a:rPr lang="en-US" sz="3600" dirty="0" smtClean="0"/>
              <a:t>  yang </a:t>
            </a:r>
            <a:r>
              <a:rPr lang="en-US" sz="3600" dirty="0" err="1" smtClean="0"/>
              <a:t>terutang</a:t>
            </a:r>
            <a:r>
              <a:rPr lang="en-US" sz="3600" dirty="0" smtClean="0"/>
              <a:t> </a:t>
            </a:r>
            <a:r>
              <a:rPr lang="en-US" sz="3600" dirty="0" err="1" smtClean="0"/>
              <a:t>untuk</a:t>
            </a:r>
            <a:r>
              <a:rPr lang="en-US" sz="3600" dirty="0" smtClean="0"/>
              <a:t> </a:t>
            </a:r>
            <a:r>
              <a:rPr lang="en-US" sz="3600" dirty="0" err="1" smtClean="0"/>
              <a:t>tahun</a:t>
            </a:r>
            <a:r>
              <a:rPr lang="en-US" sz="3600" dirty="0" smtClean="0"/>
              <a:t> </a:t>
            </a:r>
            <a:r>
              <a:rPr lang="en-US" sz="3600" dirty="0" err="1" smtClean="0"/>
              <a:t>berjalan</a:t>
            </a:r>
            <a:r>
              <a:rPr lang="en-US" sz="3600" dirty="0" smtClean="0"/>
              <a:t>.</a:t>
            </a:r>
          </a:p>
          <a:p>
            <a:pPr>
              <a:buNone/>
            </a:pPr>
            <a:endParaRPr lang="en-US" sz="3200" dirty="0" smtClean="0"/>
          </a:p>
        </p:txBody>
      </p:sp>
      <p:pic>
        <p:nvPicPr>
          <p:cNvPr id="5" name="Picture 4" descr="http://treasure.diylol.com/uploads/post/image/401156/resized_business-cat-meme-generator-hari-gini-ga-korupsi-pajak-apa-kata-gayus-tambunan-8b9e2a.jpg"/>
          <p:cNvPicPr/>
          <p:nvPr/>
        </p:nvPicPr>
        <p:blipFill>
          <a:blip r:embed="rId3"/>
          <a:srcRect/>
          <a:stretch>
            <a:fillRect/>
          </a:stretch>
        </p:blipFill>
        <p:spPr bwMode="auto">
          <a:xfrm>
            <a:off x="6090453" y="4082260"/>
            <a:ext cx="3090059" cy="29392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 y="0"/>
            <a:ext cx="9180512" cy="1451438"/>
          </a:xfrm>
        </p:spPr>
        <p:txBody>
          <a:bodyPr>
            <a:normAutofit fontScale="90000"/>
          </a:bodyPr>
          <a:lstStyle/>
          <a:p>
            <a:r>
              <a:rPr lang="en-US" sz="5300" dirty="0" smtClean="0"/>
              <a:t>3.Stelsel </a:t>
            </a:r>
            <a:r>
              <a:rPr lang="en-US" sz="5300" dirty="0" err="1" smtClean="0"/>
              <a:t>Campuran</a:t>
            </a:r>
            <a:r>
              <a:rPr lang="en-US" sz="4800" dirty="0" smtClean="0"/>
              <a:t/>
            </a:r>
            <a:br>
              <a:rPr lang="en-US" sz="4800" dirty="0" smtClean="0"/>
            </a:br>
            <a:endParaRPr lang="en-US" dirty="0"/>
          </a:p>
        </p:txBody>
      </p:sp>
      <p:sp>
        <p:nvSpPr>
          <p:cNvPr id="3" name="Content Placeholder 2"/>
          <p:cNvSpPr>
            <a:spLocks noGrp="1"/>
          </p:cNvSpPr>
          <p:nvPr>
            <p:ph idx="1"/>
          </p:nvPr>
        </p:nvSpPr>
        <p:spPr>
          <a:xfrm>
            <a:off x="10" y="1281702"/>
            <a:ext cx="9180512" cy="5739811"/>
          </a:xfrm>
        </p:spPr>
        <p:txBody>
          <a:bodyPr/>
          <a:lstStyle/>
          <a:p>
            <a:pPr>
              <a:buNone/>
            </a:pPr>
            <a:r>
              <a:rPr lang="en-US" sz="2800" dirty="0" smtClean="0"/>
              <a:t>	</a:t>
            </a:r>
            <a:r>
              <a:rPr lang="en-US" sz="4000" dirty="0" err="1" smtClean="0"/>
              <a:t>Pada</a:t>
            </a:r>
            <a:r>
              <a:rPr lang="en-US" sz="4000" dirty="0" smtClean="0"/>
              <a:t>    </a:t>
            </a:r>
            <a:r>
              <a:rPr lang="en-US" sz="4000" dirty="0" err="1" smtClean="0"/>
              <a:t>stelsel</a:t>
            </a:r>
            <a:r>
              <a:rPr lang="en-US" sz="4000" dirty="0" smtClean="0"/>
              <a:t>    </a:t>
            </a:r>
            <a:r>
              <a:rPr lang="en-US" sz="4000" dirty="0" err="1" smtClean="0"/>
              <a:t>ini</a:t>
            </a:r>
            <a:r>
              <a:rPr lang="en-US" sz="4000" dirty="0" smtClean="0"/>
              <a:t>     </a:t>
            </a:r>
            <a:r>
              <a:rPr lang="en-US" sz="4000" dirty="0" err="1" smtClean="0"/>
              <a:t>pada</a:t>
            </a:r>
            <a:r>
              <a:rPr lang="en-US" sz="4000" dirty="0" smtClean="0"/>
              <a:t>   </a:t>
            </a:r>
            <a:r>
              <a:rPr lang="en-US" sz="4000" dirty="0" err="1" smtClean="0"/>
              <a:t>awal</a:t>
            </a:r>
            <a:r>
              <a:rPr lang="en-US" sz="4000" dirty="0" smtClean="0"/>
              <a:t> </a:t>
            </a:r>
            <a:r>
              <a:rPr lang="en-US" sz="4000" dirty="0" err="1" smtClean="0"/>
              <a:t>tahun</a:t>
            </a:r>
            <a:r>
              <a:rPr lang="en-US" sz="4000" dirty="0" smtClean="0"/>
              <a:t> </a:t>
            </a:r>
            <a:r>
              <a:rPr lang="en-US" sz="4000" dirty="0" err="1" smtClean="0"/>
              <a:t>besarnya</a:t>
            </a:r>
            <a:r>
              <a:rPr lang="en-US" sz="4000" dirty="0" smtClean="0"/>
              <a:t> </a:t>
            </a:r>
            <a:r>
              <a:rPr lang="en-US" sz="4000" dirty="0" err="1" smtClean="0"/>
              <a:t>pajak</a:t>
            </a:r>
            <a:r>
              <a:rPr lang="en-US" sz="4000" dirty="0" smtClean="0"/>
              <a:t>   </a:t>
            </a:r>
            <a:r>
              <a:rPr lang="en-US" sz="4000" dirty="0" err="1" smtClean="0"/>
              <a:t>dihitung</a:t>
            </a:r>
            <a:r>
              <a:rPr lang="en-US" sz="4000" dirty="0" smtClean="0"/>
              <a:t>   </a:t>
            </a:r>
            <a:r>
              <a:rPr lang="en-US" sz="4000" dirty="0" err="1" smtClean="0"/>
              <a:t>berdasarkan</a:t>
            </a:r>
            <a:r>
              <a:rPr lang="en-US" sz="4000" dirty="0" smtClean="0"/>
              <a:t> </a:t>
            </a:r>
            <a:r>
              <a:rPr lang="en-US" sz="4000" dirty="0" err="1" smtClean="0"/>
              <a:t>perkiraan</a:t>
            </a:r>
            <a:r>
              <a:rPr lang="en-US" sz="4000" dirty="0" smtClean="0"/>
              <a:t>,  </a:t>
            </a:r>
            <a:r>
              <a:rPr lang="en-US" sz="4000" dirty="0" err="1" smtClean="0"/>
              <a:t>sedangkan</a:t>
            </a:r>
            <a:r>
              <a:rPr lang="en-US" sz="4000" dirty="0" smtClean="0"/>
              <a:t> </a:t>
            </a:r>
            <a:r>
              <a:rPr lang="en-US" sz="4000" dirty="0" err="1" smtClean="0"/>
              <a:t>pada</a:t>
            </a:r>
            <a:r>
              <a:rPr lang="en-US" sz="4000" dirty="0" smtClean="0"/>
              <a:t> </a:t>
            </a:r>
            <a:r>
              <a:rPr lang="en-US" sz="4000" dirty="0" err="1" smtClean="0"/>
              <a:t>akhir</a:t>
            </a:r>
            <a:r>
              <a:rPr lang="en-US" sz="4000" dirty="0" smtClean="0"/>
              <a:t> </a:t>
            </a:r>
            <a:r>
              <a:rPr lang="en-US" sz="4000" dirty="0" err="1" smtClean="0"/>
              <a:t>tahun</a:t>
            </a:r>
            <a:r>
              <a:rPr lang="en-US" sz="4000" dirty="0" smtClean="0"/>
              <a:t> </a:t>
            </a:r>
            <a:r>
              <a:rPr lang="en-US" sz="4000" dirty="0" err="1" smtClean="0"/>
              <a:t>perhitungannya</a:t>
            </a:r>
            <a:r>
              <a:rPr lang="en-US" sz="4000" dirty="0" smtClean="0"/>
              <a:t>     </a:t>
            </a:r>
            <a:r>
              <a:rPr lang="en-US" sz="4000" dirty="0" err="1" smtClean="0"/>
              <a:t>disesuaikan</a:t>
            </a:r>
            <a:r>
              <a:rPr lang="en-US" sz="4000" dirty="0" smtClean="0"/>
              <a:t>   </a:t>
            </a:r>
            <a:r>
              <a:rPr lang="en-US" sz="4000" dirty="0" err="1" smtClean="0"/>
              <a:t>dengan</a:t>
            </a:r>
            <a:r>
              <a:rPr lang="en-US" sz="4000" dirty="0" smtClean="0"/>
              <a:t> </a:t>
            </a:r>
            <a:r>
              <a:rPr lang="en-US" sz="4000" dirty="0" err="1" smtClean="0"/>
              <a:t>keadaan</a:t>
            </a:r>
            <a:r>
              <a:rPr lang="en-US" sz="4000" dirty="0" smtClean="0"/>
              <a:t> yang </a:t>
            </a:r>
            <a:r>
              <a:rPr lang="en-US" sz="4000" dirty="0" err="1" smtClean="0"/>
              <a:t>sebenarnya</a:t>
            </a:r>
            <a:r>
              <a:rPr lang="en-US" sz="4000" dirty="0" smtClean="0"/>
              <a:t>.</a:t>
            </a:r>
          </a:p>
          <a:p>
            <a:endParaRPr lang="en-US" dirty="0"/>
          </a:p>
        </p:txBody>
      </p:sp>
      <p:pic>
        <p:nvPicPr>
          <p:cNvPr id="4" name="Picture 3" descr="https://encrypted-tbn3.gstatic.com/images?q=tbn:ANd9GcRouG7ACSHVMjclw_d6xmf-JzS0XWhyYLHxy0Qs6I1Rc8NPUuxF"/>
          <p:cNvPicPr/>
          <p:nvPr/>
        </p:nvPicPr>
        <p:blipFill>
          <a:blip r:embed="rId2"/>
          <a:srcRect/>
          <a:stretch>
            <a:fillRect/>
          </a:stretch>
        </p:blipFill>
        <p:spPr bwMode="auto">
          <a:xfrm>
            <a:off x="5947578" y="4082259"/>
            <a:ext cx="2933702" cy="2939253"/>
          </a:xfrm>
          <a:prstGeom prst="rect">
            <a:avLst/>
          </a:prstGeom>
          <a:noFill/>
          <a:ln w="9525">
            <a:noFill/>
            <a:miter lim="800000"/>
            <a:headEnd/>
            <a:tailEnd/>
          </a:ln>
        </p:spPr>
      </p:pic>
      <p:pic>
        <p:nvPicPr>
          <p:cNvPr id="5" name="Picture 4" descr="https://encrypted-tbn1.gstatic.com/images?q=tbn:ANd9GcTbclrUSJbwQPcbWqkJKNu9xrM8kbf9wQQ_H1ksEv2zMGoYG2a2uA"/>
          <p:cNvPicPr/>
          <p:nvPr/>
        </p:nvPicPr>
        <p:blipFill>
          <a:blip r:embed="rId3"/>
          <a:srcRect/>
          <a:stretch>
            <a:fillRect/>
          </a:stretch>
        </p:blipFill>
        <p:spPr bwMode="auto">
          <a:xfrm>
            <a:off x="0" y="4483592"/>
            <a:ext cx="4233066" cy="2510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hlpconsultant.org/wp-content/uploads/2012/04/tax-talk-266x300.jpg"/>
          <p:cNvPicPr/>
          <p:nvPr/>
        </p:nvPicPr>
        <p:blipFill>
          <a:blip r:embed="rId2"/>
          <a:srcRect/>
          <a:stretch>
            <a:fillRect/>
          </a:stretch>
        </p:blipFill>
        <p:spPr bwMode="auto">
          <a:xfrm>
            <a:off x="0" y="-1"/>
            <a:ext cx="9180513" cy="7021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098" y="185769"/>
            <a:ext cx="2701363" cy="445776"/>
          </a:xfrm>
          <a:noFill/>
          <a:ln w="12700">
            <a:solidFill>
              <a:schemeClr val="tx1"/>
            </a:solidFill>
          </a:ln>
        </p:spPr>
        <p:txBody>
          <a:bodyPr>
            <a:noAutofit/>
          </a:bodyPr>
          <a:lstStyle/>
          <a:p>
            <a:pPr algn="l"/>
            <a:r>
              <a:rPr lang="en-US" sz="3200" b="1" dirty="0" smtClean="0"/>
              <a:t>6. TARIF PAJAK</a:t>
            </a:r>
            <a:endParaRPr lang="en-US" sz="3200" b="1" dirty="0"/>
          </a:p>
        </p:txBody>
      </p:sp>
      <p:sp>
        <p:nvSpPr>
          <p:cNvPr id="3" name="Content Placeholder 2"/>
          <p:cNvSpPr>
            <a:spLocks noGrp="1"/>
          </p:cNvSpPr>
          <p:nvPr>
            <p:ph idx="1"/>
          </p:nvPr>
        </p:nvSpPr>
        <p:spPr>
          <a:xfrm>
            <a:off x="1" y="724423"/>
            <a:ext cx="9180513" cy="6297094"/>
          </a:xfrm>
          <a:noFill/>
        </p:spPr>
        <p:txBody>
          <a:bodyPr>
            <a:normAutofit/>
          </a:bodyPr>
          <a:lstStyle/>
          <a:p>
            <a:pPr>
              <a:buNone/>
            </a:pPr>
            <a:r>
              <a:rPr lang="en-US" sz="3500" b="1" dirty="0" smtClean="0">
                <a:latin typeface="Arial Narrow" pitchFamily="34" charset="0"/>
              </a:rPr>
              <a:t>A.Pengertian</a:t>
            </a:r>
          </a:p>
          <a:p>
            <a:pPr>
              <a:buNone/>
            </a:pPr>
            <a:endParaRPr lang="en-US" sz="2200" b="1" dirty="0" smtClean="0">
              <a:latin typeface="Arial Narrow" pitchFamily="34" charset="0"/>
            </a:endParaRPr>
          </a:p>
          <a:p>
            <a:pPr>
              <a:buNone/>
            </a:pPr>
            <a:r>
              <a:rPr lang="en-US" sz="900" dirty="0" smtClean="0">
                <a:latin typeface="Arial Narrow" pitchFamily="34" charset="0"/>
              </a:rPr>
              <a:t>	</a:t>
            </a:r>
          </a:p>
          <a:p>
            <a:pPr>
              <a:buNone/>
            </a:pPr>
            <a:r>
              <a:rPr lang="en-US" sz="4000" dirty="0" err="1" smtClean="0">
                <a:latin typeface="Arial Narrow" pitchFamily="34" charset="0"/>
              </a:rPr>
              <a:t>Tarif</a:t>
            </a:r>
            <a:r>
              <a:rPr lang="en-US" sz="4000" dirty="0" smtClean="0">
                <a:latin typeface="Arial Narrow" pitchFamily="34" charset="0"/>
              </a:rPr>
              <a:t>  </a:t>
            </a:r>
            <a:r>
              <a:rPr lang="en-US" sz="4000" dirty="0" err="1" smtClean="0">
                <a:latin typeface="Arial Narrow" pitchFamily="34" charset="0"/>
              </a:rPr>
              <a:t>Pajak</a:t>
            </a:r>
            <a:r>
              <a:rPr lang="en-US" sz="4000" dirty="0" smtClean="0">
                <a:latin typeface="Arial Narrow" pitchFamily="34" charset="0"/>
              </a:rPr>
              <a:t> </a:t>
            </a:r>
            <a:r>
              <a:rPr lang="en-US" sz="4000" dirty="0" err="1" smtClean="0">
                <a:latin typeface="Arial Narrow" pitchFamily="34" charset="0"/>
              </a:rPr>
              <a:t>adalah</a:t>
            </a:r>
            <a:r>
              <a:rPr lang="en-US" sz="4000" dirty="0" smtClean="0">
                <a:latin typeface="Arial Narrow" pitchFamily="34" charset="0"/>
              </a:rPr>
              <a:t> </a:t>
            </a:r>
            <a:r>
              <a:rPr lang="en-US" sz="4000" dirty="0" err="1" smtClean="0">
                <a:latin typeface="Arial Narrow" pitchFamily="34" charset="0"/>
              </a:rPr>
              <a:t>dasar</a:t>
            </a:r>
            <a:r>
              <a:rPr lang="en-US" sz="4000" dirty="0" smtClean="0">
                <a:latin typeface="Arial Narrow" pitchFamily="34" charset="0"/>
              </a:rPr>
              <a:t> </a:t>
            </a:r>
            <a:r>
              <a:rPr lang="en-US" sz="4000" dirty="0" err="1" smtClean="0">
                <a:latin typeface="Arial Narrow" pitchFamily="34" charset="0"/>
              </a:rPr>
              <a:t>pengenaan</a:t>
            </a:r>
            <a:r>
              <a:rPr lang="en-US" sz="4000" dirty="0" smtClean="0">
                <a:latin typeface="Arial Narrow" pitchFamily="34" charset="0"/>
              </a:rPr>
              <a:t> </a:t>
            </a:r>
            <a:r>
              <a:rPr lang="en-US" sz="4000" dirty="0" err="1" smtClean="0">
                <a:latin typeface="Arial Narrow" pitchFamily="34" charset="0"/>
              </a:rPr>
              <a:t>besarnya</a:t>
            </a:r>
            <a:endParaRPr lang="en-US" sz="4000" dirty="0" smtClean="0">
              <a:latin typeface="Arial Narrow" pitchFamily="34" charset="0"/>
            </a:endParaRPr>
          </a:p>
          <a:p>
            <a:pPr>
              <a:buNone/>
            </a:pPr>
            <a:r>
              <a:rPr lang="en-US" sz="4000" dirty="0" err="1" smtClean="0">
                <a:latin typeface="Arial Narrow" pitchFamily="34" charset="0"/>
              </a:rPr>
              <a:t>pajak</a:t>
            </a:r>
            <a:r>
              <a:rPr lang="en-US" sz="4000" dirty="0" smtClean="0">
                <a:latin typeface="Arial Narrow" pitchFamily="34" charset="0"/>
              </a:rPr>
              <a:t> yang   </a:t>
            </a:r>
            <a:r>
              <a:rPr lang="en-US" sz="4000" dirty="0" err="1" smtClean="0">
                <a:latin typeface="Arial Narrow" pitchFamily="34" charset="0"/>
              </a:rPr>
              <a:t>harus</a:t>
            </a:r>
            <a:r>
              <a:rPr lang="en-US" sz="4000" dirty="0" smtClean="0">
                <a:latin typeface="Arial Narrow" pitchFamily="34" charset="0"/>
              </a:rPr>
              <a:t>   </a:t>
            </a:r>
            <a:r>
              <a:rPr lang="en-US" sz="4000" dirty="0" err="1" smtClean="0">
                <a:latin typeface="Arial Narrow" pitchFamily="34" charset="0"/>
              </a:rPr>
              <a:t>dibayar</a:t>
            </a:r>
            <a:r>
              <a:rPr lang="en-US" sz="4000" dirty="0" smtClean="0">
                <a:latin typeface="Arial Narrow" pitchFamily="34" charset="0"/>
              </a:rPr>
              <a:t>   </a:t>
            </a:r>
            <a:r>
              <a:rPr lang="en-US" sz="4000" dirty="0" err="1" smtClean="0">
                <a:latin typeface="Arial Narrow" pitchFamily="34" charset="0"/>
              </a:rPr>
              <a:t>subjek</a:t>
            </a:r>
            <a:r>
              <a:rPr lang="en-US" sz="4000" dirty="0" smtClean="0">
                <a:latin typeface="Arial Narrow" pitchFamily="34" charset="0"/>
              </a:rPr>
              <a:t>   </a:t>
            </a:r>
            <a:r>
              <a:rPr lang="en-US" sz="4000" dirty="0" err="1" smtClean="0">
                <a:latin typeface="Arial Narrow" pitchFamily="34" charset="0"/>
              </a:rPr>
              <a:t>pajak</a:t>
            </a:r>
            <a:endParaRPr lang="en-US" sz="4000" dirty="0" smtClean="0">
              <a:latin typeface="Arial Narrow" pitchFamily="34" charset="0"/>
            </a:endParaRPr>
          </a:p>
          <a:p>
            <a:pPr>
              <a:buNone/>
            </a:pPr>
            <a:r>
              <a:rPr lang="en-US" sz="4000" dirty="0" err="1" smtClean="0">
                <a:latin typeface="Arial Narrow" pitchFamily="34" charset="0"/>
              </a:rPr>
              <a:t>terhadap</a:t>
            </a:r>
            <a:r>
              <a:rPr lang="en-US" sz="4000" dirty="0" smtClean="0">
                <a:latin typeface="Arial Narrow" pitchFamily="34" charset="0"/>
              </a:rPr>
              <a:t> </a:t>
            </a:r>
            <a:r>
              <a:rPr lang="en-US" sz="4000" dirty="0" err="1" smtClean="0">
                <a:latin typeface="Arial Narrow" pitchFamily="34" charset="0"/>
              </a:rPr>
              <a:t>objek</a:t>
            </a:r>
            <a:r>
              <a:rPr lang="en-US" sz="4000" dirty="0" smtClean="0">
                <a:latin typeface="Arial Narrow" pitchFamily="34" charset="0"/>
              </a:rPr>
              <a:t> </a:t>
            </a:r>
            <a:r>
              <a:rPr lang="en-US" sz="4000" dirty="0" err="1" smtClean="0">
                <a:latin typeface="Arial Narrow" pitchFamily="34" charset="0"/>
              </a:rPr>
              <a:t>pajak</a:t>
            </a:r>
            <a:r>
              <a:rPr lang="en-US" sz="4000" dirty="0" smtClean="0">
                <a:latin typeface="Arial Narrow" pitchFamily="34" charset="0"/>
              </a:rPr>
              <a:t> yang </a:t>
            </a:r>
            <a:r>
              <a:rPr lang="en-US" sz="4000" dirty="0" err="1" smtClean="0">
                <a:latin typeface="Arial Narrow" pitchFamily="34" charset="0"/>
              </a:rPr>
              <a:t>menjadi</a:t>
            </a:r>
            <a:r>
              <a:rPr lang="en-US" sz="4000" dirty="0" smtClean="0">
                <a:latin typeface="Arial Narrow" pitchFamily="34" charset="0"/>
              </a:rPr>
              <a:t> </a:t>
            </a:r>
            <a:r>
              <a:rPr lang="en-US" sz="4000" dirty="0" err="1" smtClean="0">
                <a:latin typeface="Arial Narrow" pitchFamily="34" charset="0"/>
              </a:rPr>
              <a:t>tanggungannya</a:t>
            </a:r>
            <a:r>
              <a:rPr lang="en-US" sz="3500" dirty="0" smtClean="0">
                <a:latin typeface="Arial Narrow" pitchFamily="34" charset="0"/>
              </a:rPr>
              <a:t>.</a:t>
            </a:r>
          </a:p>
          <a:p>
            <a:pPr>
              <a:buNone/>
            </a:pPr>
            <a:endParaRPr lang="en-US" sz="900" strike="sngStrike" dirty="0" smtClean="0">
              <a:latin typeface="Arial Narrow" pitchFamily="34" charset="0"/>
            </a:endParaRPr>
          </a:p>
          <a:p>
            <a:pPr>
              <a:buNone/>
            </a:pPr>
            <a:endParaRPr lang="en-US" sz="1800" dirty="0" smtClean="0">
              <a:latin typeface="Arial Narrow" pitchFamily="34" charset="0"/>
            </a:endParaRPr>
          </a:p>
          <a:p>
            <a:pPr>
              <a:buNone/>
            </a:pPr>
            <a:r>
              <a:rPr lang="en-US" sz="900" dirty="0" smtClean="0">
                <a:latin typeface="Arial Narrow" pitchFamily="34" charset="0"/>
              </a:rPr>
              <a:t>	</a:t>
            </a:r>
            <a:r>
              <a:rPr lang="en-US" sz="1800" dirty="0" smtClean="0">
                <a:latin typeface="Arial Narrow" pitchFamily="34" charset="0"/>
              </a:rPr>
              <a:t>	</a:t>
            </a:r>
          </a:p>
          <a:p>
            <a:pPr>
              <a:buNone/>
            </a:pPr>
            <a:endParaRPr lang="en-US" sz="900" dirty="0" smtClean="0">
              <a:latin typeface="Arial Narrow" pitchFamily="34" charset="0"/>
            </a:endParaRPr>
          </a:p>
          <a:p>
            <a:pPr>
              <a:buNone/>
            </a:pPr>
            <a:r>
              <a:rPr lang="en-US" sz="900" dirty="0" smtClean="0">
                <a:latin typeface="Arial Narrow" pitchFamily="34" charset="0"/>
              </a:rPr>
              <a:t>	</a:t>
            </a:r>
          </a:p>
          <a:p>
            <a:pPr>
              <a:buNone/>
            </a:pPr>
            <a:r>
              <a:rPr lang="en-US" sz="900" dirty="0" smtClean="0">
                <a:latin typeface="Arial Narrow" pitchFamily="34" charset="0"/>
              </a:rPr>
              <a:t> </a:t>
            </a:r>
          </a:p>
          <a:p>
            <a:pPr>
              <a:buNone/>
            </a:pPr>
            <a:r>
              <a:rPr lang="en-US" sz="900" dirty="0" smtClean="0"/>
              <a:t>	   </a:t>
            </a:r>
            <a:endParaRPr lang="en-US" sz="900" dirty="0"/>
          </a:p>
        </p:txBody>
      </p:sp>
      <p:pic>
        <p:nvPicPr>
          <p:cNvPr id="15362" name="Picture 2" descr="http://khairulblogs.files.wordpress.com/2011/10/535649-gjo2haz.jpg?w=244&amp;h=300"/>
          <p:cNvPicPr>
            <a:picLocks noChangeAspect="1" noChangeArrowheads="1"/>
          </p:cNvPicPr>
          <p:nvPr/>
        </p:nvPicPr>
        <p:blipFill>
          <a:blip r:embed="rId2"/>
          <a:srcRect/>
          <a:stretch>
            <a:fillRect/>
          </a:stretch>
        </p:blipFill>
        <p:spPr bwMode="auto">
          <a:xfrm>
            <a:off x="6614062" y="2"/>
            <a:ext cx="2293645" cy="1867680"/>
          </a:xfrm>
          <a:prstGeom prst="rect">
            <a:avLst/>
          </a:prstGeom>
          <a:noFill/>
        </p:spPr>
      </p:pic>
      <p:pic>
        <p:nvPicPr>
          <p:cNvPr id="6" name="Picture 5" descr="http://t2.gstatic.com/images?q=tbn:ANd9GcSx9lzMWQWEBfSPTSU0KOoAwVuDmxxdlLi_9n3-jH6B4OFZwbpSYBc_cUk"/>
          <p:cNvPicPr/>
          <p:nvPr/>
        </p:nvPicPr>
        <p:blipFill>
          <a:blip r:embed="rId3"/>
          <a:srcRect/>
          <a:stretch>
            <a:fillRect/>
          </a:stretch>
        </p:blipFill>
        <p:spPr bwMode="auto">
          <a:xfrm>
            <a:off x="4590256" y="4725202"/>
            <a:ext cx="2833326" cy="2136190"/>
          </a:xfrm>
          <a:prstGeom prst="rect">
            <a:avLst/>
          </a:prstGeom>
          <a:noFill/>
          <a:ln w="9525">
            <a:noFill/>
            <a:miter lim="800000"/>
            <a:headEnd/>
            <a:tailEnd/>
          </a:ln>
        </p:spPr>
      </p:pic>
      <p:pic>
        <p:nvPicPr>
          <p:cNvPr id="7" name="Picture 6" descr="Tax-Burden"/>
          <p:cNvPicPr/>
          <p:nvPr/>
        </p:nvPicPr>
        <p:blipFill>
          <a:blip r:embed="rId4"/>
          <a:srcRect/>
          <a:stretch>
            <a:fillRect/>
          </a:stretch>
        </p:blipFill>
        <p:spPr bwMode="auto">
          <a:xfrm>
            <a:off x="2232802" y="4725202"/>
            <a:ext cx="2900787" cy="2043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470" y="167154"/>
            <a:ext cx="4379910" cy="464389"/>
          </a:xfrm>
          <a:ln w="12700">
            <a:solidFill>
              <a:schemeClr val="tx1"/>
            </a:solidFill>
          </a:ln>
        </p:spPr>
        <p:txBody>
          <a:bodyPr>
            <a:noAutofit/>
          </a:bodyPr>
          <a:lstStyle/>
          <a:p>
            <a:r>
              <a:rPr lang="en-US" sz="2400" b="1" dirty="0" smtClean="0">
                <a:latin typeface="Arial Narrow" pitchFamily="34" charset="0"/>
              </a:rPr>
              <a:t/>
            </a:r>
            <a:br>
              <a:rPr lang="en-US" sz="2400" b="1" dirty="0" smtClean="0">
                <a:latin typeface="Arial Narrow" pitchFamily="34" charset="0"/>
              </a:rPr>
            </a:br>
            <a:r>
              <a:rPr lang="en-US" sz="2400" b="1" dirty="0" err="1" smtClean="0">
                <a:latin typeface="Arial Narrow" pitchFamily="34" charset="0"/>
              </a:rPr>
              <a:t>B.Macam-macam</a:t>
            </a:r>
            <a:r>
              <a:rPr lang="en-US" sz="2400" b="1" dirty="0" smtClean="0">
                <a:latin typeface="Arial Narrow" pitchFamily="34" charset="0"/>
              </a:rPr>
              <a:t> </a:t>
            </a:r>
            <a:r>
              <a:rPr lang="en-US" sz="2400" b="1" dirty="0" err="1" smtClean="0">
                <a:latin typeface="Arial Narrow" pitchFamily="34" charset="0"/>
              </a:rPr>
              <a:t>tarif</a:t>
            </a:r>
            <a:r>
              <a:rPr lang="en-US" sz="2400" b="1" dirty="0" smtClean="0">
                <a:latin typeface="Arial Narrow" pitchFamily="34" charset="0"/>
              </a:rPr>
              <a:t> </a:t>
            </a:r>
            <a:r>
              <a:rPr lang="en-US" sz="2400" b="1" dirty="0" err="1" smtClean="0">
                <a:latin typeface="Arial Narrow" pitchFamily="34" charset="0"/>
              </a:rPr>
              <a:t>pajak</a:t>
            </a:r>
            <a:r>
              <a:rPr lang="en-US" sz="2400" b="1" dirty="0" smtClean="0">
                <a:latin typeface="Arial Narrow" pitchFamily="34" charset="0"/>
              </a:rPr>
              <a:t/>
            </a:r>
            <a:br>
              <a:rPr lang="en-US" sz="2400" b="1" dirty="0" smtClean="0">
                <a:latin typeface="Arial Narrow" pitchFamily="34" charset="0"/>
              </a:rPr>
            </a:br>
            <a:endParaRPr lang="en-US" sz="2400" dirty="0"/>
          </a:p>
        </p:txBody>
      </p:sp>
      <p:sp>
        <p:nvSpPr>
          <p:cNvPr id="3" name="Content Placeholder 2"/>
          <p:cNvSpPr>
            <a:spLocks noGrp="1"/>
          </p:cNvSpPr>
          <p:nvPr>
            <p:ph idx="1"/>
          </p:nvPr>
        </p:nvSpPr>
        <p:spPr>
          <a:xfrm>
            <a:off x="10" y="724422"/>
            <a:ext cx="9180512" cy="6297091"/>
          </a:xfrm>
        </p:spPr>
        <p:txBody>
          <a:bodyPr>
            <a:noAutofit/>
          </a:bodyPr>
          <a:lstStyle/>
          <a:p>
            <a:pPr>
              <a:buNone/>
            </a:pPr>
            <a:r>
              <a:rPr lang="en-US" sz="2800" b="1" dirty="0" smtClean="0">
                <a:latin typeface="Arial Narrow" pitchFamily="34" charset="0"/>
              </a:rPr>
              <a:t>1.Tarif </a:t>
            </a:r>
            <a:r>
              <a:rPr lang="en-US" sz="2800" b="1" dirty="0" err="1" smtClean="0">
                <a:latin typeface="Arial Narrow" pitchFamily="34" charset="0"/>
              </a:rPr>
              <a:t>sebanding</a:t>
            </a:r>
            <a:r>
              <a:rPr lang="en-US" sz="2800" b="1" dirty="0" smtClean="0">
                <a:latin typeface="Arial Narrow" pitchFamily="34" charset="0"/>
              </a:rPr>
              <a:t>/</a:t>
            </a:r>
            <a:r>
              <a:rPr lang="en-US" sz="2800" b="1" dirty="0" err="1" smtClean="0">
                <a:latin typeface="Arial Narrow" pitchFamily="34" charset="0"/>
              </a:rPr>
              <a:t>proporsional</a:t>
            </a:r>
            <a:r>
              <a:rPr lang="en-US" sz="2800" b="1" dirty="0" smtClean="0">
                <a:latin typeface="Arial Narrow" pitchFamily="34" charset="0"/>
              </a:rPr>
              <a:t> .</a:t>
            </a:r>
          </a:p>
          <a:p>
            <a:pPr>
              <a:buNone/>
            </a:pPr>
            <a:r>
              <a:rPr lang="en-US" sz="2800" dirty="0" smtClean="0">
                <a:latin typeface="Arial Narrow" pitchFamily="34" charset="0"/>
              </a:rPr>
              <a:t>    </a:t>
            </a:r>
            <a:r>
              <a:rPr lang="en-US" sz="2800" dirty="0" err="1" smtClean="0">
                <a:latin typeface="Arial Narrow" pitchFamily="34" charset="0"/>
              </a:rPr>
              <a:t>Tarif</a:t>
            </a:r>
            <a:r>
              <a:rPr lang="en-US" sz="2800" dirty="0" smtClean="0">
                <a:latin typeface="Arial Narrow" pitchFamily="34" charset="0"/>
              </a:rPr>
              <a:t> </a:t>
            </a:r>
            <a:r>
              <a:rPr lang="en-US" sz="2800" dirty="0" err="1" smtClean="0">
                <a:latin typeface="Arial Narrow" pitchFamily="34" charset="0"/>
              </a:rPr>
              <a:t>pajak</a:t>
            </a:r>
            <a:r>
              <a:rPr lang="en-US" sz="2800" dirty="0" smtClean="0">
                <a:latin typeface="Arial Narrow" pitchFamily="34" charset="0"/>
              </a:rPr>
              <a:t>   yang   </a:t>
            </a:r>
            <a:r>
              <a:rPr lang="en-US" sz="2800" dirty="0" err="1" smtClean="0">
                <a:latin typeface="Arial Narrow" pitchFamily="34" charset="0"/>
              </a:rPr>
              <a:t>persentasenya</a:t>
            </a:r>
            <a:r>
              <a:rPr lang="en-US" sz="2800" dirty="0" smtClean="0">
                <a:latin typeface="Arial Narrow" pitchFamily="34" charset="0"/>
              </a:rPr>
              <a:t> </a:t>
            </a:r>
            <a:r>
              <a:rPr lang="en-US" sz="2800" dirty="0" err="1" smtClean="0">
                <a:latin typeface="Arial Narrow" pitchFamily="34" charset="0"/>
              </a:rPr>
              <a:t>tetap</a:t>
            </a:r>
            <a:r>
              <a:rPr lang="en-US" sz="2800" dirty="0" smtClean="0">
                <a:latin typeface="Arial Narrow" pitchFamily="34" charset="0"/>
              </a:rPr>
              <a:t> </a:t>
            </a:r>
            <a:r>
              <a:rPr lang="en-US" sz="2800" dirty="0" err="1" smtClean="0">
                <a:latin typeface="Arial Narrow" pitchFamily="34" charset="0"/>
              </a:rPr>
              <a:t>untuk</a:t>
            </a:r>
            <a:r>
              <a:rPr lang="en-US" sz="2800" dirty="0" smtClean="0">
                <a:latin typeface="Arial Narrow" pitchFamily="34" charset="0"/>
              </a:rPr>
              <a:t> </a:t>
            </a:r>
            <a:r>
              <a:rPr lang="en-US" sz="2800" dirty="0" err="1" smtClean="0">
                <a:latin typeface="Arial Narrow" pitchFamily="34" charset="0"/>
              </a:rPr>
              <a:t>semua</a:t>
            </a:r>
            <a:r>
              <a:rPr lang="en-US" sz="2800" dirty="0" smtClean="0">
                <a:latin typeface="Arial Narrow" pitchFamily="34" charset="0"/>
              </a:rPr>
              <a:t> </a:t>
            </a:r>
            <a:r>
              <a:rPr lang="en-US" sz="2800" dirty="0" err="1" smtClean="0">
                <a:latin typeface="Arial Narrow" pitchFamily="34" charset="0"/>
              </a:rPr>
              <a:t>objek</a:t>
            </a:r>
            <a:r>
              <a:rPr lang="en-US" sz="2800" dirty="0" smtClean="0">
                <a:latin typeface="Arial Narrow" pitchFamily="34" charset="0"/>
              </a:rPr>
              <a:t> </a:t>
            </a:r>
            <a:r>
              <a:rPr lang="en-US" sz="2800" dirty="0" err="1" smtClean="0">
                <a:latin typeface="Arial Narrow" pitchFamily="34" charset="0"/>
              </a:rPr>
              <a:t>pajak</a:t>
            </a:r>
            <a:r>
              <a:rPr lang="en-US" sz="2800" dirty="0" smtClean="0">
                <a:latin typeface="Arial Narrow" pitchFamily="34" charset="0"/>
              </a:rPr>
              <a:t>, </a:t>
            </a:r>
            <a:r>
              <a:rPr lang="en-US" sz="2800" dirty="0" err="1" smtClean="0">
                <a:latin typeface="Arial Narrow" pitchFamily="34" charset="0"/>
              </a:rPr>
              <a:t>sehingga</a:t>
            </a:r>
            <a:r>
              <a:rPr lang="en-US" sz="2800" dirty="0" smtClean="0">
                <a:latin typeface="Arial Narrow" pitchFamily="34" charset="0"/>
              </a:rPr>
              <a:t>   </a:t>
            </a:r>
            <a:r>
              <a:rPr lang="en-US" sz="2800" dirty="0" err="1" smtClean="0">
                <a:latin typeface="Arial Narrow" pitchFamily="34" charset="0"/>
              </a:rPr>
              <a:t>besarnya</a:t>
            </a:r>
            <a:r>
              <a:rPr lang="en-US" sz="2800" dirty="0" smtClean="0">
                <a:latin typeface="Arial Narrow" pitchFamily="34" charset="0"/>
              </a:rPr>
              <a:t>   </a:t>
            </a:r>
            <a:r>
              <a:rPr lang="en-US" sz="2800" dirty="0" err="1" smtClean="0">
                <a:latin typeface="Arial Narrow" pitchFamily="34" charset="0"/>
              </a:rPr>
              <a:t>pajak</a:t>
            </a:r>
            <a:r>
              <a:rPr lang="en-US" sz="2800" dirty="0" smtClean="0">
                <a:latin typeface="Arial Narrow" pitchFamily="34" charset="0"/>
              </a:rPr>
              <a:t>  yang </a:t>
            </a:r>
            <a:r>
              <a:rPr lang="en-US" sz="2800" dirty="0" err="1" smtClean="0">
                <a:latin typeface="Arial Narrow" pitchFamily="34" charset="0"/>
              </a:rPr>
              <a:t>terutang</a:t>
            </a:r>
            <a:r>
              <a:rPr lang="en-US" sz="2800" dirty="0" smtClean="0">
                <a:latin typeface="Arial Narrow" pitchFamily="34" charset="0"/>
              </a:rPr>
              <a:t> </a:t>
            </a:r>
            <a:r>
              <a:rPr lang="en-US" sz="2800" dirty="0" err="1" smtClean="0">
                <a:latin typeface="Arial Narrow" pitchFamily="34" charset="0"/>
              </a:rPr>
              <a:t>proporsional</a:t>
            </a:r>
            <a:r>
              <a:rPr lang="en-US" sz="2800" dirty="0" smtClean="0">
                <a:latin typeface="Arial Narrow" pitchFamily="34" charset="0"/>
              </a:rPr>
              <a:t> </a:t>
            </a:r>
            <a:r>
              <a:rPr lang="en-US" sz="2800" dirty="0" err="1" smtClean="0">
                <a:latin typeface="Arial Narrow" pitchFamily="34" charset="0"/>
              </a:rPr>
              <a:t>terhadap</a:t>
            </a:r>
            <a:r>
              <a:rPr lang="en-US" sz="2800" dirty="0" smtClean="0">
                <a:latin typeface="Arial Narrow" pitchFamily="34" charset="0"/>
              </a:rPr>
              <a:t> </a:t>
            </a:r>
            <a:r>
              <a:rPr lang="en-US" sz="2800" dirty="0" err="1" smtClean="0">
                <a:latin typeface="Arial Narrow" pitchFamily="34" charset="0"/>
              </a:rPr>
              <a:t>nilai</a:t>
            </a:r>
            <a:r>
              <a:rPr lang="en-US" sz="2800" dirty="0" smtClean="0">
                <a:latin typeface="Arial Narrow" pitchFamily="34" charset="0"/>
              </a:rPr>
              <a:t>/</a:t>
            </a:r>
            <a:r>
              <a:rPr lang="en-US" sz="2800" dirty="0" err="1" smtClean="0">
                <a:latin typeface="Arial Narrow" pitchFamily="34" charset="0"/>
              </a:rPr>
              <a:t>pendapatan</a:t>
            </a:r>
            <a:r>
              <a:rPr lang="en-US" sz="2800" dirty="0" smtClean="0">
                <a:latin typeface="Arial Narrow" pitchFamily="34" charset="0"/>
              </a:rPr>
              <a:t> yang </a:t>
            </a:r>
            <a:r>
              <a:rPr lang="en-US" sz="2800" dirty="0" err="1" smtClean="0">
                <a:latin typeface="Arial Narrow" pitchFamily="34" charset="0"/>
              </a:rPr>
              <a:t>dikenakan</a:t>
            </a:r>
            <a:r>
              <a:rPr lang="en-US" sz="2800" dirty="0" smtClean="0">
                <a:latin typeface="Arial Narrow" pitchFamily="34" charset="0"/>
              </a:rPr>
              <a:t> </a:t>
            </a:r>
            <a:r>
              <a:rPr lang="en-US" sz="2800" dirty="0" err="1" smtClean="0">
                <a:latin typeface="Arial Narrow" pitchFamily="34" charset="0"/>
              </a:rPr>
              <a:t>pajak</a:t>
            </a:r>
            <a:r>
              <a:rPr lang="en-US" sz="2800" dirty="0" smtClean="0">
                <a:latin typeface="Arial Narrow" pitchFamily="34" charset="0"/>
              </a:rPr>
              <a:t>.</a:t>
            </a:r>
          </a:p>
          <a:p>
            <a:pPr>
              <a:buNone/>
            </a:pPr>
            <a:r>
              <a:rPr lang="en-US" sz="2800" dirty="0" smtClean="0">
                <a:latin typeface="Arial Narrow" pitchFamily="34" charset="0"/>
              </a:rPr>
              <a:t>     </a:t>
            </a:r>
            <a:r>
              <a:rPr lang="en-US" sz="2800" dirty="0" err="1" smtClean="0">
                <a:latin typeface="Arial Narrow" pitchFamily="34" charset="0"/>
              </a:rPr>
              <a:t>Contoh</a:t>
            </a:r>
            <a:r>
              <a:rPr lang="en-US" sz="2800" dirty="0" smtClean="0">
                <a:latin typeface="Arial Narrow" pitchFamily="34" charset="0"/>
              </a:rPr>
              <a:t>: - </a:t>
            </a:r>
            <a:r>
              <a:rPr lang="en-US" sz="2800" dirty="0" err="1" smtClean="0">
                <a:latin typeface="Arial Narrow" pitchFamily="34" charset="0"/>
              </a:rPr>
              <a:t>Untuk</a:t>
            </a:r>
            <a:r>
              <a:rPr lang="en-US" sz="2800" dirty="0" smtClean="0">
                <a:latin typeface="Arial Narrow" pitchFamily="34" charset="0"/>
              </a:rPr>
              <a:t> </a:t>
            </a:r>
            <a:r>
              <a:rPr lang="en-US" sz="2800" dirty="0" err="1" smtClean="0">
                <a:latin typeface="Arial Narrow" pitchFamily="34" charset="0"/>
              </a:rPr>
              <a:t>penyerahan</a:t>
            </a:r>
            <a:r>
              <a:rPr lang="en-US" sz="2800" dirty="0" smtClean="0">
                <a:latin typeface="Arial Narrow" pitchFamily="34" charset="0"/>
              </a:rPr>
              <a:t>  </a:t>
            </a:r>
            <a:r>
              <a:rPr lang="en-US" sz="2800" dirty="0" err="1" smtClean="0">
                <a:latin typeface="Arial Narrow" pitchFamily="34" charset="0"/>
              </a:rPr>
              <a:t>Barang</a:t>
            </a:r>
            <a:r>
              <a:rPr lang="en-US" sz="2800" dirty="0" smtClean="0">
                <a:latin typeface="Arial Narrow" pitchFamily="34" charset="0"/>
              </a:rPr>
              <a:t> </a:t>
            </a:r>
            <a:r>
              <a:rPr lang="en-US" sz="2800" dirty="0" err="1" smtClean="0">
                <a:latin typeface="Arial Narrow" pitchFamily="34" charset="0"/>
              </a:rPr>
              <a:t>Kena</a:t>
            </a:r>
            <a:r>
              <a:rPr lang="en-US" sz="2800" dirty="0" smtClean="0">
                <a:latin typeface="Arial Narrow" pitchFamily="34" charset="0"/>
              </a:rPr>
              <a:t> </a:t>
            </a:r>
            <a:r>
              <a:rPr lang="en-US" sz="2800" dirty="0" err="1" smtClean="0">
                <a:latin typeface="Arial Narrow" pitchFamily="34" charset="0"/>
              </a:rPr>
              <a:t>Pajak</a:t>
            </a:r>
            <a:r>
              <a:rPr lang="en-US" sz="2800" dirty="0" smtClean="0">
                <a:latin typeface="Arial Narrow" pitchFamily="34" charset="0"/>
              </a:rPr>
              <a:t> </a:t>
            </a:r>
            <a:r>
              <a:rPr lang="en-US" sz="2800" dirty="0" err="1" smtClean="0">
                <a:latin typeface="Arial Narrow" pitchFamily="34" charset="0"/>
              </a:rPr>
              <a:t>di</a:t>
            </a:r>
            <a:r>
              <a:rPr lang="en-US" sz="2800" dirty="0" smtClean="0">
                <a:latin typeface="Arial Narrow" pitchFamily="34" charset="0"/>
              </a:rPr>
              <a:t> </a:t>
            </a:r>
            <a:r>
              <a:rPr lang="en-US" sz="2800" dirty="0" err="1" smtClean="0">
                <a:latin typeface="Arial Narrow" pitchFamily="34" charset="0"/>
              </a:rPr>
              <a:t>daerah</a:t>
            </a:r>
            <a:r>
              <a:rPr lang="en-US" sz="2800" dirty="0" smtClean="0">
                <a:latin typeface="Arial Narrow" pitchFamily="34" charset="0"/>
              </a:rPr>
              <a:t> </a:t>
            </a:r>
          </a:p>
          <a:p>
            <a:pPr>
              <a:buNone/>
            </a:pPr>
            <a:r>
              <a:rPr lang="en-US" sz="2800" dirty="0" smtClean="0">
                <a:latin typeface="Arial Narrow" pitchFamily="34" charset="0"/>
              </a:rPr>
              <a:t>                     </a:t>
            </a:r>
            <a:r>
              <a:rPr lang="en-US" sz="2800" dirty="0" err="1" smtClean="0">
                <a:latin typeface="Arial Narrow" pitchFamily="34" charset="0"/>
              </a:rPr>
              <a:t>pabean</a:t>
            </a:r>
            <a:r>
              <a:rPr lang="en-US" sz="2800" dirty="0" smtClean="0">
                <a:latin typeface="Arial Narrow" pitchFamily="34" charset="0"/>
              </a:rPr>
              <a:t> </a:t>
            </a:r>
            <a:r>
              <a:rPr lang="en-US" sz="2800" dirty="0" err="1" smtClean="0">
                <a:latin typeface="Arial Narrow" pitchFamily="34" charset="0"/>
              </a:rPr>
              <a:t>akan</a:t>
            </a:r>
            <a:r>
              <a:rPr lang="en-US" sz="2800" dirty="0" smtClean="0">
                <a:latin typeface="Arial Narrow" pitchFamily="34" charset="0"/>
              </a:rPr>
              <a:t> </a:t>
            </a:r>
            <a:r>
              <a:rPr lang="en-US" sz="2800" dirty="0" err="1" smtClean="0">
                <a:latin typeface="Arial Narrow" pitchFamily="34" charset="0"/>
              </a:rPr>
              <a:t>dikenakan</a:t>
            </a:r>
            <a:r>
              <a:rPr lang="en-US" sz="2800" dirty="0" smtClean="0">
                <a:latin typeface="Arial Narrow" pitchFamily="34" charset="0"/>
              </a:rPr>
              <a:t> </a:t>
            </a:r>
            <a:r>
              <a:rPr lang="en-US" sz="2800" dirty="0" err="1" smtClean="0">
                <a:latin typeface="Arial Narrow" pitchFamily="34" charset="0"/>
              </a:rPr>
              <a:t>Pajak</a:t>
            </a:r>
            <a:r>
              <a:rPr lang="en-US" sz="2800" dirty="0" smtClean="0">
                <a:latin typeface="Arial Narrow" pitchFamily="34" charset="0"/>
              </a:rPr>
              <a:t> </a:t>
            </a:r>
            <a:r>
              <a:rPr lang="en-US" sz="2800" dirty="0" err="1" smtClean="0">
                <a:latin typeface="Arial Narrow" pitchFamily="34" charset="0"/>
              </a:rPr>
              <a:t>Pertambahan</a:t>
            </a:r>
            <a:r>
              <a:rPr lang="en-US" sz="2800" dirty="0" smtClean="0">
                <a:latin typeface="Arial Narrow" pitchFamily="34" charset="0"/>
              </a:rPr>
              <a:t> </a:t>
            </a:r>
            <a:r>
              <a:rPr lang="en-US" sz="2800" dirty="0" err="1" smtClean="0">
                <a:latin typeface="Arial Narrow" pitchFamily="34" charset="0"/>
              </a:rPr>
              <a:t>Nilai</a:t>
            </a:r>
            <a:r>
              <a:rPr lang="en-US" sz="2800" dirty="0" smtClean="0">
                <a:latin typeface="Arial Narrow" pitchFamily="34" charset="0"/>
              </a:rPr>
              <a:t>  </a:t>
            </a:r>
          </a:p>
          <a:p>
            <a:pPr>
              <a:buNone/>
            </a:pPr>
            <a:r>
              <a:rPr lang="en-US" sz="2800" dirty="0" smtClean="0">
                <a:latin typeface="Arial Narrow" pitchFamily="34" charset="0"/>
              </a:rPr>
              <a:t>                     </a:t>
            </a:r>
            <a:r>
              <a:rPr lang="en-US" sz="2800" dirty="0" err="1" smtClean="0">
                <a:latin typeface="Arial Narrow" pitchFamily="34" charset="0"/>
              </a:rPr>
              <a:t>sebesar</a:t>
            </a:r>
            <a:r>
              <a:rPr lang="en-US" sz="2800" dirty="0" smtClean="0">
                <a:latin typeface="Arial Narrow" pitchFamily="34" charset="0"/>
              </a:rPr>
              <a:t> 10%.</a:t>
            </a:r>
          </a:p>
          <a:p>
            <a:pPr>
              <a:buNone/>
            </a:pPr>
            <a:r>
              <a:rPr lang="en-US" sz="2800" dirty="0" smtClean="0">
                <a:latin typeface="Arial Narrow" pitchFamily="34" charset="0"/>
              </a:rPr>
              <a:t>		        - </a:t>
            </a:r>
            <a:r>
              <a:rPr lang="en-US" sz="2800" dirty="0" err="1" smtClean="0">
                <a:latin typeface="Arial Narrow" pitchFamily="34" charset="0"/>
              </a:rPr>
              <a:t>Tarif</a:t>
            </a:r>
            <a:r>
              <a:rPr lang="en-US" sz="2800" dirty="0" smtClean="0">
                <a:latin typeface="Arial Narrow" pitchFamily="34" charset="0"/>
              </a:rPr>
              <a:t> PBB </a:t>
            </a:r>
            <a:r>
              <a:rPr lang="en-US" sz="2800" dirty="0" err="1" smtClean="0">
                <a:latin typeface="Arial Narrow" pitchFamily="34" charset="0"/>
              </a:rPr>
              <a:t>sama</a:t>
            </a:r>
            <a:r>
              <a:rPr lang="en-US" sz="2800" dirty="0" smtClean="0">
                <a:latin typeface="Arial Narrow" pitchFamily="34" charset="0"/>
              </a:rPr>
              <a:t> </a:t>
            </a:r>
            <a:r>
              <a:rPr lang="en-US" sz="2800" dirty="0" err="1" smtClean="0">
                <a:latin typeface="Arial Narrow" pitchFamily="34" charset="0"/>
              </a:rPr>
              <a:t>besar</a:t>
            </a:r>
            <a:r>
              <a:rPr lang="en-US" sz="2800" dirty="0" smtClean="0">
                <a:latin typeface="Arial Narrow" pitchFamily="34" charset="0"/>
              </a:rPr>
              <a:t>, </a:t>
            </a:r>
            <a:r>
              <a:rPr lang="en-US" sz="2800" dirty="0" err="1" smtClean="0">
                <a:latin typeface="Arial Narrow" pitchFamily="34" charset="0"/>
              </a:rPr>
              <a:t>yaitu</a:t>
            </a:r>
            <a:r>
              <a:rPr lang="en-US" sz="2800" dirty="0" smtClean="0">
                <a:latin typeface="Arial Narrow" pitchFamily="34" charset="0"/>
              </a:rPr>
              <a:t>  0,5 %</a:t>
            </a:r>
            <a:endParaRPr lang="en-US" sz="2800" dirty="0"/>
          </a:p>
        </p:txBody>
      </p:sp>
      <p:pic>
        <p:nvPicPr>
          <p:cNvPr id="4" name="Picture 3" descr="http://1.bp.blogspot.com/_QxwIV8j-8x4/SdrrMOxkUnI/AAAAAAAAABQ/uo3j8pi4kfs/s320/2003-09-24+Tax+man+should+be+more+efficient+350wb.JPG"/>
          <p:cNvPicPr/>
          <p:nvPr/>
        </p:nvPicPr>
        <p:blipFill>
          <a:blip r:embed="rId2"/>
          <a:srcRect/>
          <a:stretch>
            <a:fillRect/>
          </a:stretch>
        </p:blipFill>
        <p:spPr bwMode="auto">
          <a:xfrm>
            <a:off x="6141841" y="4684004"/>
            <a:ext cx="2900787" cy="21517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4276"/>
            <a:ext cx="3590124" cy="650145"/>
          </a:xfrm>
          <a:noFill/>
        </p:spPr>
        <p:txBody>
          <a:bodyPr>
            <a:normAutofit fontScale="90000"/>
          </a:bodyPr>
          <a:lstStyle/>
          <a:p>
            <a:pPr algn="l"/>
            <a:r>
              <a:rPr lang="en-US" sz="4800" b="1" dirty="0" smtClean="0">
                <a:latin typeface="Arial Narrow" pitchFamily="34" charset="0"/>
              </a:rPr>
              <a:t/>
            </a:r>
            <a:br>
              <a:rPr lang="en-US" sz="4800" b="1" dirty="0" smtClean="0">
                <a:latin typeface="Arial Narrow" pitchFamily="34" charset="0"/>
              </a:rPr>
            </a:br>
            <a:r>
              <a:rPr lang="en-US" sz="4800" b="1" dirty="0" smtClean="0">
                <a:latin typeface="Arial Narrow" pitchFamily="34" charset="0"/>
              </a:rPr>
              <a:t>2.Tarif  </a:t>
            </a:r>
            <a:r>
              <a:rPr lang="en-US" sz="4800" b="1" dirty="0" err="1" smtClean="0">
                <a:latin typeface="Arial Narrow" pitchFamily="34" charset="0"/>
              </a:rPr>
              <a:t>Tetap</a:t>
            </a:r>
            <a:r>
              <a:rPr lang="en-US" sz="4800" b="1" dirty="0" smtClean="0">
                <a:latin typeface="Arial Narrow" pitchFamily="34" charset="0"/>
              </a:rPr>
              <a:t>.</a:t>
            </a:r>
            <a:br>
              <a:rPr lang="en-US" sz="4800" b="1" dirty="0" smtClean="0">
                <a:latin typeface="Arial Narrow" pitchFamily="34" charset="0"/>
              </a:rPr>
            </a:br>
            <a:endParaRPr lang="en-US" dirty="0"/>
          </a:p>
        </p:txBody>
      </p:sp>
      <p:sp>
        <p:nvSpPr>
          <p:cNvPr id="3" name="Content Placeholder 2"/>
          <p:cNvSpPr>
            <a:spLocks noGrp="1"/>
          </p:cNvSpPr>
          <p:nvPr>
            <p:ph idx="1"/>
          </p:nvPr>
        </p:nvSpPr>
        <p:spPr>
          <a:xfrm>
            <a:off x="10" y="910190"/>
            <a:ext cx="9180512" cy="6111335"/>
          </a:xfrm>
          <a:noFill/>
        </p:spPr>
        <p:txBody>
          <a:bodyPr>
            <a:normAutofit/>
          </a:bodyPr>
          <a:lstStyle/>
          <a:p>
            <a:pPr>
              <a:buNone/>
            </a:pPr>
            <a:r>
              <a:rPr lang="en-US" sz="1200" dirty="0" smtClean="0">
                <a:latin typeface="Arial Narrow" pitchFamily="34" charset="0"/>
              </a:rPr>
              <a:t>	</a:t>
            </a:r>
            <a:r>
              <a:rPr lang="en-US" sz="3600" dirty="0" err="1" smtClean="0">
                <a:latin typeface="Arial Narrow" pitchFamily="34" charset="0"/>
              </a:rPr>
              <a:t>Tarif</a:t>
            </a:r>
            <a:r>
              <a:rPr lang="en-US" sz="3600" dirty="0" smtClean="0">
                <a:latin typeface="Arial Narrow" pitchFamily="34" charset="0"/>
              </a:rPr>
              <a:t> </a:t>
            </a:r>
            <a:r>
              <a:rPr lang="en-US" sz="3600" dirty="0" err="1" smtClean="0">
                <a:latin typeface="Arial Narrow" pitchFamily="34" charset="0"/>
              </a:rPr>
              <a:t>pajak</a:t>
            </a:r>
            <a:r>
              <a:rPr lang="en-US" sz="3600" dirty="0" smtClean="0">
                <a:latin typeface="Arial Narrow" pitchFamily="34" charset="0"/>
              </a:rPr>
              <a:t> yang </a:t>
            </a:r>
            <a:r>
              <a:rPr lang="en-US" sz="3600" dirty="0" err="1" smtClean="0">
                <a:latin typeface="Arial Narrow" pitchFamily="34" charset="0"/>
              </a:rPr>
              <a:t>jumlahnya</a:t>
            </a:r>
            <a:r>
              <a:rPr lang="en-US" sz="3600" dirty="0" smtClean="0">
                <a:latin typeface="Arial Narrow" pitchFamily="34" charset="0"/>
              </a:rPr>
              <a:t>  </a:t>
            </a:r>
            <a:r>
              <a:rPr lang="en-US" sz="3600" dirty="0" err="1" smtClean="0">
                <a:latin typeface="Arial Narrow" pitchFamily="34" charset="0"/>
              </a:rPr>
              <a:t>tetap</a:t>
            </a:r>
            <a:r>
              <a:rPr lang="en-US" sz="3600" dirty="0" smtClean="0">
                <a:latin typeface="Arial Narrow" pitchFamily="34" charset="0"/>
              </a:rPr>
              <a:t> (</a:t>
            </a:r>
            <a:r>
              <a:rPr lang="en-US" sz="3600" dirty="0" err="1" smtClean="0">
                <a:latin typeface="Arial Narrow" pitchFamily="34" charset="0"/>
              </a:rPr>
              <a:t>sama</a:t>
            </a:r>
            <a:r>
              <a:rPr lang="en-US" sz="3600" dirty="0" smtClean="0">
                <a:latin typeface="Arial Narrow" pitchFamily="34" charset="0"/>
              </a:rPr>
              <a:t>)  </a:t>
            </a:r>
            <a:r>
              <a:rPr lang="en-US" sz="3600" dirty="0" err="1" smtClean="0">
                <a:latin typeface="Arial Narrow" pitchFamily="34" charset="0"/>
              </a:rPr>
              <a:t>terhadap</a:t>
            </a:r>
            <a:r>
              <a:rPr lang="en-US" sz="3600" dirty="0" smtClean="0">
                <a:latin typeface="Arial Narrow" pitchFamily="34" charset="0"/>
              </a:rPr>
              <a:t> </a:t>
            </a:r>
            <a:r>
              <a:rPr lang="en-US" sz="3600" dirty="0" err="1" smtClean="0">
                <a:latin typeface="Arial Narrow" pitchFamily="34" charset="0"/>
              </a:rPr>
              <a:t>berapapun</a:t>
            </a:r>
            <a:r>
              <a:rPr lang="en-US" sz="3600" dirty="0" smtClean="0">
                <a:latin typeface="Arial Narrow" pitchFamily="34" charset="0"/>
              </a:rPr>
              <a:t> </a:t>
            </a:r>
            <a:r>
              <a:rPr lang="en-US" sz="3600" dirty="0" err="1" smtClean="0">
                <a:latin typeface="Arial Narrow" pitchFamily="34" charset="0"/>
              </a:rPr>
              <a:t>jumlah</a:t>
            </a:r>
            <a:r>
              <a:rPr lang="en-US" sz="3600" dirty="0" smtClean="0">
                <a:latin typeface="Arial Narrow" pitchFamily="34" charset="0"/>
              </a:rPr>
              <a:t> yang </a:t>
            </a:r>
            <a:r>
              <a:rPr lang="en-US" sz="3600" dirty="0" err="1" smtClean="0">
                <a:latin typeface="Arial Narrow" pitchFamily="34" charset="0"/>
              </a:rPr>
              <a:t>dikenakan</a:t>
            </a:r>
            <a:r>
              <a:rPr lang="en-US" sz="3600" dirty="0" smtClean="0">
                <a:latin typeface="Arial Narrow" pitchFamily="34" charset="0"/>
              </a:rPr>
              <a:t> </a:t>
            </a:r>
            <a:r>
              <a:rPr lang="en-US" sz="3600" dirty="0" err="1" smtClean="0">
                <a:latin typeface="Arial Narrow" pitchFamily="34" charset="0"/>
              </a:rPr>
              <a:t>pajak</a:t>
            </a:r>
            <a:r>
              <a:rPr lang="en-US" sz="3600" dirty="0" smtClean="0">
                <a:latin typeface="Arial Narrow" pitchFamily="34" charset="0"/>
              </a:rPr>
              <a:t>, </a:t>
            </a:r>
            <a:r>
              <a:rPr lang="en-US" sz="3600" dirty="0" err="1" smtClean="0">
                <a:latin typeface="Arial Narrow" pitchFamily="34" charset="0"/>
              </a:rPr>
              <a:t>sehingga</a:t>
            </a:r>
            <a:r>
              <a:rPr lang="en-US" sz="3600" dirty="0" smtClean="0">
                <a:latin typeface="Arial Narrow" pitchFamily="34" charset="0"/>
              </a:rPr>
              <a:t>  </a:t>
            </a:r>
            <a:r>
              <a:rPr lang="en-US" sz="3600" dirty="0" err="1" smtClean="0">
                <a:latin typeface="Arial Narrow" pitchFamily="34" charset="0"/>
              </a:rPr>
              <a:t>besarnya</a:t>
            </a:r>
            <a:r>
              <a:rPr lang="en-US" sz="3600" dirty="0" smtClean="0">
                <a:latin typeface="Arial Narrow" pitchFamily="34" charset="0"/>
              </a:rPr>
              <a:t> </a:t>
            </a:r>
            <a:r>
              <a:rPr lang="en-US" sz="3600" dirty="0" err="1" smtClean="0">
                <a:latin typeface="Arial Narrow" pitchFamily="34" charset="0"/>
              </a:rPr>
              <a:t>pajak</a:t>
            </a:r>
            <a:r>
              <a:rPr lang="en-US" sz="3600" dirty="0" smtClean="0">
                <a:latin typeface="Arial Narrow" pitchFamily="34" charset="0"/>
              </a:rPr>
              <a:t> yang </a:t>
            </a:r>
            <a:r>
              <a:rPr lang="en-US" sz="3600" dirty="0" err="1" smtClean="0">
                <a:latin typeface="Arial Narrow" pitchFamily="34" charset="0"/>
              </a:rPr>
              <a:t>terutang</a:t>
            </a:r>
            <a:r>
              <a:rPr lang="en-US" sz="3600" dirty="0" smtClean="0">
                <a:latin typeface="Arial Narrow" pitchFamily="34" charset="0"/>
              </a:rPr>
              <a:t> </a:t>
            </a:r>
            <a:r>
              <a:rPr lang="en-US" sz="3600" dirty="0" err="1" smtClean="0">
                <a:latin typeface="Arial Narrow" pitchFamily="34" charset="0"/>
              </a:rPr>
              <a:t>tetap</a:t>
            </a:r>
            <a:r>
              <a:rPr lang="en-US" sz="3600" dirty="0" smtClean="0">
                <a:latin typeface="Arial Narrow" pitchFamily="34" charset="0"/>
              </a:rPr>
              <a:t>.</a:t>
            </a:r>
          </a:p>
          <a:p>
            <a:pPr>
              <a:buNone/>
            </a:pPr>
            <a:r>
              <a:rPr lang="en-US" sz="3600" dirty="0" smtClean="0">
                <a:latin typeface="Arial Narrow" pitchFamily="34" charset="0"/>
              </a:rPr>
              <a:t> </a:t>
            </a:r>
            <a:r>
              <a:rPr lang="en-US" sz="3600" dirty="0" err="1" smtClean="0">
                <a:latin typeface="Arial Narrow" pitchFamily="34" charset="0"/>
              </a:rPr>
              <a:t>Contoh</a:t>
            </a:r>
            <a:r>
              <a:rPr lang="en-US" sz="3600" dirty="0" smtClean="0">
                <a:latin typeface="Arial Narrow" pitchFamily="34" charset="0"/>
              </a:rPr>
              <a:t>: - </a:t>
            </a:r>
            <a:r>
              <a:rPr lang="en-US" sz="3600" dirty="0" err="1" smtClean="0">
                <a:latin typeface="Arial Narrow" pitchFamily="34" charset="0"/>
              </a:rPr>
              <a:t>Tarif</a:t>
            </a:r>
            <a:r>
              <a:rPr lang="en-US" sz="3600" dirty="0" smtClean="0">
                <a:latin typeface="Arial Narrow" pitchFamily="34" charset="0"/>
              </a:rPr>
              <a:t> Bea </a:t>
            </a:r>
            <a:r>
              <a:rPr lang="en-US" sz="3600" dirty="0" err="1" smtClean="0">
                <a:latin typeface="Arial Narrow" pitchFamily="34" charset="0"/>
              </a:rPr>
              <a:t>Materai</a:t>
            </a:r>
            <a:r>
              <a:rPr lang="en-US" sz="3600" dirty="0" smtClean="0">
                <a:latin typeface="Arial Narrow" pitchFamily="34" charset="0"/>
              </a:rPr>
              <a:t> </a:t>
            </a:r>
            <a:r>
              <a:rPr lang="en-US" sz="3600" dirty="0" err="1" smtClean="0">
                <a:latin typeface="Arial Narrow" pitchFamily="34" charset="0"/>
              </a:rPr>
              <a:t>untuk</a:t>
            </a:r>
            <a:r>
              <a:rPr lang="en-US" sz="3600" dirty="0" smtClean="0">
                <a:latin typeface="Arial Narrow" pitchFamily="34" charset="0"/>
              </a:rPr>
              <a:t> </a:t>
            </a:r>
            <a:r>
              <a:rPr lang="en-US" sz="3600" dirty="0" err="1" smtClean="0">
                <a:latin typeface="Arial Narrow" pitchFamily="34" charset="0"/>
              </a:rPr>
              <a:t>cek</a:t>
            </a:r>
            <a:r>
              <a:rPr lang="en-US" sz="3600" dirty="0" smtClean="0">
                <a:latin typeface="Arial Narrow" pitchFamily="34" charset="0"/>
              </a:rPr>
              <a:t> </a:t>
            </a:r>
            <a:r>
              <a:rPr lang="en-US" sz="3600" dirty="0" err="1" smtClean="0">
                <a:latin typeface="Arial Narrow" pitchFamily="34" charset="0"/>
              </a:rPr>
              <a:t>dan</a:t>
            </a:r>
            <a:r>
              <a:rPr lang="en-US" sz="3600" dirty="0" smtClean="0">
                <a:latin typeface="Arial Narrow" pitchFamily="34" charset="0"/>
              </a:rPr>
              <a:t> </a:t>
            </a:r>
            <a:r>
              <a:rPr lang="en-US" sz="3600" dirty="0" err="1" smtClean="0">
                <a:latin typeface="Arial Narrow" pitchFamily="34" charset="0"/>
              </a:rPr>
              <a:t>bilyet</a:t>
            </a:r>
            <a:r>
              <a:rPr lang="en-US" sz="3600" dirty="0" smtClean="0">
                <a:latin typeface="Arial Narrow" pitchFamily="34" charset="0"/>
              </a:rPr>
              <a:t> </a:t>
            </a:r>
            <a:r>
              <a:rPr lang="en-US" sz="3600" dirty="0" err="1" smtClean="0">
                <a:latin typeface="Arial Narrow" pitchFamily="34" charset="0"/>
              </a:rPr>
              <a:t>giro</a:t>
            </a:r>
            <a:r>
              <a:rPr lang="en-US" sz="3600" dirty="0" smtClean="0">
                <a:latin typeface="Arial Narrow" pitchFamily="34" charset="0"/>
              </a:rPr>
              <a:t> , </a:t>
            </a:r>
            <a:r>
              <a:rPr lang="en-US" sz="3600" dirty="0" err="1" smtClean="0">
                <a:latin typeface="Arial Narrow" pitchFamily="34" charset="0"/>
              </a:rPr>
              <a:t>dengan</a:t>
            </a:r>
            <a:r>
              <a:rPr lang="en-US" sz="3600" dirty="0" smtClean="0">
                <a:latin typeface="Arial Narrow" pitchFamily="34" charset="0"/>
              </a:rPr>
              <a:t> </a:t>
            </a:r>
            <a:r>
              <a:rPr lang="en-US" sz="3600" dirty="0" err="1" smtClean="0">
                <a:latin typeface="Arial Narrow" pitchFamily="34" charset="0"/>
              </a:rPr>
              <a:t>nilai</a:t>
            </a:r>
            <a:r>
              <a:rPr lang="en-US" sz="3600" dirty="0" smtClean="0">
                <a:latin typeface="Arial Narrow" pitchFamily="34" charset="0"/>
              </a:rPr>
              <a:t> nominal </a:t>
            </a:r>
            <a:r>
              <a:rPr lang="en-US" sz="3600" dirty="0" err="1" smtClean="0">
                <a:latin typeface="Arial Narrow" pitchFamily="34" charset="0"/>
              </a:rPr>
              <a:t>berapapun</a:t>
            </a:r>
            <a:r>
              <a:rPr lang="en-US" sz="3600" dirty="0" smtClean="0">
                <a:latin typeface="Arial Narrow" pitchFamily="34" charset="0"/>
              </a:rPr>
              <a:t>  </a:t>
            </a:r>
            <a:r>
              <a:rPr lang="en-US" sz="3600" dirty="0" err="1" smtClean="0">
                <a:latin typeface="Arial Narrow" pitchFamily="34" charset="0"/>
              </a:rPr>
              <a:t>adalah</a:t>
            </a:r>
            <a:r>
              <a:rPr lang="en-US" sz="3600" dirty="0" smtClean="0">
                <a:latin typeface="Arial Narrow" pitchFamily="34" charset="0"/>
              </a:rPr>
              <a:t> Rp.6.000</a:t>
            </a:r>
          </a:p>
          <a:p>
            <a:pPr>
              <a:buNone/>
            </a:pPr>
            <a:r>
              <a:rPr lang="en-US" sz="3600" dirty="0" smtClean="0">
                <a:latin typeface="Arial Narrow" pitchFamily="34" charset="0"/>
              </a:rPr>
              <a:t> - </a:t>
            </a:r>
            <a:r>
              <a:rPr lang="en-US" sz="3600" dirty="0" err="1" smtClean="0">
                <a:latin typeface="Arial Narrow" pitchFamily="34" charset="0"/>
              </a:rPr>
              <a:t>Materai</a:t>
            </a:r>
            <a:r>
              <a:rPr lang="en-US" sz="3600" dirty="0" smtClean="0">
                <a:latin typeface="Arial Narrow" pitchFamily="34" charset="0"/>
              </a:rPr>
              <a:t> </a:t>
            </a:r>
            <a:r>
              <a:rPr lang="en-US" sz="3600" dirty="0" err="1" smtClean="0">
                <a:latin typeface="Arial Narrow" pitchFamily="34" charset="0"/>
              </a:rPr>
              <a:t>tetap</a:t>
            </a:r>
            <a:r>
              <a:rPr lang="en-US" sz="3600" dirty="0" smtClean="0">
                <a:latin typeface="Arial Narrow" pitchFamily="34" charset="0"/>
              </a:rPr>
              <a:t> </a:t>
            </a:r>
            <a:r>
              <a:rPr lang="en-US" sz="3600" dirty="0" err="1" smtClean="0">
                <a:latin typeface="Arial Narrow" pitchFamily="34" charset="0"/>
              </a:rPr>
              <a:t>berapapun</a:t>
            </a:r>
            <a:r>
              <a:rPr lang="en-US" sz="3600" dirty="0" smtClean="0">
                <a:latin typeface="Arial Narrow" pitchFamily="34" charset="0"/>
              </a:rPr>
              <a:t> </a:t>
            </a:r>
            <a:r>
              <a:rPr lang="en-US" sz="3600" dirty="0" err="1" smtClean="0">
                <a:latin typeface="Arial Narrow" pitchFamily="34" charset="0"/>
              </a:rPr>
              <a:t>transaksinya</a:t>
            </a:r>
            <a:r>
              <a:rPr lang="en-US" sz="3600" dirty="0" smtClean="0">
                <a:latin typeface="Arial Narrow" pitchFamily="34" charset="0"/>
              </a:rPr>
              <a:t>.</a:t>
            </a:r>
          </a:p>
          <a:p>
            <a:endParaRPr lang="en-US" sz="36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 y="10"/>
            <a:ext cx="9180512" cy="6909584"/>
          </a:xfrm>
          <a:prstGeom prst="rect">
            <a:avLst/>
          </a:prstGeom>
          <a:noFill/>
        </p:spPr>
        <p:txBody>
          <a:bodyPr wrap="square">
            <a:spAutoFit/>
          </a:bodyPr>
          <a:lstStyle/>
          <a:p>
            <a:pPr>
              <a:buNone/>
            </a:pPr>
            <a:r>
              <a:rPr lang="en-US" sz="4300" b="1" dirty="0" smtClean="0">
                <a:latin typeface="Arial Narrow" pitchFamily="34" charset="0"/>
              </a:rPr>
              <a:t>3. </a:t>
            </a:r>
            <a:r>
              <a:rPr lang="en-US" sz="4300" b="1" dirty="0" err="1" smtClean="0">
                <a:latin typeface="Arial Narrow" pitchFamily="34" charset="0"/>
              </a:rPr>
              <a:t>Tarif</a:t>
            </a:r>
            <a:r>
              <a:rPr lang="en-US" sz="4300" b="1" dirty="0" smtClean="0">
                <a:latin typeface="Arial Narrow" pitchFamily="34" charset="0"/>
              </a:rPr>
              <a:t> </a:t>
            </a:r>
            <a:r>
              <a:rPr lang="en-US" sz="4300" b="1" dirty="0" err="1" smtClean="0">
                <a:latin typeface="Arial Narrow" pitchFamily="34" charset="0"/>
              </a:rPr>
              <a:t>Progresif</a:t>
            </a:r>
            <a:endParaRPr lang="en-US" sz="4300" b="1" dirty="0" smtClean="0">
              <a:latin typeface="Arial Narrow" pitchFamily="34" charset="0"/>
            </a:endParaRPr>
          </a:p>
          <a:p>
            <a:pPr>
              <a:buNone/>
            </a:pPr>
            <a:r>
              <a:rPr lang="en-US" sz="2400" b="1" dirty="0" smtClean="0">
                <a:latin typeface="Arial Narrow" pitchFamily="34" charset="0"/>
              </a:rPr>
              <a:t>        </a:t>
            </a:r>
            <a:r>
              <a:rPr lang="en-US" sz="2400" dirty="0" err="1" smtClean="0">
                <a:latin typeface="Arial Narrow" pitchFamily="34" charset="0"/>
              </a:rPr>
              <a:t>Tarif</a:t>
            </a:r>
            <a:r>
              <a:rPr lang="en-US" sz="2400" dirty="0" smtClean="0">
                <a:latin typeface="Arial Narrow" pitchFamily="34" charset="0"/>
              </a:rPr>
              <a:t> </a:t>
            </a:r>
            <a:r>
              <a:rPr lang="en-US" sz="2400" dirty="0" err="1" smtClean="0">
                <a:latin typeface="Arial Narrow" pitchFamily="34" charset="0"/>
              </a:rPr>
              <a:t>pajak</a:t>
            </a:r>
            <a:r>
              <a:rPr lang="en-US" sz="2400" dirty="0" smtClean="0">
                <a:latin typeface="Arial Narrow" pitchFamily="34" charset="0"/>
              </a:rPr>
              <a:t> yang </a:t>
            </a:r>
            <a:r>
              <a:rPr lang="en-US" sz="2400" dirty="0" err="1" smtClean="0">
                <a:latin typeface="Arial Narrow" pitchFamily="34" charset="0"/>
              </a:rPr>
              <a:t>persentasenya</a:t>
            </a:r>
            <a:r>
              <a:rPr lang="en-US" sz="2400" dirty="0" smtClean="0">
                <a:latin typeface="Arial Narrow" pitchFamily="34" charset="0"/>
              </a:rPr>
              <a:t> </a:t>
            </a:r>
            <a:r>
              <a:rPr lang="en-US" sz="2400" dirty="0" err="1" smtClean="0">
                <a:latin typeface="Arial Narrow" pitchFamily="34" charset="0"/>
              </a:rPr>
              <a:t>semakin</a:t>
            </a:r>
            <a:r>
              <a:rPr lang="en-US" sz="2400" dirty="0" smtClean="0">
                <a:latin typeface="Arial Narrow" pitchFamily="34" charset="0"/>
              </a:rPr>
              <a:t> </a:t>
            </a:r>
            <a:r>
              <a:rPr lang="en-US" sz="2400" dirty="0" err="1" smtClean="0">
                <a:latin typeface="Arial Narrow" pitchFamily="34" charset="0"/>
              </a:rPr>
              <a:t>besar</a:t>
            </a:r>
            <a:r>
              <a:rPr lang="en-US" sz="2400" dirty="0" smtClean="0">
                <a:latin typeface="Arial Narrow" pitchFamily="34" charset="0"/>
              </a:rPr>
              <a:t> </a:t>
            </a:r>
            <a:r>
              <a:rPr lang="en-US" sz="2400" dirty="0" err="1" smtClean="0">
                <a:latin typeface="Arial Narrow" pitchFamily="34" charset="0"/>
              </a:rPr>
              <a:t>jika</a:t>
            </a:r>
            <a:r>
              <a:rPr lang="en-US" sz="2400" dirty="0" smtClean="0">
                <a:latin typeface="Arial Narrow" pitchFamily="34" charset="0"/>
              </a:rPr>
              <a:t> </a:t>
            </a:r>
            <a:r>
              <a:rPr lang="en-US" sz="2400" dirty="0" err="1" smtClean="0">
                <a:latin typeface="Arial Narrow" pitchFamily="34" charset="0"/>
              </a:rPr>
              <a:t>objek</a:t>
            </a:r>
            <a:r>
              <a:rPr lang="en-US" sz="2400" dirty="0" smtClean="0">
                <a:latin typeface="Arial Narrow" pitchFamily="34" charset="0"/>
              </a:rPr>
              <a:t> </a:t>
            </a:r>
            <a:r>
              <a:rPr lang="en-US" sz="2400" dirty="0" err="1" smtClean="0">
                <a:latin typeface="Arial Narrow" pitchFamily="34" charset="0"/>
              </a:rPr>
              <a:t>pajak</a:t>
            </a:r>
            <a:endParaRPr lang="en-US" sz="2400" dirty="0" smtClean="0">
              <a:latin typeface="Arial Narrow" pitchFamily="34" charset="0"/>
            </a:endParaRPr>
          </a:p>
          <a:p>
            <a:pPr>
              <a:buNone/>
            </a:pPr>
            <a:r>
              <a:rPr lang="en-US" sz="2400" dirty="0" smtClean="0">
                <a:latin typeface="Arial Narrow" pitchFamily="34" charset="0"/>
              </a:rPr>
              <a:t>        </a:t>
            </a:r>
            <a:r>
              <a:rPr lang="en-US" sz="2400" dirty="0" err="1" smtClean="0">
                <a:latin typeface="Arial Narrow" pitchFamily="34" charset="0"/>
              </a:rPr>
              <a:t>semakin</a:t>
            </a:r>
            <a:r>
              <a:rPr lang="en-US" sz="2400" dirty="0" smtClean="0">
                <a:latin typeface="Arial Narrow" pitchFamily="34" charset="0"/>
              </a:rPr>
              <a:t> </a:t>
            </a:r>
            <a:r>
              <a:rPr lang="en-US" sz="2400" dirty="0" err="1" smtClean="0">
                <a:latin typeface="Arial Narrow" pitchFamily="34" charset="0"/>
              </a:rPr>
              <a:t>bertambah</a:t>
            </a:r>
            <a:r>
              <a:rPr lang="en-US" sz="2400" dirty="0" smtClean="0">
                <a:latin typeface="Arial Narrow" pitchFamily="34" charset="0"/>
              </a:rPr>
              <a:t> </a:t>
            </a:r>
            <a:r>
              <a:rPr lang="en-US" sz="2400" dirty="0" err="1" smtClean="0">
                <a:latin typeface="Arial Narrow" pitchFamily="34" charset="0"/>
              </a:rPr>
              <a:t>atau</a:t>
            </a:r>
            <a:r>
              <a:rPr lang="en-US" sz="2400" dirty="0" smtClean="0">
                <a:latin typeface="Arial Narrow" pitchFamily="34" charset="0"/>
              </a:rPr>
              <a:t> </a:t>
            </a:r>
            <a:r>
              <a:rPr lang="en-US" sz="2400" dirty="0" err="1" smtClean="0">
                <a:latin typeface="Arial Narrow" pitchFamily="34" charset="0"/>
              </a:rPr>
              <a:t>sebaliknya</a:t>
            </a:r>
            <a:r>
              <a:rPr lang="en-US" sz="2400" dirty="0" smtClean="0">
                <a:latin typeface="Arial Narrow" pitchFamily="34" charset="0"/>
              </a:rPr>
              <a:t>. </a:t>
            </a:r>
          </a:p>
          <a:p>
            <a:pPr>
              <a:buNone/>
            </a:pPr>
            <a:r>
              <a:rPr lang="en-US" sz="2400" dirty="0" smtClean="0">
                <a:latin typeface="Arial Narrow" pitchFamily="34" charset="0"/>
              </a:rPr>
              <a:t>       </a:t>
            </a:r>
          </a:p>
          <a:p>
            <a:pPr>
              <a:buNone/>
            </a:pPr>
            <a:r>
              <a:rPr lang="en-US" sz="2400" dirty="0" smtClean="0">
                <a:latin typeface="Arial Narrow" pitchFamily="34" charset="0"/>
              </a:rPr>
              <a:t>  </a:t>
            </a:r>
            <a:r>
              <a:rPr lang="en-US" sz="2400" dirty="0" err="1" smtClean="0">
                <a:latin typeface="Arial Narrow" pitchFamily="34" charset="0"/>
              </a:rPr>
              <a:t>Contoh</a:t>
            </a:r>
            <a:r>
              <a:rPr lang="en-US" sz="2400" dirty="0" smtClean="0">
                <a:latin typeface="Arial Narrow" pitchFamily="34" charset="0"/>
              </a:rPr>
              <a:t>: - </a:t>
            </a:r>
            <a:r>
              <a:rPr lang="en-US" sz="2400" dirty="0" err="1" smtClean="0">
                <a:latin typeface="Arial Narrow" pitchFamily="34" charset="0"/>
              </a:rPr>
              <a:t>Undang-undang</a:t>
            </a:r>
            <a:r>
              <a:rPr lang="en-US" sz="2400" dirty="0" smtClean="0">
                <a:latin typeface="Arial Narrow" pitchFamily="34" charset="0"/>
              </a:rPr>
              <a:t> No.17 </a:t>
            </a:r>
            <a:r>
              <a:rPr lang="en-US" sz="2400" dirty="0" err="1" smtClean="0">
                <a:latin typeface="Arial Narrow" pitchFamily="34" charset="0"/>
              </a:rPr>
              <a:t>Tahun</a:t>
            </a:r>
            <a:r>
              <a:rPr lang="en-US" sz="2400" dirty="0" smtClean="0">
                <a:latin typeface="Arial Narrow" pitchFamily="34" charset="0"/>
              </a:rPr>
              <a:t> 2008 </a:t>
            </a:r>
            <a:r>
              <a:rPr lang="en-US" sz="2400" dirty="0" err="1" smtClean="0">
                <a:latin typeface="Arial Narrow" pitchFamily="34" charset="0"/>
              </a:rPr>
              <a:t>tarif</a:t>
            </a:r>
            <a:r>
              <a:rPr lang="en-US" sz="2400" dirty="0" smtClean="0">
                <a:latin typeface="Arial Narrow" pitchFamily="34" charset="0"/>
              </a:rPr>
              <a:t> </a:t>
            </a:r>
            <a:r>
              <a:rPr lang="en-US" sz="2400" dirty="0" err="1" smtClean="0">
                <a:latin typeface="Arial Narrow" pitchFamily="34" charset="0"/>
              </a:rPr>
              <a:t>PPh</a:t>
            </a:r>
            <a:r>
              <a:rPr lang="en-US" sz="2400" dirty="0" smtClean="0">
                <a:latin typeface="Arial Narrow" pitchFamily="34" charset="0"/>
              </a:rPr>
              <a:t> WP </a:t>
            </a:r>
            <a:r>
              <a:rPr lang="en-US" sz="2400" dirty="0" err="1" smtClean="0">
                <a:latin typeface="Arial Narrow" pitchFamily="34" charset="0"/>
              </a:rPr>
              <a:t>Pribadi</a:t>
            </a:r>
            <a:r>
              <a:rPr lang="en-US" sz="2400" dirty="0" smtClean="0">
                <a:latin typeface="Arial Narrow" pitchFamily="34" charset="0"/>
              </a:rPr>
              <a:t> </a:t>
            </a:r>
          </a:p>
          <a:p>
            <a:pPr>
              <a:buNone/>
            </a:pPr>
            <a:r>
              <a:rPr lang="en-US" sz="2400" dirty="0" smtClean="0">
                <a:latin typeface="Arial Narrow" pitchFamily="34" charset="0"/>
              </a:rPr>
              <a:t>                  </a:t>
            </a:r>
            <a:r>
              <a:rPr lang="en-US" sz="2400" dirty="0" err="1" smtClean="0">
                <a:latin typeface="Arial Narrow" pitchFamily="34" charset="0"/>
              </a:rPr>
              <a:t>adalah</a:t>
            </a:r>
            <a:r>
              <a:rPr lang="en-US" sz="2400" dirty="0" smtClean="0">
                <a:latin typeface="Arial Narrow" pitchFamily="34" charset="0"/>
              </a:rPr>
              <a:t> </a:t>
            </a:r>
            <a:r>
              <a:rPr lang="en-US" sz="2400" dirty="0" err="1" smtClean="0">
                <a:latin typeface="Arial Narrow" pitchFamily="34" charset="0"/>
              </a:rPr>
              <a:t>sebagai</a:t>
            </a:r>
            <a:r>
              <a:rPr lang="en-US" sz="2400" dirty="0" smtClean="0">
                <a:latin typeface="Arial Narrow" pitchFamily="34" charset="0"/>
              </a:rPr>
              <a:t> </a:t>
            </a:r>
            <a:r>
              <a:rPr lang="en-US" sz="2400" dirty="0" err="1" smtClean="0">
                <a:latin typeface="Arial Narrow" pitchFamily="34" charset="0"/>
              </a:rPr>
              <a:t>berikut</a:t>
            </a:r>
            <a:r>
              <a:rPr lang="en-US" sz="2400" dirty="0" smtClean="0">
                <a:latin typeface="Arial Narrow" pitchFamily="34" charset="0"/>
              </a:rPr>
              <a:t>:</a:t>
            </a:r>
          </a:p>
          <a:p>
            <a:pPr>
              <a:buNone/>
            </a:pPr>
            <a:r>
              <a:rPr lang="en-US" sz="2400" dirty="0" smtClean="0">
                <a:latin typeface="Arial Narrow" pitchFamily="34" charset="0"/>
              </a:rPr>
              <a:t>    </a:t>
            </a:r>
          </a:p>
          <a:p>
            <a:pPr>
              <a:buNone/>
            </a:pPr>
            <a:r>
              <a:rPr lang="en-US" sz="2400" dirty="0" smtClean="0">
                <a:latin typeface="Arial Narrow" pitchFamily="34" charset="0"/>
              </a:rPr>
              <a:t>     </a:t>
            </a:r>
            <a:r>
              <a:rPr lang="en-US" sz="2400" dirty="0" err="1" smtClean="0">
                <a:latin typeface="Arial Narrow" pitchFamily="34" charset="0"/>
              </a:rPr>
              <a:t>Sampai</a:t>
            </a:r>
            <a:r>
              <a:rPr lang="en-US" sz="2400" dirty="0" smtClean="0">
                <a:latin typeface="Arial Narrow" pitchFamily="34" charset="0"/>
              </a:rPr>
              <a:t> </a:t>
            </a:r>
            <a:r>
              <a:rPr lang="en-US" sz="2400" dirty="0" err="1" smtClean="0">
                <a:latin typeface="Arial Narrow" pitchFamily="34" charset="0"/>
              </a:rPr>
              <a:t>dengan</a:t>
            </a:r>
            <a:r>
              <a:rPr lang="en-US" sz="2400" dirty="0" smtClean="0">
                <a:latin typeface="Arial Narrow" pitchFamily="34" charset="0"/>
              </a:rPr>
              <a:t> </a:t>
            </a:r>
            <a:r>
              <a:rPr lang="en-US" sz="2400" dirty="0" err="1" smtClean="0">
                <a:latin typeface="Arial Narrow" pitchFamily="34" charset="0"/>
              </a:rPr>
              <a:t>Rp</a:t>
            </a:r>
            <a:r>
              <a:rPr lang="en-US" sz="2400" dirty="0" smtClean="0">
                <a:latin typeface="Arial Narrow" pitchFamily="34" charset="0"/>
              </a:rPr>
              <a:t>. 50.000.000		                  </a:t>
            </a:r>
            <a:r>
              <a:rPr lang="en-US" sz="2400" dirty="0" err="1" smtClean="0">
                <a:latin typeface="Arial Narrow" pitchFamily="34" charset="0"/>
              </a:rPr>
              <a:t>tarif</a:t>
            </a:r>
            <a:r>
              <a:rPr lang="en-US" sz="2400" dirty="0" smtClean="0">
                <a:latin typeface="Arial Narrow" pitchFamily="34" charset="0"/>
              </a:rPr>
              <a:t> </a:t>
            </a:r>
            <a:r>
              <a:rPr lang="en-US" sz="2400" dirty="0" err="1" smtClean="0">
                <a:latin typeface="Arial Narrow" pitchFamily="34" charset="0"/>
              </a:rPr>
              <a:t>pajak</a:t>
            </a:r>
            <a:r>
              <a:rPr lang="en-US" sz="2400" smtClean="0">
                <a:latin typeface="Arial Narrow" pitchFamily="34" charset="0"/>
              </a:rPr>
              <a:t>    5 </a:t>
            </a:r>
            <a:r>
              <a:rPr lang="en-US" sz="2400" dirty="0" smtClean="0">
                <a:latin typeface="Arial Narrow" pitchFamily="34" charset="0"/>
              </a:rPr>
              <a:t>% </a:t>
            </a:r>
          </a:p>
          <a:p>
            <a:pPr>
              <a:buNone/>
            </a:pPr>
            <a:r>
              <a:rPr lang="en-US" sz="2400" dirty="0" smtClean="0">
                <a:latin typeface="Arial Narrow" pitchFamily="34" charset="0"/>
              </a:rPr>
              <a:t>     Di </a:t>
            </a:r>
            <a:r>
              <a:rPr lang="en-US" sz="2400" dirty="0" err="1" smtClean="0">
                <a:latin typeface="Arial Narrow" pitchFamily="34" charset="0"/>
              </a:rPr>
              <a:t>atas</a:t>
            </a:r>
            <a:r>
              <a:rPr lang="en-US" sz="2400" dirty="0" smtClean="0">
                <a:latin typeface="Arial Narrow" pitchFamily="34" charset="0"/>
              </a:rPr>
              <a:t> </a:t>
            </a:r>
            <a:r>
              <a:rPr lang="en-US" sz="2400" dirty="0" err="1" smtClean="0">
                <a:latin typeface="Arial Narrow" pitchFamily="34" charset="0"/>
              </a:rPr>
              <a:t>Rp</a:t>
            </a:r>
            <a:r>
              <a:rPr lang="en-US" sz="2400" dirty="0" smtClean="0">
                <a:latin typeface="Arial Narrow" pitchFamily="34" charset="0"/>
              </a:rPr>
              <a:t>.  50.000.000 s/d </a:t>
            </a:r>
            <a:r>
              <a:rPr lang="en-US" sz="2400" dirty="0" err="1" smtClean="0">
                <a:latin typeface="Arial Narrow" pitchFamily="34" charset="0"/>
              </a:rPr>
              <a:t>Rp</a:t>
            </a:r>
            <a:r>
              <a:rPr lang="en-US" sz="2400" dirty="0" smtClean="0">
                <a:latin typeface="Arial Narrow" pitchFamily="34" charset="0"/>
              </a:rPr>
              <a:t>. 250.000.000                     </a:t>
            </a:r>
            <a:r>
              <a:rPr lang="en-US" sz="2400" dirty="0" err="1" smtClean="0">
                <a:latin typeface="Arial Narrow" pitchFamily="34" charset="0"/>
              </a:rPr>
              <a:t>tarif</a:t>
            </a:r>
            <a:r>
              <a:rPr lang="en-US" sz="2400" dirty="0" smtClean="0">
                <a:latin typeface="Arial Narrow" pitchFamily="34" charset="0"/>
              </a:rPr>
              <a:t> </a:t>
            </a:r>
            <a:r>
              <a:rPr lang="en-US" sz="2400" dirty="0" err="1" smtClean="0">
                <a:latin typeface="Arial Narrow" pitchFamily="34" charset="0"/>
              </a:rPr>
              <a:t>pajak</a:t>
            </a:r>
            <a:r>
              <a:rPr lang="en-US" sz="2400" dirty="0" smtClean="0">
                <a:latin typeface="Arial Narrow" pitchFamily="34" charset="0"/>
              </a:rPr>
              <a:t>  15 %</a:t>
            </a:r>
          </a:p>
          <a:p>
            <a:pPr>
              <a:buNone/>
            </a:pPr>
            <a:r>
              <a:rPr lang="en-US" sz="2400" dirty="0" smtClean="0">
                <a:latin typeface="Arial Narrow" pitchFamily="34" charset="0"/>
              </a:rPr>
              <a:t>     Di </a:t>
            </a:r>
            <a:r>
              <a:rPr lang="en-US" sz="2400" dirty="0" err="1" smtClean="0">
                <a:latin typeface="Arial Narrow" pitchFamily="34" charset="0"/>
              </a:rPr>
              <a:t>atas</a:t>
            </a:r>
            <a:r>
              <a:rPr lang="en-US" sz="2400" dirty="0" smtClean="0">
                <a:latin typeface="Arial Narrow" pitchFamily="34" charset="0"/>
              </a:rPr>
              <a:t> Rp.250.000.000 s/d Rp.500.000.000                      </a:t>
            </a:r>
            <a:r>
              <a:rPr lang="en-US" sz="2400" dirty="0" err="1" smtClean="0">
                <a:latin typeface="Arial Narrow" pitchFamily="34" charset="0"/>
              </a:rPr>
              <a:t>tarif</a:t>
            </a:r>
            <a:r>
              <a:rPr lang="en-US" sz="2400" dirty="0" smtClean="0">
                <a:latin typeface="Arial Narrow" pitchFamily="34" charset="0"/>
              </a:rPr>
              <a:t> </a:t>
            </a:r>
            <a:r>
              <a:rPr lang="en-US" sz="2400" dirty="0" err="1" smtClean="0">
                <a:latin typeface="Arial Narrow" pitchFamily="34" charset="0"/>
              </a:rPr>
              <a:t>pajak</a:t>
            </a:r>
            <a:r>
              <a:rPr lang="en-US" sz="2400" dirty="0" smtClean="0">
                <a:latin typeface="Arial Narrow" pitchFamily="34" charset="0"/>
              </a:rPr>
              <a:t>  25 %</a:t>
            </a:r>
          </a:p>
          <a:p>
            <a:pPr>
              <a:buNone/>
            </a:pPr>
            <a:r>
              <a:rPr lang="en-US" sz="2400" dirty="0" smtClean="0">
                <a:latin typeface="Arial Narrow" pitchFamily="34" charset="0"/>
              </a:rPr>
              <a:t>     Di </a:t>
            </a:r>
            <a:r>
              <a:rPr lang="en-US" sz="2400" dirty="0" err="1" smtClean="0">
                <a:latin typeface="Arial Narrow" pitchFamily="34" charset="0"/>
              </a:rPr>
              <a:t>atas</a:t>
            </a:r>
            <a:r>
              <a:rPr lang="en-US" sz="2400" dirty="0" smtClean="0">
                <a:latin typeface="Arial Narrow" pitchFamily="34" charset="0"/>
              </a:rPr>
              <a:t> Rp.500.000.000 		                                </a:t>
            </a:r>
            <a:r>
              <a:rPr lang="en-US" sz="2400" dirty="0" err="1" smtClean="0">
                <a:latin typeface="Arial Narrow" pitchFamily="34" charset="0"/>
              </a:rPr>
              <a:t>tarif</a:t>
            </a:r>
            <a:r>
              <a:rPr lang="en-US" sz="2400" dirty="0" smtClean="0">
                <a:latin typeface="Arial Narrow" pitchFamily="34" charset="0"/>
              </a:rPr>
              <a:t> </a:t>
            </a:r>
            <a:r>
              <a:rPr lang="en-US" sz="2400" dirty="0" err="1" smtClean="0">
                <a:latin typeface="Arial Narrow" pitchFamily="34" charset="0"/>
              </a:rPr>
              <a:t>pajak</a:t>
            </a:r>
            <a:r>
              <a:rPr lang="en-US" sz="2400" dirty="0" smtClean="0">
                <a:latin typeface="Arial Narrow" pitchFamily="34" charset="0"/>
              </a:rPr>
              <a:t>  30 %</a:t>
            </a:r>
          </a:p>
          <a:p>
            <a:pPr>
              <a:buNone/>
            </a:pPr>
            <a:endParaRPr lang="en-US" sz="2400" dirty="0" smtClean="0">
              <a:latin typeface="Arial Narrow" pitchFamily="34" charset="0"/>
            </a:endParaRPr>
          </a:p>
          <a:p>
            <a:pPr>
              <a:buNone/>
            </a:pPr>
            <a:endParaRPr lang="en-US" sz="2400" dirty="0" smtClean="0">
              <a:latin typeface="Arial Narrow" pitchFamily="34" charset="0"/>
            </a:endParaRPr>
          </a:p>
          <a:p>
            <a:pPr>
              <a:buNone/>
            </a:pPr>
            <a:endParaRPr lang="en-US" sz="2400" dirty="0" smtClean="0">
              <a:latin typeface="Arial Narrow" pitchFamily="34" charset="0"/>
            </a:endParaRPr>
          </a:p>
          <a:p>
            <a:pPr>
              <a:buNone/>
            </a:pPr>
            <a:endParaRPr lang="en-US" sz="2400" dirty="0" smtClean="0">
              <a:latin typeface="Arial Narrow" pitchFamily="34" charset="0"/>
            </a:endParaRPr>
          </a:p>
          <a:p>
            <a:pPr>
              <a:buNone/>
            </a:pPr>
            <a:endParaRPr lang="en-US" sz="2800" dirty="0" smtClean="0">
              <a:latin typeface="Arial Narrow" pitchFamily="34" charset="0"/>
            </a:endParaRPr>
          </a:p>
          <a:p>
            <a:pPr>
              <a:buNone/>
            </a:pPr>
            <a:endParaRPr lang="en-US" dirty="0" smtClean="0">
              <a:latin typeface="Arial Narrow" pitchFamily="34" charset="0"/>
            </a:endParaRPr>
          </a:p>
          <a:p>
            <a:pPr>
              <a:buNone/>
            </a:pPr>
            <a:r>
              <a:rPr lang="en-US" dirty="0" smtClean="0">
                <a:latin typeface="Arial Narrow" pitchFamily="34" charset="0"/>
              </a:rPr>
              <a:t>	</a:t>
            </a:r>
            <a:endParaRPr lang="en-US" dirty="0"/>
          </a:p>
        </p:txBody>
      </p:sp>
      <p:pic>
        <p:nvPicPr>
          <p:cNvPr id="3" name="Picture 2" descr="http://www.augconsultings.com/wp-content/uploads/2011/02/tax-dalam.jpg"/>
          <p:cNvPicPr/>
          <p:nvPr/>
        </p:nvPicPr>
        <p:blipFill>
          <a:blip r:embed="rId2"/>
          <a:srcRect/>
          <a:stretch>
            <a:fillRect/>
          </a:stretch>
        </p:blipFill>
        <p:spPr bwMode="auto">
          <a:xfrm>
            <a:off x="2732868" y="4439450"/>
            <a:ext cx="3643338" cy="221457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 y="74276"/>
            <a:ext cx="9180512" cy="5078313"/>
          </a:xfrm>
          <a:prstGeom prst="rect">
            <a:avLst/>
          </a:prstGeom>
          <a:noFill/>
        </p:spPr>
        <p:txBody>
          <a:bodyPr wrap="square">
            <a:spAutoFit/>
          </a:bodyPr>
          <a:lstStyle/>
          <a:p>
            <a:pPr>
              <a:buNone/>
            </a:pPr>
            <a:r>
              <a:rPr lang="en-US" sz="3600" dirty="0" smtClean="0">
                <a:latin typeface="Arial Narrow" pitchFamily="34" charset="0"/>
              </a:rPr>
              <a:t>4. </a:t>
            </a:r>
            <a:r>
              <a:rPr lang="en-US" sz="3600" dirty="0" err="1" smtClean="0">
                <a:latin typeface="Arial Narrow" pitchFamily="34" charset="0"/>
              </a:rPr>
              <a:t>Tarif</a:t>
            </a:r>
            <a:r>
              <a:rPr lang="en-US" sz="3600" dirty="0" smtClean="0">
                <a:latin typeface="Arial Narrow" pitchFamily="34" charset="0"/>
              </a:rPr>
              <a:t> </a:t>
            </a:r>
            <a:r>
              <a:rPr lang="en-US" sz="3600" dirty="0" err="1" smtClean="0">
                <a:latin typeface="Arial Narrow" pitchFamily="34" charset="0"/>
              </a:rPr>
              <a:t>Degresif</a:t>
            </a:r>
            <a:r>
              <a:rPr lang="en-US" sz="3600" dirty="0" smtClean="0">
                <a:latin typeface="Arial Narrow" pitchFamily="34" charset="0"/>
              </a:rPr>
              <a:t>/</a:t>
            </a:r>
            <a:r>
              <a:rPr lang="en-US" sz="3600" dirty="0" err="1" smtClean="0">
                <a:latin typeface="Arial Narrow" pitchFamily="34" charset="0"/>
              </a:rPr>
              <a:t>Regresif</a:t>
            </a:r>
            <a:endParaRPr lang="en-US" sz="3600" dirty="0" smtClean="0">
              <a:latin typeface="Arial Narrow" pitchFamily="34" charset="0"/>
            </a:endParaRPr>
          </a:p>
          <a:p>
            <a:pPr>
              <a:buNone/>
            </a:pPr>
            <a:r>
              <a:rPr lang="en-US" sz="3600" dirty="0" smtClean="0">
                <a:latin typeface="Arial Narrow" pitchFamily="34" charset="0"/>
              </a:rPr>
              <a:t>    </a:t>
            </a:r>
            <a:r>
              <a:rPr lang="en-US" sz="3600" dirty="0" err="1" smtClean="0">
                <a:latin typeface="Arial Narrow" pitchFamily="34" charset="0"/>
              </a:rPr>
              <a:t>Tarif</a:t>
            </a:r>
            <a:r>
              <a:rPr lang="en-US" sz="3600" dirty="0" smtClean="0">
                <a:latin typeface="Arial Narrow" pitchFamily="34" charset="0"/>
              </a:rPr>
              <a:t> </a:t>
            </a:r>
            <a:r>
              <a:rPr lang="en-US" sz="3600" dirty="0" err="1" smtClean="0">
                <a:latin typeface="Arial Narrow" pitchFamily="34" charset="0"/>
              </a:rPr>
              <a:t>pajak</a:t>
            </a:r>
            <a:r>
              <a:rPr lang="en-US" sz="3600" dirty="0" smtClean="0">
                <a:latin typeface="Arial Narrow" pitchFamily="34" charset="0"/>
              </a:rPr>
              <a:t>   yang   </a:t>
            </a:r>
            <a:r>
              <a:rPr lang="en-US" sz="3600" dirty="0" err="1" smtClean="0">
                <a:latin typeface="Arial Narrow" pitchFamily="34" charset="0"/>
              </a:rPr>
              <a:t>yang</a:t>
            </a:r>
            <a:r>
              <a:rPr lang="en-US" sz="3600" dirty="0" smtClean="0">
                <a:latin typeface="Arial Narrow" pitchFamily="34" charset="0"/>
              </a:rPr>
              <a:t> </a:t>
            </a:r>
            <a:r>
              <a:rPr lang="en-US" sz="3600" dirty="0" err="1" smtClean="0">
                <a:latin typeface="Arial Narrow" pitchFamily="34" charset="0"/>
              </a:rPr>
              <a:t>persentasenya</a:t>
            </a:r>
            <a:endParaRPr lang="en-US" sz="3600" dirty="0" smtClean="0">
              <a:latin typeface="Arial Narrow" pitchFamily="34" charset="0"/>
            </a:endParaRPr>
          </a:p>
          <a:p>
            <a:pPr>
              <a:buNone/>
            </a:pPr>
            <a:r>
              <a:rPr lang="en-US" sz="3600" dirty="0" smtClean="0">
                <a:latin typeface="Arial Narrow" pitchFamily="34" charset="0"/>
              </a:rPr>
              <a:t>    </a:t>
            </a:r>
            <a:r>
              <a:rPr lang="en-US" sz="3600" dirty="0" err="1" smtClean="0">
                <a:latin typeface="Arial Narrow" pitchFamily="34" charset="0"/>
              </a:rPr>
              <a:t>semakin</a:t>
            </a:r>
            <a:r>
              <a:rPr lang="en-US" sz="3600" dirty="0" smtClean="0">
                <a:latin typeface="Arial Narrow" pitchFamily="34" charset="0"/>
              </a:rPr>
              <a:t>  </a:t>
            </a:r>
            <a:r>
              <a:rPr lang="en-US" sz="3600" dirty="0" err="1" smtClean="0">
                <a:latin typeface="Arial Narrow" pitchFamily="34" charset="0"/>
              </a:rPr>
              <a:t>menurun</a:t>
            </a:r>
            <a:r>
              <a:rPr lang="en-US" sz="3600" dirty="0" smtClean="0">
                <a:latin typeface="Arial Narrow" pitchFamily="34" charset="0"/>
              </a:rPr>
              <a:t>,   </a:t>
            </a:r>
            <a:r>
              <a:rPr lang="en-US" sz="3600" dirty="0" err="1" smtClean="0">
                <a:latin typeface="Arial Narrow" pitchFamily="34" charset="0"/>
              </a:rPr>
              <a:t>jika</a:t>
            </a:r>
            <a:r>
              <a:rPr lang="en-US" sz="3600" dirty="0" smtClean="0">
                <a:latin typeface="Arial Narrow" pitchFamily="34" charset="0"/>
              </a:rPr>
              <a:t> </a:t>
            </a:r>
            <a:r>
              <a:rPr lang="en-US" sz="3600" dirty="0" err="1" smtClean="0">
                <a:latin typeface="Arial Narrow" pitchFamily="34" charset="0"/>
              </a:rPr>
              <a:t>objek</a:t>
            </a:r>
            <a:r>
              <a:rPr lang="en-US" sz="3600" dirty="0" smtClean="0">
                <a:latin typeface="Arial Narrow" pitchFamily="34" charset="0"/>
              </a:rPr>
              <a:t> </a:t>
            </a:r>
            <a:r>
              <a:rPr lang="en-US" sz="3600" dirty="0" err="1" smtClean="0">
                <a:latin typeface="Arial Narrow" pitchFamily="34" charset="0"/>
              </a:rPr>
              <a:t>pajaknya</a:t>
            </a:r>
            <a:endParaRPr lang="en-US" sz="3600" dirty="0" smtClean="0">
              <a:latin typeface="Arial Narrow" pitchFamily="34" charset="0"/>
            </a:endParaRPr>
          </a:p>
          <a:p>
            <a:pPr>
              <a:buNone/>
            </a:pPr>
            <a:r>
              <a:rPr lang="en-US" sz="3600" dirty="0" smtClean="0">
                <a:latin typeface="Arial Narrow" pitchFamily="34" charset="0"/>
              </a:rPr>
              <a:t>    </a:t>
            </a:r>
            <a:r>
              <a:rPr lang="en-US" sz="3600" dirty="0" err="1" smtClean="0">
                <a:latin typeface="Arial Narrow" pitchFamily="34" charset="0"/>
              </a:rPr>
              <a:t>semakin</a:t>
            </a:r>
            <a:r>
              <a:rPr lang="en-US" sz="3600" dirty="0" smtClean="0">
                <a:latin typeface="Arial Narrow" pitchFamily="34" charset="0"/>
              </a:rPr>
              <a:t>   </a:t>
            </a:r>
            <a:r>
              <a:rPr lang="en-US" sz="3600" dirty="0" err="1" smtClean="0">
                <a:latin typeface="Arial Narrow" pitchFamily="34" charset="0"/>
              </a:rPr>
              <a:t>bertambah</a:t>
            </a:r>
            <a:r>
              <a:rPr lang="en-US" sz="3600" dirty="0" smtClean="0">
                <a:latin typeface="Arial Narrow" pitchFamily="34" charset="0"/>
              </a:rPr>
              <a:t>   </a:t>
            </a:r>
            <a:r>
              <a:rPr lang="en-US" sz="3600" dirty="0" err="1" smtClean="0">
                <a:latin typeface="Arial Narrow" pitchFamily="34" charset="0"/>
              </a:rPr>
              <a:t>atau</a:t>
            </a:r>
            <a:r>
              <a:rPr lang="en-US" sz="3600" dirty="0" smtClean="0">
                <a:latin typeface="Arial Narrow" pitchFamily="34" charset="0"/>
              </a:rPr>
              <a:t>  </a:t>
            </a:r>
            <a:r>
              <a:rPr lang="en-US" sz="3600" dirty="0" err="1" smtClean="0">
                <a:latin typeface="Arial Narrow" pitchFamily="34" charset="0"/>
              </a:rPr>
              <a:t>sebaliknya</a:t>
            </a:r>
            <a:r>
              <a:rPr lang="en-US" sz="3600" dirty="0" smtClean="0">
                <a:latin typeface="Arial Narrow" pitchFamily="34" charset="0"/>
              </a:rPr>
              <a:t>.</a:t>
            </a:r>
          </a:p>
          <a:p>
            <a:pPr>
              <a:buNone/>
            </a:pPr>
            <a:r>
              <a:rPr lang="en-US" sz="3600" dirty="0" err="1" smtClean="0">
                <a:latin typeface="Arial Narrow" pitchFamily="34" charset="0"/>
              </a:rPr>
              <a:t>Pajak</a:t>
            </a:r>
            <a:r>
              <a:rPr lang="en-US" sz="3600" dirty="0" smtClean="0">
                <a:latin typeface="Arial Narrow" pitchFamily="34" charset="0"/>
              </a:rPr>
              <a:t> </a:t>
            </a:r>
            <a:r>
              <a:rPr lang="en-US" sz="3600" dirty="0" err="1" smtClean="0">
                <a:latin typeface="Arial Narrow" pitchFamily="34" charset="0"/>
              </a:rPr>
              <a:t>terutang</a:t>
            </a:r>
            <a:endParaRPr lang="en-US" sz="3600" dirty="0" smtClean="0">
              <a:latin typeface="Arial Narrow" pitchFamily="34" charset="0"/>
            </a:endParaRPr>
          </a:p>
          <a:p>
            <a:pPr>
              <a:buNone/>
            </a:pPr>
            <a:r>
              <a:rPr lang="en-US" sz="3600" dirty="0" err="1" smtClean="0">
                <a:latin typeface="Arial Narrow" pitchFamily="34" charset="0"/>
              </a:rPr>
              <a:t>Rp</a:t>
            </a:r>
            <a:r>
              <a:rPr lang="en-US" sz="3600" dirty="0" smtClean="0">
                <a:latin typeface="Arial Narrow" pitchFamily="34" charset="0"/>
              </a:rPr>
              <a:t> 10.000.000 x 15% = </a:t>
            </a:r>
            <a:r>
              <a:rPr lang="en-US" sz="3600" dirty="0" err="1" smtClean="0">
                <a:latin typeface="Arial Narrow" pitchFamily="34" charset="0"/>
              </a:rPr>
              <a:t>Rp</a:t>
            </a:r>
            <a:r>
              <a:rPr lang="en-US" sz="3600" dirty="0" smtClean="0">
                <a:latin typeface="Arial Narrow" pitchFamily="34" charset="0"/>
              </a:rPr>
              <a:t> 1.500.000</a:t>
            </a:r>
          </a:p>
          <a:p>
            <a:pPr>
              <a:buNone/>
            </a:pPr>
            <a:r>
              <a:rPr lang="en-US" sz="3600" dirty="0" err="1" smtClean="0">
                <a:latin typeface="Arial Narrow" pitchFamily="34" charset="0"/>
              </a:rPr>
              <a:t>Rp</a:t>
            </a:r>
            <a:r>
              <a:rPr lang="en-US" sz="3600" dirty="0" smtClean="0">
                <a:latin typeface="Arial Narrow" pitchFamily="34" charset="0"/>
              </a:rPr>
              <a:t> 25.000.000 x 13% = </a:t>
            </a:r>
            <a:r>
              <a:rPr lang="en-US" sz="3600" dirty="0" err="1" smtClean="0">
                <a:latin typeface="Arial Narrow" pitchFamily="34" charset="0"/>
              </a:rPr>
              <a:t>Rp</a:t>
            </a:r>
            <a:r>
              <a:rPr lang="en-US" sz="3600" dirty="0" smtClean="0">
                <a:latin typeface="Arial Narrow" pitchFamily="34" charset="0"/>
              </a:rPr>
              <a:t> 3.250.000</a:t>
            </a:r>
          </a:p>
          <a:p>
            <a:pPr>
              <a:buNone/>
            </a:pPr>
            <a:r>
              <a:rPr lang="en-US" sz="3600" dirty="0" err="1" smtClean="0">
                <a:latin typeface="Arial Narrow" pitchFamily="34" charset="0"/>
              </a:rPr>
              <a:t>Rp</a:t>
            </a:r>
            <a:r>
              <a:rPr lang="en-US" sz="3600" dirty="0" smtClean="0">
                <a:latin typeface="Arial Narrow" pitchFamily="34" charset="0"/>
              </a:rPr>
              <a:t> 50.000.000 x 11% = </a:t>
            </a:r>
            <a:r>
              <a:rPr lang="en-US" sz="3600" dirty="0" err="1" smtClean="0">
                <a:latin typeface="Arial Narrow" pitchFamily="34" charset="0"/>
              </a:rPr>
              <a:t>Rp</a:t>
            </a:r>
            <a:r>
              <a:rPr lang="en-US" sz="3600" dirty="0" smtClean="0">
                <a:latin typeface="Arial Narrow" pitchFamily="34" charset="0"/>
              </a:rPr>
              <a:t> 5.500.000</a:t>
            </a:r>
          </a:p>
          <a:p>
            <a:pPr>
              <a:buNone/>
            </a:pPr>
            <a:r>
              <a:rPr lang="en-US" sz="3600" dirty="0" err="1" smtClean="0">
                <a:latin typeface="Arial Narrow" pitchFamily="34" charset="0"/>
              </a:rPr>
              <a:t>Rp</a:t>
            </a:r>
            <a:r>
              <a:rPr lang="en-US" sz="3600" dirty="0" smtClean="0">
                <a:latin typeface="Arial Narrow" pitchFamily="34" charset="0"/>
              </a:rPr>
              <a:t> 60.000.000 x 10% = </a:t>
            </a:r>
            <a:r>
              <a:rPr lang="en-US" sz="3600" dirty="0" err="1" smtClean="0">
                <a:latin typeface="Arial Narrow" pitchFamily="34" charset="0"/>
              </a:rPr>
              <a:t>Rp</a:t>
            </a:r>
            <a:r>
              <a:rPr lang="en-US" sz="3600" dirty="0" smtClean="0">
                <a:latin typeface="Arial Narrow" pitchFamily="34" charset="0"/>
              </a:rPr>
              <a:t> 6.000.000</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224608"/>
            <a:ext cx="9180513" cy="6796905"/>
          </a:xfrm>
        </p:spPr>
        <p:txBody>
          <a:bodyPr/>
          <a:lstStyle/>
          <a:p>
            <a:pPr>
              <a:buNone/>
            </a:pPr>
            <a:r>
              <a:rPr lang="en-US" b="1" dirty="0" smtClean="0"/>
              <a:t>5. </a:t>
            </a:r>
            <a:r>
              <a:rPr lang="en-US" b="1" dirty="0" err="1" smtClean="0"/>
              <a:t>Tarif</a:t>
            </a:r>
            <a:r>
              <a:rPr lang="en-US" b="1" dirty="0" smtClean="0"/>
              <a:t> </a:t>
            </a:r>
            <a:r>
              <a:rPr lang="en-US" b="1" dirty="0" err="1" smtClean="0"/>
              <a:t>Advalorem</a:t>
            </a:r>
            <a:endParaRPr lang="en-US" b="1" dirty="0" smtClean="0"/>
          </a:p>
          <a:p>
            <a:pPr>
              <a:buNone/>
            </a:pPr>
            <a:r>
              <a:rPr lang="en-US" dirty="0" smtClean="0"/>
              <a:t>     </a:t>
            </a:r>
            <a:r>
              <a:rPr lang="en-US" dirty="0" err="1" smtClean="0"/>
              <a:t>Tarif</a:t>
            </a:r>
            <a:r>
              <a:rPr lang="en-US" dirty="0" smtClean="0"/>
              <a:t> </a:t>
            </a:r>
            <a:r>
              <a:rPr lang="en-US" dirty="0" err="1" smtClean="0"/>
              <a:t>pajak</a:t>
            </a:r>
            <a:r>
              <a:rPr lang="en-US" dirty="0" smtClean="0"/>
              <a:t> </a:t>
            </a:r>
            <a:r>
              <a:rPr lang="en-US" dirty="0" err="1" smtClean="0"/>
              <a:t>yangpersentase</a:t>
            </a:r>
            <a:r>
              <a:rPr lang="en-US" dirty="0" smtClean="0"/>
              <a:t> </a:t>
            </a:r>
            <a:r>
              <a:rPr lang="en-US" dirty="0" err="1" smtClean="0"/>
              <a:t>tertentu</a:t>
            </a:r>
            <a:r>
              <a:rPr lang="en-US" dirty="0" smtClean="0"/>
              <a:t> yang </a:t>
            </a:r>
            <a:r>
              <a:rPr lang="en-US" dirty="0" err="1" smtClean="0"/>
              <a:t>dikenakan</a:t>
            </a:r>
            <a:r>
              <a:rPr lang="en-US" dirty="0" smtClean="0"/>
              <a:t>/</a:t>
            </a:r>
            <a:r>
              <a:rPr lang="en-US" dirty="0" err="1" smtClean="0"/>
              <a:t>ditetapkan</a:t>
            </a:r>
            <a:r>
              <a:rPr lang="en-US" dirty="0" smtClean="0"/>
              <a:t> </a:t>
            </a:r>
            <a:r>
              <a:rPr lang="en-US" dirty="0" err="1" smtClean="0"/>
              <a:t>pada</a:t>
            </a:r>
            <a:r>
              <a:rPr lang="en-US" dirty="0" smtClean="0"/>
              <a:t> </a:t>
            </a:r>
            <a:r>
              <a:rPr lang="en-US" dirty="0" err="1" smtClean="0"/>
              <a:t>harga</a:t>
            </a:r>
            <a:r>
              <a:rPr lang="en-US" dirty="0" smtClean="0"/>
              <a:t> </a:t>
            </a:r>
            <a:r>
              <a:rPr lang="en-US" dirty="0" err="1" smtClean="0"/>
              <a:t>atau</a:t>
            </a:r>
            <a:r>
              <a:rPr lang="en-US" dirty="0" smtClean="0"/>
              <a:t> </a:t>
            </a:r>
            <a:r>
              <a:rPr lang="en-US" dirty="0" err="1" smtClean="0"/>
              <a:t>nilai</a:t>
            </a:r>
            <a:r>
              <a:rPr lang="en-US" dirty="0" smtClean="0"/>
              <a:t> </a:t>
            </a:r>
            <a:r>
              <a:rPr lang="en-US" dirty="0" err="1" smtClean="0"/>
              <a:t>suatu</a:t>
            </a:r>
            <a:r>
              <a:rPr lang="en-US" dirty="0" smtClean="0"/>
              <a:t> </a:t>
            </a:r>
            <a:r>
              <a:rPr lang="en-US" dirty="0" err="1" smtClean="0"/>
              <a:t>barang</a:t>
            </a:r>
            <a:endParaRPr lang="en-US" dirty="0" smtClean="0"/>
          </a:p>
          <a:p>
            <a:pPr>
              <a:buNone/>
            </a:pPr>
            <a:r>
              <a:rPr lang="en-US" sz="2400" dirty="0" err="1" smtClean="0"/>
              <a:t>Misal</a:t>
            </a:r>
            <a:r>
              <a:rPr lang="en-US" sz="2400" dirty="0" smtClean="0"/>
              <a:t>: PT XZY </a:t>
            </a:r>
            <a:r>
              <a:rPr lang="en-US" sz="2400" dirty="0" err="1" smtClean="0"/>
              <a:t>mengimpor</a:t>
            </a:r>
            <a:r>
              <a:rPr lang="en-US" sz="2400" dirty="0" smtClean="0"/>
              <a:t> </a:t>
            </a:r>
            <a:r>
              <a:rPr lang="en-US" sz="2400" dirty="0" err="1" smtClean="0"/>
              <a:t>barang</a:t>
            </a:r>
            <a:r>
              <a:rPr lang="en-US" sz="2400" dirty="0" smtClean="0"/>
              <a:t> </a:t>
            </a:r>
            <a:r>
              <a:rPr lang="en-US" sz="2400" dirty="0" err="1" smtClean="0"/>
              <a:t>jenis</a:t>
            </a:r>
            <a:r>
              <a:rPr lang="en-US" sz="2400" dirty="0" smtClean="0"/>
              <a:t> A </a:t>
            </a:r>
            <a:r>
              <a:rPr lang="en-US" sz="2400" dirty="0" err="1" smtClean="0"/>
              <a:t>sebanyak</a:t>
            </a:r>
            <a:r>
              <a:rPr lang="en-US" sz="2400" dirty="0" smtClean="0"/>
              <a:t> 1.500 unit </a:t>
            </a:r>
            <a:r>
              <a:rPr lang="en-US" sz="2400" dirty="0" err="1" smtClean="0"/>
              <a:t>dengan</a:t>
            </a:r>
            <a:r>
              <a:rPr lang="en-US" sz="2400" dirty="0" smtClean="0"/>
              <a:t> </a:t>
            </a:r>
          </a:p>
          <a:p>
            <a:pPr>
              <a:buNone/>
            </a:pPr>
            <a:r>
              <a:rPr lang="en-US" sz="2400" dirty="0" err="1" smtClean="0"/>
              <a:t>harga</a:t>
            </a:r>
            <a:r>
              <a:rPr lang="en-US" sz="2400" dirty="0" smtClean="0"/>
              <a:t> per unit </a:t>
            </a:r>
            <a:r>
              <a:rPr lang="en-US" sz="2400" dirty="0" err="1" smtClean="0"/>
              <a:t>Rp</a:t>
            </a:r>
            <a:r>
              <a:rPr lang="en-US" sz="2400" dirty="0" smtClean="0"/>
              <a:t> 100.000,-.Jika </a:t>
            </a:r>
            <a:r>
              <a:rPr lang="en-US" sz="2400" dirty="0" err="1" smtClean="0"/>
              <a:t>tarif</a:t>
            </a:r>
            <a:r>
              <a:rPr lang="en-US" sz="2400" dirty="0" smtClean="0"/>
              <a:t> </a:t>
            </a:r>
            <a:r>
              <a:rPr lang="en-US" sz="2400" dirty="0" err="1" smtClean="0"/>
              <a:t>bea</a:t>
            </a:r>
            <a:r>
              <a:rPr lang="en-US" sz="2400" dirty="0" smtClean="0"/>
              <a:t> </a:t>
            </a:r>
            <a:r>
              <a:rPr lang="en-US" sz="2400" dirty="0" err="1" smtClean="0"/>
              <a:t>masuk</a:t>
            </a:r>
            <a:r>
              <a:rPr lang="en-US" sz="2400" dirty="0" smtClean="0"/>
              <a:t> </a:t>
            </a:r>
            <a:r>
              <a:rPr lang="en-US" sz="2400" dirty="0" err="1" smtClean="0"/>
              <a:t>atas</a:t>
            </a:r>
            <a:r>
              <a:rPr lang="en-US" sz="2400" dirty="0" smtClean="0"/>
              <a:t> </a:t>
            </a:r>
            <a:r>
              <a:rPr lang="en-US" sz="2400" dirty="0" err="1" smtClean="0"/>
              <a:t>impor</a:t>
            </a:r>
            <a:r>
              <a:rPr lang="en-US" sz="2400" dirty="0" smtClean="0"/>
              <a:t> </a:t>
            </a:r>
            <a:r>
              <a:rPr lang="en-US" sz="2400" dirty="0" err="1" smtClean="0"/>
              <a:t>barang</a:t>
            </a:r>
            <a:r>
              <a:rPr lang="en-US" sz="2400" dirty="0" smtClean="0"/>
              <a:t> </a:t>
            </a:r>
          </a:p>
          <a:p>
            <a:pPr>
              <a:buNone/>
            </a:pPr>
            <a:r>
              <a:rPr lang="en-US" sz="2400" dirty="0" err="1" smtClean="0"/>
              <a:t>tersebut</a:t>
            </a:r>
            <a:r>
              <a:rPr lang="en-US" sz="2400" dirty="0" smtClean="0"/>
              <a:t> 20%, </a:t>
            </a:r>
            <a:r>
              <a:rPr lang="en-US" sz="2400" dirty="0" err="1" smtClean="0"/>
              <a:t>maka</a:t>
            </a:r>
            <a:r>
              <a:rPr lang="en-US" sz="2400" dirty="0" smtClean="0"/>
              <a:t> </a:t>
            </a:r>
            <a:r>
              <a:rPr lang="en-US" sz="2400" dirty="0" err="1" smtClean="0"/>
              <a:t>besarnya</a:t>
            </a:r>
            <a:r>
              <a:rPr lang="en-US" sz="2400" dirty="0" smtClean="0"/>
              <a:t> </a:t>
            </a:r>
            <a:r>
              <a:rPr lang="en-US" sz="2400" dirty="0" err="1" smtClean="0"/>
              <a:t>bea</a:t>
            </a:r>
            <a:r>
              <a:rPr lang="en-US" sz="2400" dirty="0" smtClean="0"/>
              <a:t> </a:t>
            </a:r>
            <a:r>
              <a:rPr lang="en-US" sz="2400" dirty="0" err="1" smtClean="0"/>
              <a:t>masuk</a:t>
            </a:r>
            <a:r>
              <a:rPr lang="en-US" sz="2400" dirty="0" smtClean="0"/>
              <a:t> yang </a:t>
            </a:r>
            <a:r>
              <a:rPr lang="en-US" sz="2400" dirty="0" err="1" smtClean="0"/>
              <a:t>harus</a:t>
            </a:r>
            <a:r>
              <a:rPr lang="en-US" sz="2400" dirty="0" smtClean="0"/>
              <a:t> </a:t>
            </a:r>
            <a:r>
              <a:rPr lang="en-US" sz="2400" dirty="0" err="1" smtClean="0"/>
              <a:t>dibayar</a:t>
            </a:r>
            <a:r>
              <a:rPr lang="en-US" sz="2400" dirty="0" smtClean="0"/>
              <a:t> </a:t>
            </a:r>
            <a:r>
              <a:rPr lang="en-US" sz="2400" dirty="0" err="1" smtClean="0"/>
              <a:t>adalah</a:t>
            </a:r>
            <a:r>
              <a:rPr lang="en-US" sz="2400" dirty="0" smtClean="0"/>
              <a:t> : </a:t>
            </a:r>
          </a:p>
          <a:p>
            <a:pPr>
              <a:buNone/>
            </a:pPr>
            <a:r>
              <a:rPr lang="en-US" sz="2400" dirty="0" err="1" smtClean="0"/>
              <a:t>Nilai</a:t>
            </a:r>
            <a:r>
              <a:rPr lang="en-US" sz="2400" dirty="0" smtClean="0"/>
              <a:t> </a:t>
            </a:r>
            <a:r>
              <a:rPr lang="en-US" sz="2400" dirty="0" err="1" smtClean="0"/>
              <a:t>barang</a:t>
            </a:r>
            <a:r>
              <a:rPr lang="en-US" sz="2400" dirty="0" smtClean="0"/>
              <a:t> </a:t>
            </a:r>
            <a:r>
              <a:rPr lang="en-US" sz="2400" dirty="0" err="1" smtClean="0"/>
              <a:t>impor</a:t>
            </a:r>
            <a:r>
              <a:rPr lang="en-US" sz="2400" dirty="0" smtClean="0"/>
              <a:t>= 1.500 x </a:t>
            </a:r>
            <a:r>
              <a:rPr lang="en-US" sz="2400" dirty="0" err="1" smtClean="0"/>
              <a:t>Rp</a:t>
            </a:r>
            <a:r>
              <a:rPr lang="en-US" sz="2400" dirty="0" smtClean="0"/>
              <a:t> 100.000 =</a:t>
            </a:r>
            <a:r>
              <a:rPr lang="en-US" sz="2400" dirty="0" err="1" smtClean="0"/>
              <a:t>Rp</a:t>
            </a:r>
            <a:r>
              <a:rPr lang="en-US" sz="2400" dirty="0" smtClean="0"/>
              <a:t> 150.000.000</a:t>
            </a:r>
          </a:p>
          <a:p>
            <a:pPr>
              <a:buNone/>
            </a:pPr>
            <a:r>
              <a:rPr lang="en-US" sz="2400" dirty="0" err="1" smtClean="0"/>
              <a:t>Tarif</a:t>
            </a:r>
            <a:r>
              <a:rPr lang="en-US" sz="2400" dirty="0" smtClean="0"/>
              <a:t> </a:t>
            </a:r>
            <a:r>
              <a:rPr lang="en-US" sz="2400" dirty="0" err="1" smtClean="0"/>
              <a:t>bea</a:t>
            </a:r>
            <a:r>
              <a:rPr lang="en-US" sz="2400" dirty="0" smtClean="0"/>
              <a:t> </a:t>
            </a:r>
            <a:r>
              <a:rPr lang="en-US" sz="2400" dirty="0" err="1" smtClean="0"/>
              <a:t>masuk</a:t>
            </a:r>
            <a:r>
              <a:rPr lang="en-US" sz="2400" dirty="0" smtClean="0"/>
              <a:t> 20%, </a:t>
            </a:r>
            <a:r>
              <a:rPr lang="en-US" sz="2400" dirty="0" err="1" smtClean="0"/>
              <a:t>maka</a:t>
            </a:r>
            <a:r>
              <a:rPr lang="en-US" sz="2400" dirty="0" smtClean="0"/>
              <a:t> </a:t>
            </a:r>
            <a:r>
              <a:rPr lang="en-US" sz="2400" dirty="0" err="1" smtClean="0"/>
              <a:t>bea</a:t>
            </a:r>
            <a:r>
              <a:rPr lang="en-US" sz="2400" dirty="0" smtClean="0"/>
              <a:t> </a:t>
            </a:r>
            <a:r>
              <a:rPr lang="en-US" sz="2400" dirty="0" err="1" smtClean="0"/>
              <a:t>masuk</a:t>
            </a:r>
            <a:r>
              <a:rPr lang="en-US" sz="2400" dirty="0" smtClean="0"/>
              <a:t> yang </a:t>
            </a:r>
            <a:r>
              <a:rPr lang="en-US" sz="2400" dirty="0" err="1" smtClean="0"/>
              <a:t>harus</a:t>
            </a:r>
            <a:r>
              <a:rPr lang="en-US" sz="2400" dirty="0" smtClean="0"/>
              <a:t> </a:t>
            </a:r>
            <a:r>
              <a:rPr lang="en-US" sz="2400" dirty="0" err="1" smtClean="0"/>
              <a:t>dibayar</a:t>
            </a:r>
            <a:r>
              <a:rPr lang="en-US" sz="2400" dirty="0" smtClean="0"/>
              <a:t> </a:t>
            </a:r>
            <a:r>
              <a:rPr lang="en-US" sz="2400" dirty="0" err="1" smtClean="0"/>
              <a:t>adalah</a:t>
            </a:r>
            <a:r>
              <a:rPr lang="en-US" sz="2400" dirty="0" smtClean="0"/>
              <a:t> :</a:t>
            </a:r>
          </a:p>
          <a:p>
            <a:pPr>
              <a:buNone/>
            </a:pPr>
            <a:r>
              <a:rPr lang="en-US" sz="2400" dirty="0" smtClean="0"/>
              <a:t>20% x </a:t>
            </a:r>
            <a:r>
              <a:rPr lang="en-US" sz="2400" dirty="0" err="1" smtClean="0"/>
              <a:t>Rp</a:t>
            </a:r>
            <a:r>
              <a:rPr lang="en-US" sz="2400" dirty="0" smtClean="0"/>
              <a:t> 150.000.000 = </a:t>
            </a:r>
            <a:r>
              <a:rPr lang="en-US" sz="2400" dirty="0" err="1" smtClean="0"/>
              <a:t>Rp</a:t>
            </a:r>
            <a:r>
              <a:rPr lang="en-US" sz="2400" dirty="0" smtClean="0"/>
              <a:t> 30.000.000  </a:t>
            </a:r>
            <a:endParaRPr lang="en-US" sz="2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296046"/>
            <a:ext cx="9180513" cy="6725467"/>
          </a:xfrm>
        </p:spPr>
        <p:txBody>
          <a:bodyPr>
            <a:normAutofit/>
          </a:bodyPr>
          <a:lstStyle/>
          <a:p>
            <a:pPr>
              <a:buNone/>
            </a:pPr>
            <a:r>
              <a:rPr lang="en-US" b="1" dirty="0" smtClean="0"/>
              <a:t>6. </a:t>
            </a:r>
            <a:r>
              <a:rPr lang="en-US" b="1" dirty="0" err="1" smtClean="0"/>
              <a:t>Tarif</a:t>
            </a:r>
            <a:r>
              <a:rPr lang="en-US" b="1" dirty="0" smtClean="0"/>
              <a:t> </a:t>
            </a:r>
            <a:r>
              <a:rPr lang="en-US" b="1" dirty="0" err="1" smtClean="0"/>
              <a:t>Specifik</a:t>
            </a:r>
            <a:endParaRPr lang="en-US" b="1" dirty="0" smtClean="0"/>
          </a:p>
          <a:p>
            <a:pPr>
              <a:buNone/>
            </a:pPr>
            <a:r>
              <a:rPr lang="en-US" dirty="0" smtClean="0"/>
              <a:t>     </a:t>
            </a:r>
            <a:r>
              <a:rPr lang="en-US" dirty="0" err="1" smtClean="0"/>
              <a:t>Tarif</a:t>
            </a:r>
            <a:r>
              <a:rPr lang="en-US" dirty="0" smtClean="0"/>
              <a:t> </a:t>
            </a:r>
            <a:r>
              <a:rPr lang="en-US" dirty="0" err="1" smtClean="0"/>
              <a:t>dengan</a:t>
            </a:r>
            <a:r>
              <a:rPr lang="en-US" dirty="0" smtClean="0"/>
              <a:t> </a:t>
            </a:r>
            <a:r>
              <a:rPr lang="en-US" dirty="0" err="1" smtClean="0"/>
              <a:t>suatu</a:t>
            </a:r>
            <a:r>
              <a:rPr lang="en-US" dirty="0" smtClean="0"/>
              <a:t> </a:t>
            </a:r>
            <a:r>
              <a:rPr lang="en-US" dirty="0" err="1" smtClean="0"/>
              <a:t>jumlah</a:t>
            </a:r>
            <a:r>
              <a:rPr lang="en-US" dirty="0" smtClean="0"/>
              <a:t> </a:t>
            </a:r>
            <a:r>
              <a:rPr lang="en-US" dirty="0" err="1" smtClean="0"/>
              <a:t>tertentu</a:t>
            </a:r>
            <a:r>
              <a:rPr lang="en-US" dirty="0" smtClean="0"/>
              <a:t> </a:t>
            </a:r>
            <a:r>
              <a:rPr lang="en-US" dirty="0" err="1" smtClean="0"/>
              <a:t>atas</a:t>
            </a:r>
            <a:r>
              <a:rPr lang="en-US" dirty="0" smtClean="0"/>
              <a:t> </a:t>
            </a:r>
            <a:r>
              <a:rPr lang="en-US" dirty="0" err="1" smtClean="0"/>
              <a:t>suatu</a:t>
            </a:r>
            <a:r>
              <a:rPr lang="en-US" dirty="0" smtClean="0"/>
              <a:t> </a:t>
            </a:r>
            <a:r>
              <a:rPr lang="en-US" dirty="0" err="1" smtClean="0"/>
              <a:t>jenis</a:t>
            </a:r>
            <a:r>
              <a:rPr lang="en-US" dirty="0" smtClean="0"/>
              <a:t> </a:t>
            </a:r>
          </a:p>
          <a:p>
            <a:pPr>
              <a:buNone/>
            </a:pPr>
            <a:r>
              <a:rPr lang="en-US" dirty="0" smtClean="0"/>
              <a:t>     </a:t>
            </a:r>
            <a:r>
              <a:rPr lang="en-US" dirty="0" err="1" smtClean="0"/>
              <a:t>barang</a:t>
            </a:r>
            <a:r>
              <a:rPr lang="en-US" dirty="0" smtClean="0"/>
              <a:t> </a:t>
            </a:r>
            <a:r>
              <a:rPr lang="en-US" dirty="0" err="1" smtClean="0"/>
              <a:t>tertentu</a:t>
            </a:r>
            <a:r>
              <a:rPr lang="en-US" dirty="0" smtClean="0"/>
              <a:t> </a:t>
            </a:r>
            <a:r>
              <a:rPr lang="en-US" dirty="0" err="1" smtClean="0"/>
              <a:t>atau</a:t>
            </a:r>
            <a:r>
              <a:rPr lang="en-US" dirty="0" smtClean="0"/>
              <a:t> </a:t>
            </a:r>
            <a:r>
              <a:rPr lang="en-US" dirty="0" err="1" smtClean="0"/>
              <a:t>satuan</a:t>
            </a:r>
            <a:r>
              <a:rPr lang="en-US" dirty="0" smtClean="0"/>
              <a:t> </a:t>
            </a:r>
            <a:r>
              <a:rPr lang="en-US" dirty="0" err="1" smtClean="0"/>
              <a:t>jenis</a:t>
            </a:r>
            <a:r>
              <a:rPr lang="en-US" dirty="0" smtClean="0"/>
              <a:t> </a:t>
            </a:r>
            <a:r>
              <a:rPr lang="en-US" dirty="0" err="1" smtClean="0"/>
              <a:t>barang</a:t>
            </a:r>
            <a:r>
              <a:rPr lang="en-US" dirty="0" smtClean="0"/>
              <a:t> </a:t>
            </a:r>
            <a:r>
              <a:rPr lang="en-US" dirty="0" err="1" smtClean="0"/>
              <a:t>tertentu</a:t>
            </a:r>
            <a:r>
              <a:rPr lang="en-US" dirty="0" smtClean="0"/>
              <a:t>.</a:t>
            </a:r>
          </a:p>
          <a:p>
            <a:pPr>
              <a:buNone/>
            </a:pPr>
            <a:r>
              <a:rPr lang="en-US" sz="2400" dirty="0" err="1" smtClean="0"/>
              <a:t>Misal</a:t>
            </a:r>
            <a:r>
              <a:rPr lang="en-US" sz="2400" dirty="0" smtClean="0"/>
              <a:t>: PT ABC </a:t>
            </a:r>
            <a:r>
              <a:rPr lang="en-US" sz="2400" dirty="0" err="1" smtClean="0"/>
              <a:t>mengimpor</a:t>
            </a:r>
            <a:r>
              <a:rPr lang="en-US" sz="2400" dirty="0" smtClean="0"/>
              <a:t> </a:t>
            </a:r>
            <a:r>
              <a:rPr lang="en-US" sz="2400" dirty="0" err="1" smtClean="0"/>
              <a:t>barang</a:t>
            </a:r>
            <a:r>
              <a:rPr lang="en-US" sz="2400" dirty="0" smtClean="0"/>
              <a:t> </a:t>
            </a:r>
            <a:r>
              <a:rPr lang="en-US" sz="2400" dirty="0" err="1" smtClean="0"/>
              <a:t>jenis</a:t>
            </a:r>
            <a:r>
              <a:rPr lang="en-US" sz="2400" dirty="0" smtClean="0"/>
              <a:t> Z </a:t>
            </a:r>
            <a:r>
              <a:rPr lang="en-US" sz="2400" dirty="0" err="1" smtClean="0"/>
              <a:t>sebanyak</a:t>
            </a:r>
            <a:r>
              <a:rPr lang="en-US" sz="2400" dirty="0" smtClean="0"/>
              <a:t> 1.500 unit </a:t>
            </a:r>
            <a:r>
              <a:rPr lang="en-US" sz="2400" dirty="0" err="1" smtClean="0"/>
              <a:t>dengan</a:t>
            </a:r>
            <a:r>
              <a:rPr lang="en-US" sz="2400" dirty="0" smtClean="0"/>
              <a:t> </a:t>
            </a:r>
          </a:p>
          <a:p>
            <a:pPr>
              <a:buNone/>
            </a:pPr>
            <a:r>
              <a:rPr lang="en-US" sz="2400" dirty="0" err="1" smtClean="0"/>
              <a:t>harga</a:t>
            </a:r>
            <a:r>
              <a:rPr lang="en-US" sz="2400" dirty="0" smtClean="0"/>
              <a:t> per unit </a:t>
            </a:r>
            <a:r>
              <a:rPr lang="en-US" sz="2400" dirty="0" err="1" smtClean="0"/>
              <a:t>Rp</a:t>
            </a:r>
            <a:r>
              <a:rPr lang="en-US" sz="2400" dirty="0" smtClean="0"/>
              <a:t> 100.000,-.Jika </a:t>
            </a:r>
            <a:r>
              <a:rPr lang="en-US" sz="2400" dirty="0" err="1" smtClean="0"/>
              <a:t>tarif</a:t>
            </a:r>
            <a:r>
              <a:rPr lang="en-US" sz="2400" dirty="0" smtClean="0"/>
              <a:t> </a:t>
            </a:r>
            <a:r>
              <a:rPr lang="en-US" sz="2400" dirty="0" err="1" smtClean="0"/>
              <a:t>bea</a:t>
            </a:r>
            <a:r>
              <a:rPr lang="en-US" sz="2400" dirty="0" smtClean="0"/>
              <a:t> </a:t>
            </a:r>
            <a:r>
              <a:rPr lang="en-US" sz="2400" dirty="0" err="1" smtClean="0"/>
              <a:t>masuk</a:t>
            </a:r>
            <a:r>
              <a:rPr lang="en-US" sz="2400" dirty="0" smtClean="0"/>
              <a:t> </a:t>
            </a:r>
            <a:r>
              <a:rPr lang="en-US" sz="2400" dirty="0" err="1" smtClean="0"/>
              <a:t>atas</a:t>
            </a:r>
            <a:r>
              <a:rPr lang="en-US" sz="2400" dirty="0" smtClean="0"/>
              <a:t> </a:t>
            </a:r>
            <a:r>
              <a:rPr lang="en-US" sz="2400" dirty="0" err="1" smtClean="0"/>
              <a:t>impor</a:t>
            </a:r>
            <a:r>
              <a:rPr lang="en-US" sz="2400" dirty="0" smtClean="0"/>
              <a:t> </a:t>
            </a:r>
            <a:r>
              <a:rPr lang="en-US" sz="2400" dirty="0" err="1" smtClean="0"/>
              <a:t>barang</a:t>
            </a:r>
            <a:r>
              <a:rPr lang="en-US" sz="2400" dirty="0" smtClean="0"/>
              <a:t> </a:t>
            </a:r>
          </a:p>
          <a:p>
            <a:pPr>
              <a:buNone/>
            </a:pPr>
            <a:r>
              <a:rPr lang="en-US" sz="2400" dirty="0" err="1" smtClean="0"/>
              <a:t>Tersebut</a:t>
            </a:r>
            <a:r>
              <a:rPr lang="en-US" sz="2400" dirty="0" smtClean="0"/>
              <a:t>  </a:t>
            </a:r>
            <a:r>
              <a:rPr lang="en-US" sz="2400" dirty="0" err="1" smtClean="0"/>
              <a:t>Rp</a:t>
            </a:r>
            <a:r>
              <a:rPr lang="en-US" sz="2400" dirty="0" smtClean="0"/>
              <a:t> 10.000 per unit, </a:t>
            </a:r>
            <a:r>
              <a:rPr lang="en-US" sz="2400" dirty="0" err="1" smtClean="0"/>
              <a:t>maka</a:t>
            </a:r>
            <a:r>
              <a:rPr lang="en-US" sz="2400" dirty="0" smtClean="0"/>
              <a:t> </a:t>
            </a:r>
            <a:r>
              <a:rPr lang="en-US" sz="2400" dirty="0" err="1" smtClean="0"/>
              <a:t>besarnya</a:t>
            </a:r>
            <a:r>
              <a:rPr lang="en-US" sz="2400" dirty="0" smtClean="0"/>
              <a:t> </a:t>
            </a:r>
            <a:r>
              <a:rPr lang="en-US" sz="2400" dirty="0" err="1" smtClean="0"/>
              <a:t>bea</a:t>
            </a:r>
            <a:r>
              <a:rPr lang="en-US" sz="2400" dirty="0" smtClean="0"/>
              <a:t> </a:t>
            </a:r>
            <a:r>
              <a:rPr lang="en-US" sz="2400" dirty="0" err="1" smtClean="0"/>
              <a:t>masuk</a:t>
            </a:r>
            <a:r>
              <a:rPr lang="en-US" sz="2400" dirty="0" smtClean="0"/>
              <a:t> yang </a:t>
            </a:r>
            <a:r>
              <a:rPr lang="en-US" sz="2400" dirty="0" err="1" smtClean="0"/>
              <a:t>harus</a:t>
            </a:r>
            <a:r>
              <a:rPr lang="en-US" sz="2400" dirty="0" smtClean="0"/>
              <a:t> </a:t>
            </a:r>
          </a:p>
          <a:p>
            <a:pPr>
              <a:buNone/>
            </a:pPr>
            <a:r>
              <a:rPr lang="en-US" sz="2400" dirty="0" err="1" smtClean="0"/>
              <a:t>dibayar</a:t>
            </a:r>
            <a:r>
              <a:rPr lang="en-US" sz="2400" dirty="0" smtClean="0"/>
              <a:t> </a:t>
            </a:r>
            <a:r>
              <a:rPr lang="en-US" sz="2400" dirty="0" err="1" smtClean="0"/>
              <a:t>adalah</a:t>
            </a:r>
            <a:r>
              <a:rPr lang="en-US" sz="2400" dirty="0" smtClean="0"/>
              <a:t> : </a:t>
            </a:r>
          </a:p>
          <a:p>
            <a:pPr>
              <a:buNone/>
            </a:pPr>
            <a:r>
              <a:rPr lang="en-US" sz="2400" dirty="0" err="1" smtClean="0"/>
              <a:t>Jumlah</a:t>
            </a:r>
            <a:r>
              <a:rPr lang="en-US" sz="2400" dirty="0" smtClean="0"/>
              <a:t> </a:t>
            </a:r>
            <a:r>
              <a:rPr lang="en-US" sz="2400" dirty="0" err="1" smtClean="0"/>
              <a:t>barang</a:t>
            </a:r>
            <a:r>
              <a:rPr lang="en-US" sz="2400" dirty="0" smtClean="0"/>
              <a:t> </a:t>
            </a:r>
            <a:r>
              <a:rPr lang="en-US" sz="2400" dirty="0" err="1" smtClean="0"/>
              <a:t>impor</a:t>
            </a:r>
            <a:r>
              <a:rPr lang="en-US" sz="2400" dirty="0" smtClean="0"/>
              <a:t>= 1.500 </a:t>
            </a:r>
          </a:p>
          <a:p>
            <a:pPr>
              <a:buNone/>
            </a:pPr>
            <a:r>
              <a:rPr lang="en-US" sz="2400" dirty="0" err="1" smtClean="0"/>
              <a:t>Tarif</a:t>
            </a:r>
            <a:r>
              <a:rPr lang="en-US" sz="2400" dirty="0" smtClean="0"/>
              <a:t> </a:t>
            </a:r>
            <a:r>
              <a:rPr lang="en-US" sz="2400" dirty="0" err="1" smtClean="0"/>
              <a:t>bea</a:t>
            </a:r>
            <a:r>
              <a:rPr lang="en-US" sz="2400" dirty="0" smtClean="0"/>
              <a:t> </a:t>
            </a:r>
            <a:r>
              <a:rPr lang="en-US" sz="2400" dirty="0" err="1" smtClean="0"/>
              <a:t>masuk</a:t>
            </a:r>
            <a:r>
              <a:rPr lang="en-US" sz="2400" dirty="0" smtClean="0"/>
              <a:t> </a:t>
            </a:r>
            <a:r>
              <a:rPr lang="en-US" sz="2400" dirty="0" err="1" smtClean="0"/>
              <a:t>Rp</a:t>
            </a:r>
            <a:r>
              <a:rPr lang="en-US" sz="2400" dirty="0" smtClean="0"/>
              <a:t> 10.000, </a:t>
            </a:r>
            <a:r>
              <a:rPr lang="en-US" sz="2400" dirty="0" err="1" smtClean="0"/>
              <a:t>maka</a:t>
            </a:r>
            <a:r>
              <a:rPr lang="en-US" sz="2400" dirty="0" smtClean="0"/>
              <a:t> </a:t>
            </a:r>
            <a:r>
              <a:rPr lang="en-US" sz="2400" dirty="0" err="1" smtClean="0"/>
              <a:t>bea</a:t>
            </a:r>
            <a:r>
              <a:rPr lang="en-US" sz="2400" dirty="0" smtClean="0"/>
              <a:t> </a:t>
            </a:r>
            <a:r>
              <a:rPr lang="en-US" sz="2400" dirty="0" err="1" smtClean="0"/>
              <a:t>masuk</a:t>
            </a:r>
            <a:r>
              <a:rPr lang="en-US" sz="2400" dirty="0" smtClean="0"/>
              <a:t> yang </a:t>
            </a:r>
            <a:r>
              <a:rPr lang="en-US" sz="2400" dirty="0" err="1" smtClean="0"/>
              <a:t>harus</a:t>
            </a:r>
            <a:r>
              <a:rPr lang="en-US" sz="2400" dirty="0" smtClean="0"/>
              <a:t> </a:t>
            </a:r>
            <a:r>
              <a:rPr lang="en-US" sz="2400" dirty="0" err="1" smtClean="0"/>
              <a:t>dibayar</a:t>
            </a:r>
            <a:r>
              <a:rPr lang="en-US" sz="2400" dirty="0" smtClean="0"/>
              <a:t> </a:t>
            </a:r>
            <a:r>
              <a:rPr lang="en-US" sz="2400" dirty="0" err="1" smtClean="0"/>
              <a:t>adalah</a:t>
            </a:r>
            <a:r>
              <a:rPr lang="en-US" sz="2400" dirty="0" smtClean="0"/>
              <a:t> :</a:t>
            </a:r>
          </a:p>
          <a:p>
            <a:pPr>
              <a:buNone/>
            </a:pPr>
            <a:r>
              <a:rPr lang="en-US" sz="2400" dirty="0" smtClean="0"/>
              <a:t>1.500 x </a:t>
            </a:r>
            <a:r>
              <a:rPr lang="en-US" sz="2400" dirty="0" err="1" smtClean="0"/>
              <a:t>Rp</a:t>
            </a:r>
            <a:r>
              <a:rPr lang="en-US" sz="2400" dirty="0" smtClean="0"/>
              <a:t> 10.000 = </a:t>
            </a:r>
            <a:r>
              <a:rPr lang="en-US" sz="2400" dirty="0" err="1" smtClean="0"/>
              <a:t>Rp</a:t>
            </a:r>
            <a:r>
              <a:rPr lang="en-US" sz="2400" dirty="0" smtClean="0"/>
              <a:t> 15.000.000</a:t>
            </a:r>
            <a:r>
              <a:rPr lang="en-US" sz="2600" dirty="0" smtClean="0"/>
              <a:t>  </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367484"/>
            <a:ext cx="9180513" cy="6654029"/>
          </a:xfrm>
        </p:spPr>
        <p:txBody>
          <a:bodyPr>
            <a:normAutofit/>
          </a:bodyPr>
          <a:lstStyle/>
          <a:p>
            <a:pPr>
              <a:buNone/>
            </a:pPr>
            <a:r>
              <a:rPr lang="en-US" sz="2400" dirty="0" smtClean="0"/>
              <a:t>7. </a:t>
            </a:r>
            <a:r>
              <a:rPr lang="en-US" sz="2400" dirty="0" err="1" smtClean="0"/>
              <a:t>Tarif</a:t>
            </a:r>
            <a:r>
              <a:rPr lang="en-US" sz="2400" dirty="0" smtClean="0"/>
              <a:t> </a:t>
            </a:r>
            <a:r>
              <a:rPr lang="en-US" sz="2400" dirty="0" err="1" smtClean="0"/>
              <a:t>Efektif</a:t>
            </a:r>
            <a:endParaRPr lang="en-US" sz="2400" dirty="0" smtClean="0"/>
          </a:p>
          <a:p>
            <a:pPr>
              <a:buNone/>
            </a:pPr>
            <a:r>
              <a:rPr lang="en-US" sz="2400" dirty="0" smtClean="0"/>
              <a:t>    </a:t>
            </a:r>
            <a:r>
              <a:rPr lang="en-US" sz="2400" dirty="0" err="1" smtClean="0"/>
              <a:t>Tarif</a:t>
            </a:r>
            <a:r>
              <a:rPr lang="en-US" sz="2400" dirty="0" smtClean="0"/>
              <a:t> </a:t>
            </a:r>
            <a:r>
              <a:rPr lang="en-US" sz="2400" dirty="0" err="1" smtClean="0"/>
              <a:t>di</a:t>
            </a:r>
            <a:r>
              <a:rPr lang="en-US" sz="2400" dirty="0" smtClean="0"/>
              <a:t> </a:t>
            </a:r>
            <a:r>
              <a:rPr lang="en-US" sz="2400" dirty="0" err="1" smtClean="0"/>
              <a:t>mana</a:t>
            </a:r>
            <a:r>
              <a:rPr lang="en-US" sz="2400" dirty="0" smtClean="0"/>
              <a:t> </a:t>
            </a:r>
            <a:r>
              <a:rPr lang="en-US" sz="2400" dirty="0" err="1" smtClean="0"/>
              <a:t>jumlah</a:t>
            </a:r>
            <a:r>
              <a:rPr lang="en-US" sz="2400" dirty="0" smtClean="0"/>
              <a:t> </a:t>
            </a:r>
            <a:r>
              <a:rPr lang="en-US" sz="2400" dirty="0" err="1" smtClean="0"/>
              <a:t>pajak</a:t>
            </a:r>
            <a:r>
              <a:rPr lang="en-US" sz="2400" dirty="0" smtClean="0"/>
              <a:t> yang </a:t>
            </a:r>
            <a:r>
              <a:rPr lang="en-US" sz="2400" dirty="0" err="1" smtClean="0"/>
              <a:t>dibayarkan</a:t>
            </a:r>
            <a:r>
              <a:rPr lang="en-US" sz="2400" dirty="0" smtClean="0"/>
              <a:t> </a:t>
            </a:r>
            <a:r>
              <a:rPr lang="en-US" sz="2400" dirty="0" err="1" smtClean="0"/>
              <a:t>dibandingkan</a:t>
            </a:r>
            <a:r>
              <a:rPr lang="en-US" sz="2400" dirty="0" smtClean="0"/>
              <a:t> </a:t>
            </a:r>
            <a:r>
              <a:rPr lang="en-US" sz="2400" dirty="0" err="1" smtClean="0"/>
              <a:t>dengan</a:t>
            </a:r>
            <a:endParaRPr lang="en-US" sz="2400" dirty="0" smtClean="0"/>
          </a:p>
          <a:p>
            <a:pPr>
              <a:buNone/>
            </a:pPr>
            <a:r>
              <a:rPr lang="en-US" sz="2400" dirty="0" smtClean="0"/>
              <a:t>     </a:t>
            </a:r>
            <a:r>
              <a:rPr lang="en-US" sz="2400" dirty="0" err="1" smtClean="0"/>
              <a:t>jumlah</a:t>
            </a:r>
            <a:r>
              <a:rPr lang="en-US" sz="2400" dirty="0" smtClean="0"/>
              <a:t> </a:t>
            </a:r>
            <a:r>
              <a:rPr lang="en-US" sz="2400" dirty="0" err="1" smtClean="0"/>
              <a:t>penghasilan</a:t>
            </a:r>
            <a:r>
              <a:rPr lang="en-US" sz="2400" dirty="0" smtClean="0"/>
              <a:t> yang </a:t>
            </a:r>
            <a:r>
              <a:rPr lang="en-US" sz="2400" dirty="0" err="1" smtClean="0"/>
              <a:t>diterima</a:t>
            </a:r>
            <a:r>
              <a:rPr lang="en-US" sz="2400" dirty="0" smtClean="0"/>
              <a:t> </a:t>
            </a:r>
            <a:r>
              <a:rPr lang="en-US" sz="2400" dirty="0" err="1" smtClean="0"/>
              <a:t>oleh</a:t>
            </a:r>
            <a:r>
              <a:rPr lang="en-US" sz="2400" dirty="0" smtClean="0"/>
              <a:t> </a:t>
            </a:r>
            <a:r>
              <a:rPr lang="en-US" sz="2400" dirty="0" err="1" smtClean="0"/>
              <a:t>Wajib</a:t>
            </a:r>
            <a:r>
              <a:rPr lang="en-US" sz="2400" dirty="0" smtClean="0"/>
              <a:t> </a:t>
            </a:r>
            <a:r>
              <a:rPr lang="en-US" sz="2400" dirty="0" err="1" smtClean="0"/>
              <a:t>Pajak</a:t>
            </a:r>
            <a:endParaRPr lang="en-US" sz="2400" dirty="0" smtClean="0"/>
          </a:p>
          <a:p>
            <a:pPr>
              <a:buNone/>
            </a:pPr>
            <a:r>
              <a:rPr lang="en-US" sz="2400" dirty="0" err="1" smtClean="0"/>
              <a:t>Contoh</a:t>
            </a:r>
            <a:r>
              <a:rPr lang="en-US" sz="2400" dirty="0" smtClean="0"/>
              <a:t> </a:t>
            </a:r>
            <a:r>
              <a:rPr lang="en-US" sz="2000" dirty="0" smtClean="0"/>
              <a:t>: Tuan </a:t>
            </a:r>
            <a:r>
              <a:rPr lang="en-US" sz="2000" dirty="0" err="1" smtClean="0"/>
              <a:t>Andi</a:t>
            </a:r>
            <a:r>
              <a:rPr lang="en-US" sz="2000" dirty="0" smtClean="0"/>
              <a:t> </a:t>
            </a:r>
            <a:r>
              <a:rPr lang="en-US" sz="2000" dirty="0" err="1" smtClean="0"/>
              <a:t>mempunyai</a:t>
            </a:r>
            <a:r>
              <a:rPr lang="en-US" sz="2000" dirty="0" smtClean="0"/>
              <a:t> </a:t>
            </a:r>
            <a:r>
              <a:rPr lang="en-US" sz="2000" dirty="0" err="1" smtClean="0"/>
              <a:t>penghasilan</a:t>
            </a:r>
            <a:r>
              <a:rPr lang="en-US" sz="2000" dirty="0" smtClean="0"/>
              <a:t> </a:t>
            </a:r>
            <a:r>
              <a:rPr lang="en-US" sz="2000" dirty="0" err="1" smtClean="0"/>
              <a:t>kena</a:t>
            </a:r>
            <a:r>
              <a:rPr lang="en-US" sz="2000" dirty="0" smtClean="0"/>
              <a:t> </a:t>
            </a:r>
            <a:r>
              <a:rPr lang="en-US" sz="2000" dirty="0" err="1" smtClean="0"/>
              <a:t>pajak</a:t>
            </a:r>
            <a:r>
              <a:rPr lang="en-US" sz="2000" dirty="0" smtClean="0"/>
              <a:t> </a:t>
            </a:r>
            <a:r>
              <a:rPr lang="en-US" sz="2000" dirty="0" err="1" smtClean="0"/>
              <a:t>selama</a:t>
            </a:r>
            <a:r>
              <a:rPr lang="en-US" sz="2000" dirty="0" smtClean="0"/>
              <a:t> </a:t>
            </a:r>
            <a:r>
              <a:rPr lang="en-US" sz="2000" dirty="0" err="1" smtClean="0"/>
              <a:t>tahun</a:t>
            </a:r>
            <a:r>
              <a:rPr lang="en-US" sz="2000" dirty="0" smtClean="0"/>
              <a:t> </a:t>
            </a:r>
          </a:p>
          <a:p>
            <a:pPr>
              <a:buNone/>
            </a:pPr>
            <a:r>
              <a:rPr lang="en-US" sz="2000" dirty="0" smtClean="0"/>
              <a:t>                   2008 </a:t>
            </a:r>
            <a:r>
              <a:rPr lang="en-US" sz="2000" dirty="0" err="1" smtClean="0"/>
              <a:t>sebesar</a:t>
            </a:r>
            <a:r>
              <a:rPr lang="en-US" sz="2000" dirty="0" smtClean="0"/>
              <a:t> </a:t>
            </a:r>
            <a:r>
              <a:rPr lang="en-US" sz="2000" dirty="0" err="1" smtClean="0"/>
              <a:t>Rp</a:t>
            </a:r>
            <a:r>
              <a:rPr lang="en-US" sz="2000" dirty="0" smtClean="0"/>
              <a:t> 750.000.000,- </a:t>
            </a:r>
            <a:r>
              <a:rPr lang="en-US" sz="2000" dirty="0" err="1" smtClean="0"/>
              <a:t>Hitung</a:t>
            </a:r>
            <a:r>
              <a:rPr lang="en-US" sz="2000" dirty="0" smtClean="0"/>
              <a:t> </a:t>
            </a:r>
            <a:r>
              <a:rPr lang="en-US" sz="2000" dirty="0" err="1" smtClean="0"/>
              <a:t>besar</a:t>
            </a:r>
            <a:r>
              <a:rPr lang="en-US" sz="2000" dirty="0" smtClean="0"/>
              <a:t> </a:t>
            </a:r>
            <a:r>
              <a:rPr lang="en-US" sz="2000" dirty="0" err="1" smtClean="0"/>
              <a:t>pajak</a:t>
            </a:r>
            <a:r>
              <a:rPr lang="en-US" sz="2000" dirty="0" smtClean="0"/>
              <a:t> yang </a:t>
            </a:r>
            <a:r>
              <a:rPr lang="en-US" sz="2000" dirty="0" err="1" smtClean="0"/>
              <a:t>harus</a:t>
            </a:r>
            <a:r>
              <a:rPr lang="en-US" sz="2000" dirty="0" smtClean="0"/>
              <a:t> </a:t>
            </a:r>
            <a:r>
              <a:rPr lang="en-US" sz="2000" dirty="0" err="1" smtClean="0"/>
              <a:t>dibayar</a:t>
            </a:r>
            <a:r>
              <a:rPr lang="en-US" sz="2000" dirty="0" smtClean="0"/>
              <a:t>!</a:t>
            </a:r>
          </a:p>
          <a:p>
            <a:pPr marL="457200" indent="-457200">
              <a:buAutoNum type="alphaLcPeriod"/>
            </a:pPr>
            <a:r>
              <a:rPr lang="en-US" sz="2000" b="1" dirty="0" err="1" smtClean="0"/>
              <a:t>Dengan</a:t>
            </a:r>
            <a:r>
              <a:rPr lang="en-US" sz="2000" b="1" dirty="0" smtClean="0"/>
              <a:t> </a:t>
            </a:r>
            <a:r>
              <a:rPr lang="en-US" sz="2000" b="1" dirty="0" err="1" smtClean="0"/>
              <a:t>tarif</a:t>
            </a:r>
            <a:r>
              <a:rPr lang="en-US" sz="2000" b="1" dirty="0" smtClean="0"/>
              <a:t> </a:t>
            </a:r>
            <a:r>
              <a:rPr lang="en-US" sz="2000" b="1" dirty="0" err="1" smtClean="0"/>
              <a:t>progresif</a:t>
            </a:r>
            <a:r>
              <a:rPr lang="en-US" sz="2000" b="1" dirty="0" smtClean="0"/>
              <a:t> </a:t>
            </a:r>
            <a:r>
              <a:rPr lang="en-US" sz="2000" b="1" dirty="0" err="1" smtClean="0"/>
              <a:t>menurut</a:t>
            </a:r>
            <a:r>
              <a:rPr lang="en-US" sz="2000" b="1" dirty="0" smtClean="0"/>
              <a:t> UU No. 17 </a:t>
            </a:r>
            <a:r>
              <a:rPr lang="en-US" sz="2000" b="1" dirty="0" err="1" smtClean="0"/>
              <a:t>Tahun</a:t>
            </a:r>
            <a:r>
              <a:rPr lang="en-US" sz="2000" b="1" dirty="0" smtClean="0"/>
              <a:t> 2000</a:t>
            </a:r>
          </a:p>
          <a:p>
            <a:pPr marL="457200" indent="-457200">
              <a:buNone/>
            </a:pPr>
            <a:r>
              <a:rPr lang="en-US" sz="2000" dirty="0" smtClean="0"/>
              <a:t>           5 % x 50.000.000	= </a:t>
            </a:r>
            <a:r>
              <a:rPr lang="en-US" sz="2000" dirty="0" err="1" smtClean="0"/>
              <a:t>Rp</a:t>
            </a:r>
            <a:r>
              <a:rPr lang="en-US" sz="2000" dirty="0" smtClean="0"/>
              <a:t>     2.500.000</a:t>
            </a:r>
          </a:p>
          <a:p>
            <a:pPr marL="457200" indent="-457200">
              <a:buNone/>
            </a:pPr>
            <a:r>
              <a:rPr lang="en-US" sz="2000" dirty="0" smtClean="0"/>
              <a:t>	15 % x 200.000.000	= </a:t>
            </a:r>
            <a:r>
              <a:rPr lang="en-US" sz="2000" dirty="0" err="1" smtClean="0"/>
              <a:t>Rp</a:t>
            </a:r>
            <a:r>
              <a:rPr lang="en-US" sz="2000" dirty="0" smtClean="0"/>
              <a:t>   30.000.000</a:t>
            </a:r>
          </a:p>
          <a:p>
            <a:pPr marL="457200" indent="-457200">
              <a:buNone/>
            </a:pPr>
            <a:r>
              <a:rPr lang="en-US" sz="2000" dirty="0" smtClean="0"/>
              <a:t>	25 % x 250.000.000	= </a:t>
            </a:r>
            <a:r>
              <a:rPr lang="en-US" sz="2000" dirty="0" err="1" smtClean="0"/>
              <a:t>Rp</a:t>
            </a:r>
            <a:r>
              <a:rPr lang="en-US" sz="2000" dirty="0" smtClean="0"/>
              <a:t>    62.500.000</a:t>
            </a:r>
          </a:p>
          <a:p>
            <a:pPr marL="457200" indent="-457200">
              <a:buNone/>
            </a:pPr>
            <a:r>
              <a:rPr lang="en-US" sz="2000" dirty="0" smtClean="0"/>
              <a:t>	30 % x 250.000.000	= </a:t>
            </a:r>
            <a:r>
              <a:rPr lang="en-US" sz="2000" dirty="0" err="1" smtClean="0"/>
              <a:t>Rp</a:t>
            </a:r>
            <a:r>
              <a:rPr lang="en-US" sz="2000" dirty="0" smtClean="0"/>
              <a:t>   75.000.000</a:t>
            </a:r>
          </a:p>
          <a:p>
            <a:pPr marL="457200" indent="-457200">
              <a:buNone/>
            </a:pPr>
            <a:r>
              <a:rPr lang="en-US" sz="2000" dirty="0" smtClean="0"/>
              <a:t>	</a:t>
            </a:r>
            <a:r>
              <a:rPr lang="en-US" sz="2000" b="1" dirty="0" err="1" smtClean="0">
                <a:solidFill>
                  <a:srgbClr val="0070C0"/>
                </a:solidFill>
              </a:rPr>
              <a:t>Jumlah</a:t>
            </a:r>
            <a:r>
              <a:rPr lang="en-US" sz="2000" b="1" dirty="0" smtClean="0">
                <a:solidFill>
                  <a:srgbClr val="0070C0"/>
                </a:solidFill>
              </a:rPr>
              <a:t> </a:t>
            </a:r>
            <a:r>
              <a:rPr lang="en-US" sz="2000" b="1" dirty="0" err="1" smtClean="0">
                <a:solidFill>
                  <a:srgbClr val="0070C0"/>
                </a:solidFill>
              </a:rPr>
              <a:t>pajak</a:t>
            </a:r>
            <a:r>
              <a:rPr lang="en-US" sz="2000" b="1" dirty="0" smtClean="0">
                <a:solidFill>
                  <a:srgbClr val="0070C0"/>
                </a:solidFill>
              </a:rPr>
              <a:t> </a:t>
            </a:r>
            <a:r>
              <a:rPr lang="en-US" sz="2000" b="1" dirty="0" err="1" smtClean="0">
                <a:solidFill>
                  <a:srgbClr val="0070C0"/>
                </a:solidFill>
              </a:rPr>
              <a:t>terutang</a:t>
            </a:r>
            <a:r>
              <a:rPr lang="en-US" sz="2000" b="1" dirty="0" smtClean="0">
                <a:solidFill>
                  <a:srgbClr val="0070C0"/>
                </a:solidFill>
              </a:rPr>
              <a:t>        = </a:t>
            </a:r>
            <a:r>
              <a:rPr lang="en-US" sz="2000" b="1" dirty="0" err="1" smtClean="0">
                <a:solidFill>
                  <a:srgbClr val="0070C0"/>
                </a:solidFill>
              </a:rPr>
              <a:t>Rp</a:t>
            </a:r>
            <a:r>
              <a:rPr lang="en-US" sz="2000" b="1" dirty="0" smtClean="0">
                <a:solidFill>
                  <a:srgbClr val="0070C0"/>
                </a:solidFill>
              </a:rPr>
              <a:t> 170.000.000</a:t>
            </a:r>
          </a:p>
          <a:p>
            <a:pPr marL="457200" indent="-457200">
              <a:buNone/>
            </a:pPr>
            <a:r>
              <a:rPr lang="en-US" sz="2000" b="1" dirty="0" smtClean="0"/>
              <a:t>b. </a:t>
            </a:r>
            <a:r>
              <a:rPr lang="en-US" sz="2000" b="1" dirty="0" err="1" smtClean="0"/>
              <a:t>Dengan</a:t>
            </a:r>
            <a:r>
              <a:rPr lang="en-US" sz="2000" b="1" dirty="0" smtClean="0"/>
              <a:t> </a:t>
            </a:r>
            <a:r>
              <a:rPr lang="en-US" sz="2000" b="1" dirty="0" err="1" smtClean="0"/>
              <a:t>tarif</a:t>
            </a:r>
            <a:r>
              <a:rPr lang="en-US" sz="2000" b="1" dirty="0" smtClean="0"/>
              <a:t> </a:t>
            </a:r>
            <a:r>
              <a:rPr lang="en-US" sz="2000" b="1" dirty="0" err="1" smtClean="0"/>
              <a:t>efektif</a:t>
            </a:r>
            <a:endParaRPr lang="en-US" sz="2000" b="1" dirty="0" smtClean="0"/>
          </a:p>
          <a:p>
            <a:pPr marL="457200" indent="-457200">
              <a:buNone/>
            </a:pPr>
            <a:r>
              <a:rPr lang="en-US" sz="2000" b="1" smtClean="0"/>
              <a:t>     170.000.000/750.000.000 </a:t>
            </a:r>
            <a:r>
              <a:rPr lang="en-US" sz="2000" b="1" dirty="0" smtClean="0"/>
              <a:t>x 100 % </a:t>
            </a:r>
            <a:r>
              <a:rPr lang="en-US" sz="2000" b="1" smtClean="0"/>
              <a:t>= 22.6%. </a:t>
            </a:r>
            <a:r>
              <a:rPr lang="en-US" sz="2000" b="1" dirty="0" err="1" smtClean="0"/>
              <a:t>Jika</a:t>
            </a:r>
            <a:r>
              <a:rPr lang="en-US" sz="2000" b="1" dirty="0" smtClean="0"/>
              <a:t> </a:t>
            </a:r>
            <a:r>
              <a:rPr lang="en-US" sz="2000" b="1" dirty="0" err="1" smtClean="0"/>
              <a:t>tarif</a:t>
            </a:r>
            <a:r>
              <a:rPr lang="en-US" sz="2000" b="1" dirty="0" smtClean="0"/>
              <a:t> </a:t>
            </a:r>
            <a:r>
              <a:rPr lang="en-US" sz="2000" b="1" dirty="0" err="1" smtClean="0"/>
              <a:t>efektif</a:t>
            </a:r>
            <a:r>
              <a:rPr lang="en-US" sz="2000" b="1" dirty="0" smtClean="0"/>
              <a:t> </a:t>
            </a:r>
            <a:r>
              <a:rPr lang="en-US" sz="2000" b="1" dirty="0" err="1" smtClean="0"/>
              <a:t>tersebut</a:t>
            </a:r>
            <a:r>
              <a:rPr lang="en-US" sz="2000" b="1" dirty="0" smtClean="0"/>
              <a:t> </a:t>
            </a:r>
            <a:r>
              <a:rPr lang="en-US" sz="2000" b="1" dirty="0" err="1" smtClean="0"/>
              <a:t>dikalikan</a:t>
            </a:r>
            <a:r>
              <a:rPr lang="en-US" sz="2000" b="1" dirty="0" smtClean="0"/>
              <a:t> </a:t>
            </a:r>
          </a:p>
          <a:p>
            <a:pPr marL="457200" indent="-457200">
              <a:buNone/>
            </a:pPr>
            <a:r>
              <a:rPr lang="en-US" sz="2000" b="1" dirty="0" smtClean="0"/>
              <a:t>     </a:t>
            </a:r>
            <a:r>
              <a:rPr lang="en-US" sz="2000" b="1" dirty="0" err="1" smtClean="0"/>
              <a:t>penghasilan</a:t>
            </a:r>
            <a:r>
              <a:rPr lang="en-US" sz="2000" b="1" dirty="0" smtClean="0"/>
              <a:t> </a:t>
            </a:r>
            <a:r>
              <a:rPr lang="en-US" sz="2000" b="1" dirty="0" err="1" smtClean="0"/>
              <a:t>kena</a:t>
            </a:r>
            <a:r>
              <a:rPr lang="en-US" sz="2000" b="1" dirty="0" smtClean="0"/>
              <a:t> </a:t>
            </a:r>
            <a:r>
              <a:rPr lang="en-US" sz="2000" b="1" dirty="0" err="1" smtClean="0"/>
              <a:t>pajak</a:t>
            </a:r>
            <a:r>
              <a:rPr lang="en-US" sz="2000" b="1" dirty="0" smtClean="0"/>
              <a:t>, </a:t>
            </a:r>
            <a:r>
              <a:rPr lang="en-US" sz="2000" b="1" dirty="0" err="1" smtClean="0"/>
              <a:t>maka</a:t>
            </a:r>
            <a:r>
              <a:rPr lang="en-US" sz="2000" b="1" dirty="0" smtClean="0"/>
              <a:t> </a:t>
            </a:r>
            <a:r>
              <a:rPr lang="en-US" sz="2000" b="1" dirty="0" err="1" smtClean="0"/>
              <a:t>jumlahnya</a:t>
            </a:r>
            <a:r>
              <a:rPr lang="en-US" sz="2000" b="1" dirty="0" smtClean="0"/>
              <a:t> </a:t>
            </a:r>
            <a:r>
              <a:rPr lang="en-US" sz="2000" b="1" dirty="0" err="1" smtClean="0"/>
              <a:t>sama</a:t>
            </a:r>
            <a:r>
              <a:rPr lang="en-US" sz="2000" b="1" dirty="0" smtClean="0"/>
              <a:t> </a:t>
            </a:r>
            <a:r>
              <a:rPr lang="en-US" sz="2000" b="1" dirty="0" err="1" smtClean="0"/>
              <a:t>dengan</a:t>
            </a:r>
            <a:r>
              <a:rPr lang="en-US" sz="2000" b="1" dirty="0" smtClean="0"/>
              <a:t> </a:t>
            </a:r>
            <a:r>
              <a:rPr lang="en-US" sz="2000" b="1" dirty="0" err="1" smtClean="0"/>
              <a:t>perhitungan</a:t>
            </a:r>
            <a:r>
              <a:rPr lang="en-US" sz="2000" b="1" dirty="0" smtClean="0"/>
              <a:t> </a:t>
            </a:r>
            <a:r>
              <a:rPr lang="en-US" sz="2000" b="1" dirty="0" err="1" smtClean="0"/>
              <a:t>tarif</a:t>
            </a:r>
            <a:r>
              <a:rPr lang="en-US" sz="2000" b="1" dirty="0" smtClean="0"/>
              <a:t> </a:t>
            </a:r>
            <a:r>
              <a:rPr lang="en-US" sz="2000" b="1" dirty="0" err="1" smtClean="0"/>
              <a:t>progresif</a:t>
            </a:r>
            <a:endParaRPr lang="en-US" sz="2000" b="1" dirty="0" smtClean="0"/>
          </a:p>
          <a:p>
            <a:pPr marL="457200" indent="-457200">
              <a:buNone/>
            </a:pPr>
            <a:endParaRPr lang="en-US" sz="2000" b="1" dirty="0" smtClean="0"/>
          </a:p>
          <a:p>
            <a:pPr marL="457200" indent="-457200">
              <a:buNone/>
            </a:pPr>
            <a:endParaRPr lang="en-US" sz="2000" b="1" dirty="0" smtClean="0"/>
          </a:p>
          <a:p>
            <a:pPr marL="457200" indent="-457200">
              <a:buNone/>
            </a:pPr>
            <a:r>
              <a:rPr lang="en-US" sz="2000" dirty="0" smtClean="0"/>
              <a:t>	</a:t>
            </a:r>
          </a:p>
          <a:p>
            <a:pPr>
              <a:buNone/>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ttp://belajar.kemdiknas.go.id/file_storage/materi_pokok/MP_61/zip/MP_61_files/image3.jpg"/>
          <p:cNvPicPr>
            <a:picLocks noGrp="1"/>
          </p:cNvPicPr>
          <p:nvPr>
            <p:ph idx="1"/>
          </p:nvPr>
        </p:nvPicPr>
        <p:blipFill>
          <a:blip r:embed="rId2"/>
          <a:srcRect/>
          <a:stretch>
            <a:fillRect/>
          </a:stretch>
        </p:blipFill>
        <p:spPr bwMode="auto">
          <a:xfrm>
            <a:off x="0" y="0"/>
            <a:ext cx="9180513" cy="7021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WordArt 2"/>
          <p:cNvSpPr>
            <a:spLocks noChangeArrowheads="1" noChangeShapeType="1" noTextEdit="1"/>
          </p:cNvSpPr>
          <p:nvPr/>
        </p:nvSpPr>
        <p:spPr bwMode="auto">
          <a:xfrm>
            <a:off x="0" y="10294"/>
            <a:ext cx="9180513" cy="1021656"/>
          </a:xfrm>
          <a:prstGeom prst="rect">
            <a:avLst/>
          </a:prstGeom>
          <a:solidFill>
            <a:srgbClr val="00B0F0"/>
          </a:solidFill>
          <a:effectLst>
            <a:outerShdw blurRad="50800" dist="50800" dir="5400000" algn="ctr" rotWithShape="0">
              <a:srgbClr val="00B0F0"/>
            </a:outerShdw>
          </a:effectLst>
        </p:spPr>
        <p:txBody>
          <a:bodyPr wrap="none" fromWordArt="1">
            <a:prstTxWarp prst="textCanDown">
              <a:avLst>
                <a:gd name="adj" fmla="val 33333"/>
              </a:avLst>
            </a:prstTxWarp>
          </a:bodyPr>
          <a:lstStyle/>
          <a:p>
            <a:pPr algn="ctr" rtl="0"/>
            <a:r>
              <a:rPr lang="en-US" sz="3600" b="1" kern="10" spc="0" dirty="0" smtClean="0">
                <a:ln w="9525">
                  <a:solidFill>
                    <a:srgbClr val="000000"/>
                  </a:solidFill>
                  <a:round/>
                  <a:headEnd/>
                  <a:tailEnd/>
                </a:ln>
                <a:solidFill>
                  <a:srgbClr val="FF0000"/>
                </a:solidFill>
                <a:effectLst/>
                <a:latin typeface="Times New Roman"/>
                <a:cs typeface="Times New Roman"/>
              </a:rPr>
              <a:t>PAJAK BOCOR</a:t>
            </a:r>
            <a:endParaRPr lang="en-US" sz="3600" b="1" kern="10" spc="0" dirty="0">
              <a:ln w="9525">
                <a:solidFill>
                  <a:srgbClr val="000000"/>
                </a:solidFill>
                <a:round/>
                <a:headEnd/>
                <a:tailEnd/>
              </a:ln>
              <a:solidFill>
                <a:srgbClr val="FF0000"/>
              </a:solidFill>
              <a:effectLst/>
              <a:latin typeface="Times New Roman"/>
              <a:cs typeface="Times New Roman"/>
            </a:endParaRPr>
          </a:p>
        </p:txBody>
      </p:sp>
      <p:pic>
        <p:nvPicPr>
          <p:cNvPr id="6" name="Content Placeholder 5" descr="http://3.bp.blogspot.com/-Lnd6eRrGdSY/UKILry5CrxI/AAAAAAAAAdI/0IX_BC_ZHOU/s320/nilep-pajak.jpg"/>
          <p:cNvPicPr>
            <a:picLocks noGrp="1"/>
          </p:cNvPicPr>
          <p:nvPr>
            <p:ph idx="1"/>
          </p:nvPr>
        </p:nvPicPr>
        <p:blipFill>
          <a:blip r:embed="rId2"/>
          <a:srcRect/>
          <a:stretch>
            <a:fillRect/>
          </a:stretch>
        </p:blipFill>
        <p:spPr bwMode="auto">
          <a:xfrm>
            <a:off x="1" y="1153302"/>
            <a:ext cx="9180512" cy="571504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4.bp.blogspot.com/-FQOiPY08iNQ/UKx8YUFoyaI/AAAAAAAAAEc/xOdRczmLuyY/s1600/slide-1-728.jpg"/>
          <p:cNvPicPr>
            <a:picLocks noChangeAspect="1" noChangeArrowheads="1"/>
          </p:cNvPicPr>
          <p:nvPr/>
        </p:nvPicPr>
        <p:blipFill>
          <a:blip r:embed="rId2"/>
          <a:srcRect/>
          <a:stretch>
            <a:fillRect/>
          </a:stretch>
        </p:blipFill>
        <p:spPr bwMode="auto">
          <a:xfrm>
            <a:off x="-1" y="0"/>
            <a:ext cx="9180513" cy="7021513"/>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59232" y="281197"/>
            <a:ext cx="4631288" cy="514915"/>
          </a:xfrm>
          <a:ln w="38100">
            <a:solidFill>
              <a:schemeClr val="tx1"/>
            </a:solidFill>
          </a:ln>
        </p:spPr>
        <p:txBody>
          <a:bodyPr>
            <a:normAutofit fontScale="90000"/>
          </a:bodyPr>
          <a:lstStyle/>
          <a:p>
            <a:r>
              <a:rPr lang="en-US" dirty="0" smtClean="0">
                <a:latin typeface="Algerian" pitchFamily="82" charset="0"/>
              </a:rPr>
              <a:t>TUGAS KELOMPOK</a:t>
            </a:r>
            <a:endParaRPr lang="en-US" dirty="0">
              <a:latin typeface="Algerian" pitchFamily="82" charset="0"/>
            </a:endParaRPr>
          </a:p>
        </p:txBody>
      </p:sp>
      <p:sp>
        <p:nvSpPr>
          <p:cNvPr id="3" name="Content Placeholder 2"/>
          <p:cNvSpPr>
            <a:spLocks noGrp="1"/>
          </p:cNvSpPr>
          <p:nvPr>
            <p:ph idx="1"/>
          </p:nvPr>
        </p:nvSpPr>
        <p:spPr>
          <a:xfrm>
            <a:off x="459034" y="1010426"/>
            <a:ext cx="8262462" cy="5715040"/>
          </a:xfrm>
          <a:ln w="38100">
            <a:solidFill>
              <a:schemeClr val="tx1"/>
            </a:solidFill>
          </a:ln>
        </p:spPr>
        <p:txBody>
          <a:bodyPr>
            <a:normAutofit lnSpcReduction="10000"/>
          </a:bodyPr>
          <a:lstStyle/>
          <a:p>
            <a:pPr>
              <a:buNone/>
            </a:pPr>
            <a:r>
              <a:rPr lang="en-US" b="1" dirty="0" smtClean="0">
                <a:solidFill>
                  <a:srgbClr val="C00000"/>
                </a:solidFill>
              </a:rPr>
              <a:t>1.PERPAJAKAN DAN DUNIA USAHA</a:t>
            </a:r>
          </a:p>
          <a:p>
            <a:pPr>
              <a:buNone/>
            </a:pPr>
            <a:r>
              <a:rPr lang="en-US" b="1" dirty="0" smtClean="0">
                <a:solidFill>
                  <a:srgbClr val="92D050"/>
                </a:solidFill>
              </a:rPr>
              <a:t>2.PAJAK SEBAGAI SUBER PENERIMAAN NEGARA DAN MANFAATNYA TERHADAP MASYARAKAT</a:t>
            </a:r>
          </a:p>
          <a:p>
            <a:pPr>
              <a:buNone/>
            </a:pPr>
            <a:r>
              <a:rPr lang="en-US" b="1" dirty="0" smtClean="0">
                <a:solidFill>
                  <a:srgbClr val="00B0F0"/>
                </a:solidFill>
              </a:rPr>
              <a:t>3.PERANAN AKUNTANSI PAJAK DALAM PENYUSUNAN LAPORAN KEUANGAN</a:t>
            </a:r>
          </a:p>
          <a:p>
            <a:pPr>
              <a:buNone/>
            </a:pPr>
            <a:r>
              <a:rPr lang="en-US" b="1" dirty="0" smtClean="0">
                <a:solidFill>
                  <a:srgbClr val="0070C0"/>
                </a:solidFill>
              </a:rPr>
              <a:t>4.PELAYANAN FISKUS DAPAT MENINGKATKAN KEPATUHAN MEMBAYAR PAJAK</a:t>
            </a:r>
          </a:p>
          <a:p>
            <a:pPr>
              <a:buNone/>
            </a:pPr>
            <a:r>
              <a:rPr lang="en-US" b="1" dirty="0" smtClean="0">
                <a:solidFill>
                  <a:srgbClr val="FF00FF"/>
                </a:solidFill>
              </a:rPr>
              <a:t>5.KONTRIBUSI PAJAK TERHADAP PENERIMAAN DAERAH</a:t>
            </a:r>
          </a:p>
          <a:p>
            <a:pPr>
              <a:buNone/>
            </a:pPr>
            <a:r>
              <a:rPr lang="en-US" b="1" dirty="0" smtClean="0">
                <a:solidFill>
                  <a:srgbClr val="FF00FF"/>
                </a:solidFill>
              </a:rPr>
              <a:t>6.PENGARUH PAJAK TERHADAP PENERIMAAN DAERAH</a:t>
            </a:r>
          </a:p>
          <a:p>
            <a:pPr>
              <a:buNone/>
            </a:pPr>
            <a:endParaRPr lang="en-US" b="1" dirty="0">
              <a:solidFill>
                <a:srgbClr val="FF00FF"/>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34" y="581798"/>
            <a:ext cx="8262462" cy="5690431"/>
          </a:xfrm>
          <a:ln w="28575">
            <a:solidFill>
              <a:schemeClr val="tx1"/>
            </a:solidFill>
          </a:ln>
        </p:spPr>
        <p:txBody>
          <a:bodyPr/>
          <a:lstStyle/>
          <a:p>
            <a:pPr marL="571500" indent="-571500">
              <a:buAutoNum type="romanUcPeriod"/>
            </a:pPr>
            <a:r>
              <a:rPr lang="en-US" dirty="0" smtClean="0"/>
              <a:t>PENDAHULUAN</a:t>
            </a:r>
          </a:p>
          <a:p>
            <a:pPr marL="571500" indent="-571500">
              <a:buNone/>
            </a:pPr>
            <a:r>
              <a:rPr lang="en-US" dirty="0" smtClean="0"/>
              <a:t>	A. </a:t>
            </a:r>
            <a:r>
              <a:rPr lang="en-US" dirty="0" err="1" smtClean="0"/>
              <a:t>Latar</a:t>
            </a:r>
            <a:r>
              <a:rPr lang="en-US" dirty="0" smtClean="0"/>
              <a:t> </a:t>
            </a:r>
            <a:r>
              <a:rPr lang="en-US" dirty="0" err="1" smtClean="0"/>
              <a:t>belakang</a:t>
            </a:r>
            <a:endParaRPr lang="en-US" dirty="0" smtClean="0"/>
          </a:p>
          <a:p>
            <a:pPr marL="571500" indent="-571500">
              <a:buNone/>
            </a:pPr>
            <a:r>
              <a:rPr lang="en-US" dirty="0" smtClean="0"/>
              <a:t>	B. </a:t>
            </a:r>
            <a:r>
              <a:rPr lang="en-US" dirty="0" err="1" smtClean="0"/>
              <a:t>Batasan</a:t>
            </a:r>
            <a:r>
              <a:rPr lang="en-US" dirty="0" smtClean="0"/>
              <a:t> </a:t>
            </a:r>
            <a:r>
              <a:rPr lang="en-US" dirty="0" err="1" smtClean="0"/>
              <a:t>Masalah</a:t>
            </a:r>
            <a:endParaRPr lang="en-US" dirty="0" smtClean="0"/>
          </a:p>
          <a:p>
            <a:pPr marL="571500" indent="-571500">
              <a:buNone/>
            </a:pPr>
            <a:r>
              <a:rPr lang="en-US" dirty="0" smtClean="0"/>
              <a:t>	C. </a:t>
            </a:r>
            <a:r>
              <a:rPr lang="en-US" dirty="0" err="1" smtClean="0"/>
              <a:t>Rumusan</a:t>
            </a:r>
            <a:r>
              <a:rPr lang="en-US" dirty="0" smtClean="0"/>
              <a:t> </a:t>
            </a:r>
            <a:r>
              <a:rPr lang="en-US" dirty="0" err="1" smtClean="0"/>
              <a:t>Masalah</a:t>
            </a:r>
            <a:endParaRPr lang="en-US" dirty="0" smtClean="0"/>
          </a:p>
          <a:p>
            <a:pPr marL="571500" indent="-571500">
              <a:buNone/>
            </a:pPr>
            <a:r>
              <a:rPr lang="en-US" dirty="0" smtClean="0"/>
              <a:t>	D. </a:t>
            </a:r>
            <a:r>
              <a:rPr lang="en-US" dirty="0" err="1" smtClean="0"/>
              <a:t>Tujuan</a:t>
            </a:r>
            <a:r>
              <a:rPr lang="en-US" dirty="0" smtClean="0"/>
              <a:t> </a:t>
            </a:r>
            <a:r>
              <a:rPr lang="en-US" dirty="0" err="1" smtClean="0"/>
              <a:t>Penulisan</a:t>
            </a:r>
            <a:endParaRPr lang="en-US" dirty="0" smtClean="0"/>
          </a:p>
          <a:p>
            <a:pPr marL="571500" indent="-571500">
              <a:buNone/>
            </a:pPr>
            <a:r>
              <a:rPr lang="en-US" dirty="0" smtClean="0"/>
              <a:t>II.   PEMBAHASAN</a:t>
            </a:r>
          </a:p>
          <a:p>
            <a:pPr marL="571500" indent="-571500">
              <a:buNone/>
            </a:pPr>
            <a:endParaRPr lang="en-US" dirty="0" smtClean="0"/>
          </a:p>
          <a:p>
            <a:pPr marL="571500" indent="-571500">
              <a:buAutoNum type="romanUcPeriod" startAt="3"/>
            </a:pPr>
            <a:r>
              <a:rPr lang="en-US" dirty="0" smtClean="0"/>
              <a:t>KESIMPULAN</a:t>
            </a:r>
          </a:p>
          <a:p>
            <a:pPr marL="571500" indent="-571500">
              <a:buNone/>
            </a:pPr>
            <a:r>
              <a:rPr lang="en-US" dirty="0" err="1" smtClean="0"/>
              <a:t>Daftar</a:t>
            </a:r>
            <a:r>
              <a:rPr lang="en-US" dirty="0" smtClean="0"/>
              <a:t> </a:t>
            </a:r>
            <a:r>
              <a:rPr lang="en-US" dirty="0" err="1" smtClean="0"/>
              <a:t>Pustaka</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ee full size image"/>
          <p:cNvPicPr/>
          <p:nvPr/>
        </p:nvPicPr>
        <p:blipFill>
          <a:blip r:embed="rId2"/>
          <a:srcRect/>
          <a:stretch>
            <a:fillRect/>
          </a:stretch>
        </p:blipFill>
        <p:spPr bwMode="auto">
          <a:xfrm>
            <a:off x="205348" y="2117589"/>
            <a:ext cx="5734113" cy="4736768"/>
          </a:xfrm>
          <a:prstGeom prst="rect">
            <a:avLst/>
          </a:prstGeom>
          <a:noFill/>
          <a:ln w="9525">
            <a:noFill/>
            <a:miter lim="800000"/>
            <a:headEnd/>
            <a:tailEnd/>
          </a:ln>
        </p:spPr>
      </p:pic>
      <p:sp>
        <p:nvSpPr>
          <p:cNvPr id="3" name="Rectangle 2"/>
          <p:cNvSpPr/>
          <p:nvPr/>
        </p:nvSpPr>
        <p:spPr>
          <a:xfrm>
            <a:off x="137886" y="167155"/>
            <a:ext cx="8769820" cy="1516413"/>
          </a:xfrm>
          <a:prstGeom prst="rect">
            <a:avLst/>
          </a:prstGeom>
        </p:spPr>
        <p:txBody>
          <a:bodyPr wrap="square">
            <a:spAutoFit/>
          </a:bodyPr>
          <a:lstStyle/>
          <a:p>
            <a:pPr fontAlgn="base"/>
            <a:r>
              <a:rPr lang="en-US" b="1" dirty="0" smtClean="0"/>
              <a:t>Para </a:t>
            </a:r>
            <a:r>
              <a:rPr lang="en-US" b="1" dirty="0" err="1" smtClean="0"/>
              <a:t>produsen</a:t>
            </a:r>
            <a:r>
              <a:rPr lang="en-US" b="1" dirty="0" smtClean="0"/>
              <a:t> </a:t>
            </a:r>
            <a:r>
              <a:rPr lang="en-US" b="1" dirty="0" err="1" smtClean="0"/>
              <a:t>rokok</a:t>
            </a:r>
            <a:r>
              <a:rPr lang="en-US" b="1" dirty="0" smtClean="0"/>
              <a:t> </a:t>
            </a:r>
            <a:r>
              <a:rPr lang="en-US" b="1" dirty="0" err="1" smtClean="0"/>
              <a:t>harus</a:t>
            </a:r>
            <a:r>
              <a:rPr lang="en-US" b="1" dirty="0" smtClean="0"/>
              <a:t> </a:t>
            </a:r>
            <a:r>
              <a:rPr lang="en-US" b="1" dirty="0" err="1" smtClean="0"/>
              <a:t>bersiap</a:t>
            </a:r>
            <a:r>
              <a:rPr lang="en-US" b="1" dirty="0" smtClean="0"/>
              <a:t> </a:t>
            </a:r>
            <a:r>
              <a:rPr lang="en-US" b="1" dirty="0" err="1" smtClean="0"/>
              <a:t>merogoh</a:t>
            </a:r>
            <a:r>
              <a:rPr lang="en-US" b="1" dirty="0" smtClean="0"/>
              <a:t> </a:t>
            </a:r>
            <a:r>
              <a:rPr lang="en-US" b="1" dirty="0" err="1" smtClean="0"/>
              <a:t>kocek</a:t>
            </a:r>
            <a:r>
              <a:rPr lang="en-US" b="1" dirty="0" smtClean="0"/>
              <a:t> </a:t>
            </a:r>
            <a:r>
              <a:rPr lang="en-US" b="1" dirty="0" err="1" smtClean="0"/>
              <a:t>lebih</a:t>
            </a:r>
            <a:r>
              <a:rPr lang="en-US" b="1" dirty="0" smtClean="0"/>
              <a:t> </a:t>
            </a:r>
            <a:r>
              <a:rPr lang="en-US" b="1" dirty="0" err="1" smtClean="0"/>
              <a:t>dalam</a:t>
            </a:r>
            <a:r>
              <a:rPr lang="en-US" b="1" dirty="0" smtClean="0"/>
              <a:t>. </a:t>
            </a:r>
            <a:r>
              <a:rPr lang="en-US" b="1" dirty="0" err="1" smtClean="0"/>
              <a:t>Rencananya</a:t>
            </a:r>
            <a:r>
              <a:rPr lang="en-US" b="1" dirty="0" smtClean="0"/>
              <a:t>, </a:t>
            </a:r>
            <a:r>
              <a:rPr lang="en-US" b="1" dirty="0" err="1" smtClean="0"/>
              <a:t>pemerintah</a:t>
            </a:r>
            <a:r>
              <a:rPr lang="en-US" b="1" dirty="0" smtClean="0"/>
              <a:t> </a:t>
            </a:r>
            <a:r>
              <a:rPr lang="en-US" b="1" dirty="0" err="1" smtClean="0"/>
              <a:t>mulai</a:t>
            </a:r>
            <a:r>
              <a:rPr lang="en-US" b="1" dirty="0" smtClean="0"/>
              <a:t> </a:t>
            </a:r>
            <a:r>
              <a:rPr lang="en-US" b="1" dirty="0" err="1" smtClean="0"/>
              <a:t>memungut</a:t>
            </a:r>
            <a:r>
              <a:rPr lang="en-US" b="1" dirty="0" smtClean="0"/>
              <a:t> </a:t>
            </a:r>
            <a:r>
              <a:rPr lang="en-US" b="1" dirty="0" err="1" smtClean="0"/>
              <a:t>pajak</a:t>
            </a:r>
            <a:r>
              <a:rPr lang="en-US" b="1" dirty="0" smtClean="0"/>
              <a:t> </a:t>
            </a:r>
            <a:r>
              <a:rPr lang="en-US" b="1" dirty="0" err="1" smtClean="0"/>
              <a:t>rokok</a:t>
            </a:r>
            <a:r>
              <a:rPr lang="en-US" b="1" dirty="0" smtClean="0"/>
              <a:t> </a:t>
            </a:r>
            <a:r>
              <a:rPr lang="en-US" b="1" dirty="0" err="1" smtClean="0"/>
              <a:t>awal</a:t>
            </a:r>
            <a:r>
              <a:rPr lang="en-US" b="1" dirty="0" smtClean="0"/>
              <a:t> </a:t>
            </a:r>
            <a:r>
              <a:rPr lang="en-US" b="1" dirty="0" err="1" smtClean="0"/>
              <a:t>tahun</a:t>
            </a:r>
            <a:r>
              <a:rPr lang="en-US" b="1" dirty="0" smtClean="0"/>
              <a:t> 2014, </a:t>
            </a:r>
            <a:r>
              <a:rPr lang="en-US" b="1" dirty="0" err="1" smtClean="0"/>
              <a:t>sesuai</a:t>
            </a:r>
            <a:r>
              <a:rPr lang="en-US" b="1" dirty="0" smtClean="0"/>
              <a:t> </a:t>
            </a:r>
            <a:r>
              <a:rPr lang="en-US" b="1" dirty="0" err="1" smtClean="0"/>
              <a:t>amanah</a:t>
            </a:r>
            <a:r>
              <a:rPr lang="en-US" b="1" dirty="0" smtClean="0"/>
              <a:t> </a:t>
            </a:r>
            <a:r>
              <a:rPr lang="en-US" b="1" dirty="0" err="1" smtClean="0"/>
              <a:t>Undang-Undang</a:t>
            </a:r>
            <a:r>
              <a:rPr lang="en-US" b="1" dirty="0" smtClean="0"/>
              <a:t> </a:t>
            </a:r>
            <a:r>
              <a:rPr lang="en-US" b="1" dirty="0" err="1" smtClean="0"/>
              <a:t>Nomor</a:t>
            </a:r>
            <a:r>
              <a:rPr lang="en-US" b="1" dirty="0" smtClean="0"/>
              <a:t> 28/2009 </a:t>
            </a:r>
            <a:r>
              <a:rPr lang="en-US" b="1" dirty="0" err="1" smtClean="0"/>
              <a:t>tentang</a:t>
            </a:r>
            <a:r>
              <a:rPr lang="en-US" b="1" dirty="0" smtClean="0"/>
              <a:t> </a:t>
            </a:r>
            <a:r>
              <a:rPr lang="en-US" b="1" dirty="0" err="1" smtClean="0"/>
              <a:t>Pajak</a:t>
            </a:r>
            <a:r>
              <a:rPr lang="en-US" b="1" dirty="0" smtClean="0"/>
              <a:t> Daerah </a:t>
            </a:r>
            <a:r>
              <a:rPr lang="en-US" b="1" dirty="0" err="1" smtClean="0"/>
              <a:t>dan</a:t>
            </a:r>
            <a:r>
              <a:rPr lang="en-US" b="1" dirty="0" smtClean="0"/>
              <a:t> </a:t>
            </a:r>
            <a:r>
              <a:rPr lang="en-US" b="1" dirty="0" err="1" smtClean="0"/>
              <a:t>Retribusi</a:t>
            </a:r>
            <a:r>
              <a:rPr lang="en-US" b="1" dirty="0" smtClean="0"/>
              <a:t> Daerah.</a:t>
            </a:r>
          </a:p>
          <a:p>
            <a:pPr fontAlgn="base"/>
            <a:r>
              <a:rPr lang="en-US" b="1" dirty="0" err="1" smtClean="0"/>
              <a:t>Tarif</a:t>
            </a:r>
            <a:r>
              <a:rPr lang="en-US" b="1" dirty="0" smtClean="0"/>
              <a:t> </a:t>
            </a:r>
            <a:r>
              <a:rPr lang="en-US" b="1" dirty="0" err="1" smtClean="0"/>
              <a:t>pajak</a:t>
            </a:r>
            <a:r>
              <a:rPr lang="en-US" b="1" dirty="0" smtClean="0"/>
              <a:t> yang </a:t>
            </a:r>
            <a:r>
              <a:rPr lang="en-US" b="1" dirty="0" err="1" smtClean="0"/>
              <a:t>akan</a:t>
            </a:r>
            <a:r>
              <a:rPr lang="en-US" b="1" dirty="0" smtClean="0"/>
              <a:t> </a:t>
            </a:r>
            <a:r>
              <a:rPr lang="en-US" b="1" dirty="0" err="1" smtClean="0"/>
              <a:t>dikenakan</a:t>
            </a:r>
            <a:r>
              <a:rPr lang="en-US" b="1" dirty="0" smtClean="0"/>
              <a:t> </a:t>
            </a:r>
            <a:r>
              <a:rPr lang="en-US" b="1" dirty="0" err="1" smtClean="0"/>
              <a:t>sebesar</a:t>
            </a:r>
            <a:r>
              <a:rPr lang="en-US" b="1" dirty="0" smtClean="0"/>
              <a:t> 10% </a:t>
            </a:r>
            <a:r>
              <a:rPr lang="en-US" b="1" dirty="0" err="1" smtClean="0"/>
              <a:t>dari</a:t>
            </a:r>
            <a:r>
              <a:rPr lang="en-US" b="1" dirty="0" smtClean="0"/>
              <a:t> </a:t>
            </a:r>
            <a:r>
              <a:rPr lang="en-US" b="1" dirty="0" err="1" smtClean="0"/>
              <a:t>tarif</a:t>
            </a:r>
            <a:r>
              <a:rPr lang="en-US" b="1" dirty="0" smtClean="0"/>
              <a:t> </a:t>
            </a:r>
            <a:r>
              <a:rPr lang="en-US" b="1" dirty="0" err="1" smtClean="0"/>
              <a:t>cukai</a:t>
            </a:r>
            <a:r>
              <a:rPr lang="en-US" b="1" dirty="0" smtClean="0"/>
              <a:t> </a:t>
            </a:r>
            <a:r>
              <a:rPr lang="en-US" b="1" dirty="0" err="1" smtClean="0"/>
              <a:t>rokok</a:t>
            </a:r>
            <a:r>
              <a:rPr lang="en-US" b="1" dirty="0" smtClean="0"/>
              <a:t>. </a:t>
            </a:r>
            <a:r>
              <a:rPr lang="en-US" b="1" dirty="0" err="1" smtClean="0"/>
              <a:t>Pemungutan</a:t>
            </a:r>
            <a:r>
              <a:rPr lang="en-US" b="1" dirty="0" smtClean="0"/>
              <a:t> </a:t>
            </a:r>
            <a:r>
              <a:rPr lang="en-US" b="1" dirty="0" err="1" smtClean="0"/>
              <a:t>pajak</a:t>
            </a:r>
            <a:r>
              <a:rPr lang="en-US" b="1" dirty="0" smtClean="0"/>
              <a:t> </a:t>
            </a:r>
            <a:r>
              <a:rPr lang="en-US" b="1" dirty="0" err="1" smtClean="0"/>
              <a:t>rokok</a:t>
            </a:r>
            <a:r>
              <a:rPr lang="en-US" b="1" dirty="0" smtClean="0"/>
              <a:t> </a:t>
            </a:r>
            <a:r>
              <a:rPr lang="en-US" b="1" dirty="0" err="1" smtClean="0"/>
              <a:t>ini</a:t>
            </a:r>
            <a:r>
              <a:rPr lang="en-US" b="1" dirty="0" smtClean="0"/>
              <a:t> </a:t>
            </a:r>
            <a:r>
              <a:rPr lang="en-US" b="1" dirty="0" err="1" smtClean="0"/>
              <a:t>akan</a:t>
            </a:r>
            <a:r>
              <a:rPr lang="en-US" b="1" dirty="0" smtClean="0"/>
              <a:t> </a:t>
            </a:r>
            <a:r>
              <a:rPr lang="en-US" b="1" dirty="0" err="1" smtClean="0"/>
              <a:t>dilakukan</a:t>
            </a:r>
            <a:r>
              <a:rPr lang="en-US" b="1" dirty="0" smtClean="0"/>
              <a:t> </a:t>
            </a:r>
            <a:r>
              <a:rPr lang="en-US" b="1" dirty="0" err="1" smtClean="0"/>
              <a:t>oleh</a:t>
            </a:r>
            <a:r>
              <a:rPr lang="en-US" b="1" dirty="0" smtClean="0"/>
              <a:t> </a:t>
            </a:r>
            <a:r>
              <a:rPr lang="en-US" b="1" dirty="0" err="1" smtClean="0"/>
              <a:t>Direktorat</a:t>
            </a:r>
            <a:r>
              <a:rPr lang="en-US" b="1" dirty="0" smtClean="0"/>
              <a:t> </a:t>
            </a:r>
            <a:r>
              <a:rPr lang="en-US" b="1" dirty="0" err="1" smtClean="0"/>
              <a:t>Jenderal</a:t>
            </a:r>
            <a:r>
              <a:rPr lang="en-US" b="1" dirty="0" smtClean="0"/>
              <a:t> (</a:t>
            </a:r>
            <a:r>
              <a:rPr lang="en-US" b="1" dirty="0" err="1" smtClean="0"/>
              <a:t>Ditjen</a:t>
            </a:r>
            <a:r>
              <a:rPr lang="en-US" b="1" dirty="0" smtClean="0"/>
              <a:t>) Bea </a:t>
            </a:r>
            <a:r>
              <a:rPr lang="en-US" b="1" dirty="0" err="1" smtClean="0"/>
              <a:t>dan</a:t>
            </a:r>
            <a:r>
              <a:rPr lang="en-US" b="1" dirty="0" smtClean="0"/>
              <a:t> </a:t>
            </a:r>
            <a:r>
              <a:rPr lang="en-US" b="1" dirty="0" err="1" smtClean="0"/>
              <a:t>Cukai</a:t>
            </a:r>
            <a:r>
              <a:rPr lang="en-US" b="1" dirty="0" smtClean="0"/>
              <a:t>. </a:t>
            </a:r>
            <a:endParaRPr lang="en-US" b="1" dirty="0"/>
          </a:p>
        </p:txBody>
      </p:sp>
      <p:sp>
        <p:nvSpPr>
          <p:cNvPr id="4" name="Rectangle 3"/>
          <p:cNvSpPr/>
          <p:nvPr/>
        </p:nvSpPr>
        <p:spPr>
          <a:xfrm>
            <a:off x="6005438" y="2117588"/>
            <a:ext cx="2902269" cy="947758"/>
          </a:xfrm>
          <a:prstGeom prst="rect">
            <a:avLst/>
          </a:prstGeom>
          <a:solidFill>
            <a:srgbClr val="00B0F0"/>
          </a:solidFill>
          <a:ln w="28575">
            <a:solidFill>
              <a:schemeClr val="tx1"/>
            </a:solidFill>
          </a:ln>
        </p:spPr>
        <p:txBody>
          <a:bodyPr wrap="square">
            <a:spAutoFit/>
          </a:bodyPr>
          <a:lstStyle/>
          <a:p>
            <a:r>
              <a:rPr lang="en-US" b="1" dirty="0" smtClean="0"/>
              <a:t>APBN 2012 </a:t>
            </a:r>
            <a:r>
              <a:rPr lang="en-US" b="1" dirty="0" err="1" smtClean="0"/>
              <a:t>menetapkan</a:t>
            </a:r>
            <a:r>
              <a:rPr lang="en-US" b="1" dirty="0" smtClean="0"/>
              <a:t> target </a:t>
            </a:r>
            <a:r>
              <a:rPr lang="en-US" b="1" dirty="0" err="1" smtClean="0"/>
              <a:t>penerimaan</a:t>
            </a:r>
            <a:r>
              <a:rPr lang="en-US" b="1" dirty="0" smtClean="0"/>
              <a:t> </a:t>
            </a:r>
            <a:r>
              <a:rPr lang="en-US" b="1" dirty="0" err="1" smtClean="0"/>
              <a:t>bea</a:t>
            </a:r>
            <a:r>
              <a:rPr lang="en-US" b="1" dirty="0" smtClean="0"/>
              <a:t> </a:t>
            </a:r>
            <a:r>
              <a:rPr lang="en-US" b="1" dirty="0" err="1" smtClean="0"/>
              <a:t>dan</a:t>
            </a:r>
            <a:r>
              <a:rPr lang="en-US" b="1" dirty="0" smtClean="0"/>
              <a:t> </a:t>
            </a:r>
            <a:r>
              <a:rPr lang="en-US" b="1" dirty="0" err="1" smtClean="0"/>
              <a:t>cukai</a:t>
            </a:r>
            <a:r>
              <a:rPr lang="en-US" b="1" dirty="0" smtClean="0"/>
              <a:t> </a:t>
            </a:r>
            <a:r>
              <a:rPr lang="en-US" b="1" dirty="0" err="1" smtClean="0"/>
              <a:t>sekitar</a:t>
            </a:r>
            <a:r>
              <a:rPr lang="en-US" b="1" dirty="0" smtClean="0"/>
              <a:t> </a:t>
            </a:r>
            <a:r>
              <a:rPr lang="en-US" b="1" dirty="0" err="1" smtClean="0"/>
              <a:t>Rp</a:t>
            </a:r>
            <a:r>
              <a:rPr lang="en-US" b="1" dirty="0" smtClean="0"/>
              <a:t> 118,3 </a:t>
            </a:r>
            <a:r>
              <a:rPr lang="en-US" b="1" dirty="0" err="1" smtClean="0"/>
              <a:t>triliun</a:t>
            </a:r>
            <a:endParaRPr lang="en-US" b="1" dirty="0"/>
          </a:p>
        </p:txBody>
      </p:sp>
      <p:pic>
        <p:nvPicPr>
          <p:cNvPr id="5" name="Picture 4" descr="http://soerya.surabaya.go.id/AuP/e-DU.KONTEN/edukasi.net/Ekonomi/Pajak/images/image12.jpg"/>
          <p:cNvPicPr/>
          <p:nvPr/>
        </p:nvPicPr>
        <p:blipFill>
          <a:blip r:embed="rId3"/>
          <a:srcRect/>
          <a:stretch>
            <a:fillRect/>
          </a:stretch>
        </p:blipFill>
        <p:spPr bwMode="auto">
          <a:xfrm>
            <a:off x="6141841" y="3603634"/>
            <a:ext cx="2630945" cy="304637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098" name="Picture 2" descr="http://www.pangananenak.com/wp-content/uploads/2011/02/Sosialisasi-Pajak-Antrian-SPT.jpg"/>
          <p:cNvPicPr>
            <a:picLocks noChangeAspect="1" noChangeArrowheads="1"/>
          </p:cNvPicPr>
          <p:nvPr/>
        </p:nvPicPr>
        <p:blipFill>
          <a:blip r:embed="rId2"/>
          <a:srcRect/>
          <a:stretch>
            <a:fillRect/>
          </a:stretch>
        </p:blipFill>
        <p:spPr bwMode="auto">
          <a:xfrm>
            <a:off x="-1" y="1"/>
            <a:ext cx="6411682" cy="7021513"/>
          </a:xfrm>
          <a:prstGeom prst="rect">
            <a:avLst/>
          </a:prstGeom>
          <a:noFill/>
        </p:spPr>
      </p:pic>
      <p:sp>
        <p:nvSpPr>
          <p:cNvPr id="9" name="Rectangle 8"/>
          <p:cNvSpPr/>
          <p:nvPr/>
        </p:nvSpPr>
        <p:spPr>
          <a:xfrm>
            <a:off x="6408715" y="763699"/>
            <a:ext cx="2701372" cy="4928339"/>
          </a:xfrm>
          <a:prstGeom prst="rect">
            <a:avLst/>
          </a:prstGeom>
          <a:ln w="28575">
            <a:solidFill>
              <a:schemeClr val="tx1"/>
            </a:solidFill>
          </a:ln>
        </p:spPr>
        <p:txBody>
          <a:bodyPr wrap="square">
            <a:spAutoFit/>
          </a:bodyPr>
          <a:lstStyle/>
          <a:p>
            <a:r>
              <a:rPr lang="en-US" b="1" dirty="0" err="1" smtClean="0"/>
              <a:t>Kesadaran</a:t>
            </a:r>
            <a:r>
              <a:rPr lang="en-US" b="1" dirty="0" smtClean="0"/>
              <a:t> </a:t>
            </a:r>
            <a:r>
              <a:rPr lang="en-US" b="1" dirty="0" err="1" smtClean="0"/>
              <a:t>membayar</a:t>
            </a:r>
            <a:r>
              <a:rPr lang="en-US" b="1" dirty="0" smtClean="0"/>
              <a:t> </a:t>
            </a:r>
            <a:r>
              <a:rPr lang="en-US" b="1" dirty="0" err="1" smtClean="0"/>
              <a:t>pajak</a:t>
            </a:r>
            <a:r>
              <a:rPr lang="en-US" b="1" dirty="0" smtClean="0"/>
              <a:t> </a:t>
            </a:r>
            <a:r>
              <a:rPr lang="en-US" b="1" dirty="0" err="1" smtClean="0"/>
              <a:t>nampaknya</a:t>
            </a:r>
            <a:r>
              <a:rPr lang="en-US" b="1" dirty="0" smtClean="0"/>
              <a:t> </a:t>
            </a:r>
            <a:r>
              <a:rPr lang="en-US" b="1" dirty="0" err="1" smtClean="0"/>
              <a:t>sudah</a:t>
            </a:r>
            <a:r>
              <a:rPr lang="en-US" b="1" dirty="0" smtClean="0"/>
              <a:t> </a:t>
            </a:r>
            <a:r>
              <a:rPr lang="en-US" b="1" dirty="0" err="1" smtClean="0"/>
              <a:t>mulai</a:t>
            </a:r>
            <a:r>
              <a:rPr lang="en-US" b="1" dirty="0" smtClean="0"/>
              <a:t> </a:t>
            </a:r>
            <a:r>
              <a:rPr lang="en-US" b="1" dirty="0" err="1" smtClean="0"/>
              <a:t>meningkat</a:t>
            </a:r>
            <a:r>
              <a:rPr lang="en-US" b="1" dirty="0" smtClean="0"/>
              <a:t> </a:t>
            </a:r>
            <a:r>
              <a:rPr lang="en-US" b="1" dirty="0" err="1" smtClean="0"/>
              <a:t>dimana-mana</a:t>
            </a:r>
            <a:r>
              <a:rPr lang="en-US" b="1" dirty="0" smtClean="0"/>
              <a:t>.</a:t>
            </a:r>
            <a:br>
              <a:rPr lang="en-US" b="1" dirty="0" smtClean="0"/>
            </a:br>
            <a:r>
              <a:rPr lang="en-US" b="1" dirty="0" err="1" smtClean="0"/>
              <a:t>Waah</a:t>
            </a:r>
            <a:r>
              <a:rPr lang="en-US" b="1" dirty="0" smtClean="0"/>
              <a:t>.. </a:t>
            </a:r>
            <a:r>
              <a:rPr lang="en-US" b="1" dirty="0" err="1" smtClean="0"/>
              <a:t>bagus</a:t>
            </a:r>
            <a:r>
              <a:rPr lang="en-US" b="1" dirty="0" smtClean="0"/>
              <a:t> </a:t>
            </a:r>
            <a:r>
              <a:rPr lang="en-US" b="1" dirty="0" err="1" smtClean="0"/>
              <a:t>buat</a:t>
            </a:r>
            <a:r>
              <a:rPr lang="en-US" b="1" dirty="0" smtClean="0"/>
              <a:t> </a:t>
            </a:r>
            <a:r>
              <a:rPr lang="en-US" b="1" dirty="0" err="1" smtClean="0"/>
              <a:t>pemerintah</a:t>
            </a:r>
            <a:r>
              <a:rPr lang="en-US" b="1" dirty="0" smtClean="0"/>
              <a:t>, </a:t>
            </a:r>
            <a:r>
              <a:rPr lang="en-US" b="1" dirty="0" err="1" smtClean="0"/>
              <a:t>selama</a:t>
            </a:r>
            <a:r>
              <a:rPr lang="en-US" b="1" dirty="0" smtClean="0"/>
              <a:t> </a:t>
            </a:r>
            <a:r>
              <a:rPr lang="en-US" b="1" dirty="0" err="1" smtClean="0"/>
              <a:t>apa</a:t>
            </a:r>
            <a:r>
              <a:rPr lang="en-US" b="1" dirty="0" smtClean="0"/>
              <a:t> yang </a:t>
            </a:r>
            <a:r>
              <a:rPr lang="en-US" b="1" dirty="0" err="1" smtClean="0"/>
              <a:t>dibayarkan</a:t>
            </a:r>
            <a:r>
              <a:rPr lang="en-US" b="1" dirty="0" smtClean="0"/>
              <a:t> </a:t>
            </a:r>
            <a:r>
              <a:rPr lang="en-US" b="1" dirty="0" err="1" smtClean="0"/>
              <a:t>akan</a:t>
            </a:r>
            <a:r>
              <a:rPr lang="en-US" b="1" dirty="0" smtClean="0"/>
              <a:t> </a:t>
            </a:r>
            <a:r>
              <a:rPr lang="en-US" b="1" dirty="0" err="1" smtClean="0"/>
              <a:t>kembali</a:t>
            </a:r>
            <a:r>
              <a:rPr lang="en-US" b="1" dirty="0" smtClean="0"/>
              <a:t> </a:t>
            </a:r>
            <a:r>
              <a:rPr lang="en-US" b="1" dirty="0" err="1" smtClean="0"/>
              <a:t>kepada</a:t>
            </a:r>
            <a:r>
              <a:rPr lang="en-US" b="1" dirty="0" smtClean="0"/>
              <a:t> </a:t>
            </a:r>
            <a:r>
              <a:rPr lang="en-US" b="1" dirty="0" err="1" smtClean="0"/>
              <a:t>masyarakat</a:t>
            </a:r>
            <a:r>
              <a:rPr lang="en-US" b="1" dirty="0" smtClean="0"/>
              <a:t> yang </a:t>
            </a:r>
            <a:r>
              <a:rPr lang="en-US" b="1" dirty="0" err="1" smtClean="0"/>
              <a:t>menunaikan</a:t>
            </a:r>
            <a:r>
              <a:rPr lang="en-US" b="1" dirty="0" smtClean="0"/>
              <a:t> </a:t>
            </a:r>
            <a:r>
              <a:rPr lang="en-US" b="1" dirty="0" err="1" smtClean="0"/>
              <a:t>kewajibannya</a:t>
            </a:r>
            <a:r>
              <a:rPr lang="en-US" b="1" dirty="0" smtClean="0"/>
              <a:t>. Yang </a:t>
            </a:r>
            <a:r>
              <a:rPr lang="en-US" b="1" dirty="0" err="1" smtClean="0"/>
              <a:t>penting</a:t>
            </a:r>
            <a:r>
              <a:rPr lang="en-US" b="1" dirty="0" smtClean="0"/>
              <a:t>, </a:t>
            </a:r>
            <a:r>
              <a:rPr lang="en-US" b="1" dirty="0" err="1" smtClean="0"/>
              <a:t>sekarang</a:t>
            </a:r>
            <a:r>
              <a:rPr lang="en-US" b="1" dirty="0" smtClean="0"/>
              <a:t> </a:t>
            </a:r>
            <a:r>
              <a:rPr lang="en-US" b="1" dirty="0" err="1" smtClean="0"/>
              <a:t>masyarakat</a:t>
            </a:r>
            <a:r>
              <a:rPr lang="en-US" b="1" dirty="0" smtClean="0"/>
              <a:t> </a:t>
            </a:r>
            <a:r>
              <a:rPr lang="en-US" b="1" dirty="0" err="1" smtClean="0"/>
              <a:t>udah</a:t>
            </a:r>
            <a:r>
              <a:rPr lang="en-US" b="1" dirty="0" smtClean="0"/>
              <a:t> </a:t>
            </a:r>
            <a:r>
              <a:rPr lang="en-US" b="1" dirty="0" err="1" smtClean="0"/>
              <a:t>mulai</a:t>
            </a:r>
            <a:r>
              <a:rPr lang="en-US" b="1" dirty="0" smtClean="0"/>
              <a:t> </a:t>
            </a:r>
            <a:r>
              <a:rPr lang="en-US" b="1" dirty="0" err="1" smtClean="0"/>
              <a:t>keliatan</a:t>
            </a:r>
            <a:r>
              <a:rPr lang="en-US" b="1" dirty="0" smtClean="0"/>
              <a:t> </a:t>
            </a:r>
            <a:r>
              <a:rPr lang="en-US" b="1" dirty="0" err="1" smtClean="0"/>
              <a:t>banget</a:t>
            </a:r>
            <a:r>
              <a:rPr lang="en-US" b="1" dirty="0" smtClean="0"/>
              <a:t> </a:t>
            </a:r>
            <a:r>
              <a:rPr lang="en-US" b="1" dirty="0" err="1" smtClean="0"/>
              <a:t>sadar</a:t>
            </a:r>
            <a:r>
              <a:rPr lang="en-US" b="1" dirty="0" smtClean="0"/>
              <a:t> </a:t>
            </a:r>
            <a:r>
              <a:rPr lang="en-US" b="1" dirty="0" err="1" smtClean="0"/>
              <a:t>akan</a:t>
            </a:r>
            <a:r>
              <a:rPr lang="en-US" b="1" dirty="0" smtClean="0"/>
              <a:t> </a:t>
            </a:r>
            <a:r>
              <a:rPr lang="en-US" b="1" dirty="0" err="1" smtClean="0"/>
              <a:t>kewajibannya</a:t>
            </a:r>
            <a:r>
              <a:rPr lang="en-US" b="1" dirty="0" smtClean="0"/>
              <a:t>. But wait,… </a:t>
            </a:r>
            <a:r>
              <a:rPr lang="en-US" b="1" dirty="0" err="1" smtClean="0"/>
              <a:t>mereka</a:t>
            </a:r>
            <a:r>
              <a:rPr lang="en-US" b="1" dirty="0" smtClean="0"/>
              <a:t> </a:t>
            </a:r>
            <a:r>
              <a:rPr lang="en-US" b="1" dirty="0" err="1" smtClean="0"/>
              <a:t>juga</a:t>
            </a:r>
            <a:r>
              <a:rPr lang="en-US" b="1" dirty="0" smtClean="0"/>
              <a:t> </a:t>
            </a:r>
            <a:r>
              <a:rPr lang="en-US" b="1" dirty="0" err="1" smtClean="0"/>
              <a:t>makin</a:t>
            </a:r>
            <a:r>
              <a:rPr lang="en-US" b="1" dirty="0" smtClean="0"/>
              <a:t> </a:t>
            </a:r>
            <a:r>
              <a:rPr lang="en-US" b="1" dirty="0" err="1" smtClean="0"/>
              <a:t>sadar</a:t>
            </a:r>
            <a:r>
              <a:rPr lang="en-US" b="1" dirty="0" smtClean="0"/>
              <a:t> </a:t>
            </a:r>
            <a:r>
              <a:rPr lang="en-US" b="1" dirty="0" err="1" smtClean="0"/>
              <a:t>akan</a:t>
            </a:r>
            <a:r>
              <a:rPr lang="en-US" b="1" dirty="0" smtClean="0"/>
              <a:t> </a:t>
            </a:r>
            <a:r>
              <a:rPr lang="en-US" b="1" dirty="0" err="1" smtClean="0"/>
              <a:t>hak-haknya</a:t>
            </a:r>
            <a:r>
              <a:rPr lang="en-US" b="1" dirty="0" smtClean="0"/>
              <a:t>.</a:t>
            </a:r>
            <a:endParaRPr lang="en-US" b="1"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6027" y="92879"/>
            <a:ext cx="3713275" cy="538665"/>
          </a:xfrm>
          <a:ln w="12700">
            <a:solidFill>
              <a:schemeClr val="tx1"/>
            </a:solidFill>
          </a:ln>
        </p:spPr>
        <p:txBody>
          <a:bodyPr>
            <a:noAutofit/>
          </a:bodyPr>
          <a:lstStyle/>
          <a:p>
            <a:pPr algn="l"/>
            <a:r>
              <a:rPr lang="en-US" sz="2400" b="1" dirty="0" smtClean="0"/>
              <a:t>8. DASAR HUKUM </a:t>
            </a:r>
            <a:r>
              <a:rPr lang="en-US" sz="2800" b="1" dirty="0" smtClean="0"/>
              <a:t>PAJAK</a:t>
            </a:r>
            <a:endParaRPr lang="en-US" sz="2800" b="1" dirty="0"/>
          </a:p>
        </p:txBody>
      </p:sp>
      <p:sp>
        <p:nvSpPr>
          <p:cNvPr id="3" name="Content Placeholder 2"/>
          <p:cNvSpPr>
            <a:spLocks noGrp="1"/>
          </p:cNvSpPr>
          <p:nvPr>
            <p:ph idx="1"/>
          </p:nvPr>
        </p:nvSpPr>
        <p:spPr>
          <a:xfrm>
            <a:off x="1" y="724422"/>
            <a:ext cx="9180513" cy="6297091"/>
          </a:xfrm>
        </p:spPr>
        <p:txBody>
          <a:bodyPr>
            <a:normAutofit/>
          </a:bodyPr>
          <a:lstStyle/>
          <a:p>
            <a:pPr>
              <a:buNone/>
            </a:pPr>
            <a:r>
              <a:rPr lang="en-US" sz="2400" dirty="0" err="1" smtClean="0"/>
              <a:t>Ketentuan</a:t>
            </a:r>
            <a:r>
              <a:rPr lang="en-US" sz="2400" dirty="0" smtClean="0"/>
              <a:t> </a:t>
            </a:r>
            <a:r>
              <a:rPr lang="en-US" sz="2400" dirty="0" err="1" smtClean="0"/>
              <a:t>undang-undang</a:t>
            </a:r>
            <a:r>
              <a:rPr lang="en-US" sz="2400" dirty="0" smtClean="0"/>
              <a:t> </a:t>
            </a:r>
            <a:r>
              <a:rPr lang="en-US" sz="2400" dirty="0" err="1" smtClean="0"/>
              <a:t>dibidang</a:t>
            </a:r>
            <a:r>
              <a:rPr lang="en-US" sz="2400" dirty="0" smtClean="0"/>
              <a:t> </a:t>
            </a:r>
            <a:r>
              <a:rPr lang="en-US" sz="2400" dirty="0" err="1" smtClean="0"/>
              <a:t>pajak</a:t>
            </a:r>
            <a:r>
              <a:rPr lang="en-US" sz="2400" dirty="0" smtClean="0"/>
              <a:t> </a:t>
            </a:r>
            <a:r>
              <a:rPr lang="en-US" sz="2400" dirty="0" err="1" smtClean="0"/>
              <a:t>diantaranya</a:t>
            </a:r>
            <a:r>
              <a:rPr lang="en-US" sz="2400" dirty="0" smtClean="0"/>
              <a:t> :</a:t>
            </a:r>
          </a:p>
          <a:p>
            <a:pPr>
              <a:buNone/>
            </a:pPr>
            <a:r>
              <a:rPr lang="en-US" sz="1800" b="1" dirty="0" smtClean="0"/>
              <a:t>1. </a:t>
            </a:r>
            <a:r>
              <a:rPr lang="en-US" sz="1800" b="1" dirty="0" err="1" smtClean="0"/>
              <a:t>Undang-Undang</a:t>
            </a:r>
            <a:r>
              <a:rPr lang="en-US" sz="1800" b="1" dirty="0" smtClean="0"/>
              <a:t> </a:t>
            </a:r>
            <a:r>
              <a:rPr lang="en-US" sz="1800" b="1" dirty="0" err="1" smtClean="0"/>
              <a:t>nomor</a:t>
            </a:r>
            <a:r>
              <a:rPr lang="en-US" sz="1800" b="1" dirty="0" smtClean="0"/>
              <a:t> 16 </a:t>
            </a:r>
            <a:r>
              <a:rPr lang="en-US" sz="1800" b="1" dirty="0" err="1" smtClean="0"/>
              <a:t>Tahun</a:t>
            </a:r>
            <a:r>
              <a:rPr lang="en-US" sz="1800" b="1" dirty="0" smtClean="0"/>
              <a:t> 2000 </a:t>
            </a:r>
            <a:r>
              <a:rPr lang="en-US" sz="1800" b="1" dirty="0" err="1" smtClean="0"/>
              <a:t>Tentang</a:t>
            </a:r>
            <a:r>
              <a:rPr lang="en-US" sz="1800" b="1" dirty="0" smtClean="0"/>
              <a:t> </a:t>
            </a:r>
            <a:r>
              <a:rPr lang="en-US" sz="1800" b="1" dirty="0" err="1" smtClean="0"/>
              <a:t>ketentuan</a:t>
            </a:r>
            <a:r>
              <a:rPr lang="en-US" sz="1800" b="1" dirty="0" smtClean="0"/>
              <a:t> </a:t>
            </a:r>
            <a:r>
              <a:rPr lang="en-US" sz="1800" b="1" dirty="0" err="1" smtClean="0"/>
              <a:t>umum</a:t>
            </a:r>
            <a:r>
              <a:rPr lang="en-US" sz="1800" b="1" dirty="0" smtClean="0"/>
              <a:t> &amp; </a:t>
            </a:r>
            <a:r>
              <a:rPr lang="en-US" sz="1800" b="1" dirty="0" err="1" smtClean="0"/>
              <a:t>tata</a:t>
            </a:r>
            <a:r>
              <a:rPr lang="en-US" sz="1800" b="1" dirty="0" smtClean="0"/>
              <a:t> </a:t>
            </a:r>
            <a:r>
              <a:rPr lang="en-US" sz="1800" b="1" dirty="0" err="1" smtClean="0"/>
              <a:t>cara</a:t>
            </a:r>
            <a:r>
              <a:rPr lang="en-US" sz="1800" b="1" dirty="0" smtClean="0"/>
              <a:t> </a:t>
            </a:r>
            <a:r>
              <a:rPr lang="en-US" sz="1800" b="1" dirty="0" err="1" smtClean="0"/>
              <a:t>perpajakan</a:t>
            </a:r>
            <a:r>
              <a:rPr lang="en-US" sz="1800" b="1" dirty="0" smtClean="0"/>
              <a:t>.</a:t>
            </a:r>
          </a:p>
          <a:p>
            <a:pPr>
              <a:buNone/>
            </a:pPr>
            <a:r>
              <a:rPr lang="en-US" sz="1800" b="1" dirty="0" smtClean="0"/>
              <a:t>2. </a:t>
            </a:r>
            <a:r>
              <a:rPr lang="en-US" sz="1800" b="1" dirty="0" err="1" smtClean="0"/>
              <a:t>Undang-Undang</a:t>
            </a:r>
            <a:r>
              <a:rPr lang="en-US" sz="1800" b="1" dirty="0" smtClean="0"/>
              <a:t> </a:t>
            </a:r>
            <a:r>
              <a:rPr lang="en-US" sz="1800" b="1" dirty="0" err="1" smtClean="0"/>
              <a:t>nomor</a:t>
            </a:r>
            <a:r>
              <a:rPr lang="en-US" sz="1800" b="1" dirty="0" smtClean="0"/>
              <a:t> 17 </a:t>
            </a:r>
            <a:r>
              <a:rPr lang="en-US" sz="1800" b="1" dirty="0" err="1" smtClean="0"/>
              <a:t>Tahun</a:t>
            </a:r>
            <a:r>
              <a:rPr lang="en-US" sz="1800" b="1" dirty="0" smtClean="0"/>
              <a:t> 2000 </a:t>
            </a:r>
            <a:r>
              <a:rPr lang="en-US" sz="1800" b="1" dirty="0" err="1" smtClean="0"/>
              <a:t>tentang</a:t>
            </a:r>
            <a:r>
              <a:rPr lang="en-US" sz="1800" b="1" dirty="0" smtClean="0"/>
              <a:t> </a:t>
            </a:r>
            <a:r>
              <a:rPr lang="en-US" sz="1800" b="1" dirty="0" err="1" smtClean="0"/>
              <a:t>pajak</a:t>
            </a:r>
            <a:r>
              <a:rPr lang="en-US" sz="1800" b="1" dirty="0" smtClean="0"/>
              <a:t> </a:t>
            </a:r>
            <a:r>
              <a:rPr lang="en-US" sz="1800" b="1" dirty="0" err="1" smtClean="0"/>
              <a:t>penghasilan</a:t>
            </a:r>
            <a:r>
              <a:rPr lang="en-US" sz="1800" b="1" dirty="0" smtClean="0"/>
              <a:t> </a:t>
            </a:r>
          </a:p>
          <a:p>
            <a:pPr>
              <a:buNone/>
            </a:pPr>
            <a:r>
              <a:rPr lang="en-US" sz="1800" b="1" dirty="0" smtClean="0"/>
              <a:t>3. </a:t>
            </a:r>
            <a:r>
              <a:rPr lang="en-US" sz="1800" b="1" dirty="0" err="1" smtClean="0"/>
              <a:t>Undang-Undang</a:t>
            </a:r>
            <a:r>
              <a:rPr lang="en-US" sz="1800" b="1" dirty="0" smtClean="0"/>
              <a:t> </a:t>
            </a:r>
            <a:r>
              <a:rPr lang="en-US" sz="1800" b="1" dirty="0" err="1" smtClean="0"/>
              <a:t>nomor</a:t>
            </a:r>
            <a:r>
              <a:rPr lang="en-US" sz="1800" b="1" dirty="0" smtClean="0"/>
              <a:t> 18 </a:t>
            </a:r>
            <a:r>
              <a:rPr lang="en-US" sz="1800" b="1" dirty="0" err="1" smtClean="0"/>
              <a:t>Tahun</a:t>
            </a:r>
            <a:r>
              <a:rPr lang="en-US" sz="1800" b="1" dirty="0" smtClean="0"/>
              <a:t> 2000 </a:t>
            </a:r>
            <a:r>
              <a:rPr lang="en-US" sz="1800" b="1" dirty="0" err="1" smtClean="0"/>
              <a:t>tentang</a:t>
            </a:r>
            <a:r>
              <a:rPr lang="en-US" sz="1800" b="1" dirty="0" smtClean="0"/>
              <a:t> </a:t>
            </a:r>
            <a:r>
              <a:rPr lang="en-US" sz="1800" b="1" dirty="0" err="1" smtClean="0"/>
              <a:t>Pajak</a:t>
            </a:r>
            <a:r>
              <a:rPr lang="en-US" sz="1800" b="1" dirty="0" smtClean="0"/>
              <a:t> </a:t>
            </a:r>
            <a:r>
              <a:rPr lang="en-US" sz="1800" b="1" dirty="0" err="1" smtClean="0"/>
              <a:t>Pertambahan</a:t>
            </a:r>
            <a:r>
              <a:rPr lang="en-US" sz="1800" b="1" dirty="0" smtClean="0"/>
              <a:t> </a:t>
            </a:r>
            <a:r>
              <a:rPr lang="en-US" sz="1800" b="1" dirty="0" err="1" smtClean="0"/>
              <a:t>Nilai</a:t>
            </a:r>
            <a:r>
              <a:rPr lang="en-US" sz="1800" b="1" dirty="0" smtClean="0"/>
              <a:t> </a:t>
            </a:r>
            <a:r>
              <a:rPr lang="en-US" sz="1800" b="1" dirty="0" err="1" smtClean="0"/>
              <a:t>atas</a:t>
            </a:r>
            <a:r>
              <a:rPr lang="en-US" sz="1800" b="1" dirty="0" smtClean="0"/>
              <a:t> </a:t>
            </a:r>
            <a:r>
              <a:rPr lang="en-US" sz="1800" b="1" dirty="0" err="1" smtClean="0"/>
              <a:t>Barang</a:t>
            </a:r>
            <a:r>
              <a:rPr lang="en-US" sz="1800" b="1" dirty="0" smtClean="0"/>
              <a:t> &amp; </a:t>
            </a:r>
            <a:r>
              <a:rPr lang="en-US" sz="1800" b="1" dirty="0" err="1" smtClean="0"/>
              <a:t>Jasa</a:t>
            </a:r>
            <a:r>
              <a:rPr lang="en-US" sz="1800" b="1" dirty="0" smtClean="0"/>
              <a:t> </a:t>
            </a:r>
            <a:r>
              <a:rPr lang="en-US" sz="1800" b="1" dirty="0" err="1" smtClean="0"/>
              <a:t>serta</a:t>
            </a:r>
            <a:endParaRPr lang="en-US" sz="1800" b="1" dirty="0" smtClean="0"/>
          </a:p>
          <a:p>
            <a:pPr>
              <a:buNone/>
            </a:pPr>
            <a:r>
              <a:rPr lang="en-US" sz="1800" b="1" dirty="0" smtClean="0"/>
              <a:t>    </a:t>
            </a:r>
            <a:r>
              <a:rPr lang="en-US" sz="1800" b="1" dirty="0" err="1" smtClean="0"/>
              <a:t>pajak</a:t>
            </a:r>
            <a:r>
              <a:rPr lang="en-US" sz="1800" b="1" dirty="0" smtClean="0"/>
              <a:t> </a:t>
            </a:r>
            <a:r>
              <a:rPr lang="en-US" sz="1800" b="1" dirty="0" err="1" smtClean="0"/>
              <a:t>Penjualan</a:t>
            </a:r>
            <a:r>
              <a:rPr lang="en-US" sz="1800" b="1" dirty="0" smtClean="0"/>
              <a:t> </a:t>
            </a:r>
            <a:r>
              <a:rPr lang="en-US" sz="1800" b="1" dirty="0" err="1" smtClean="0"/>
              <a:t>atas</a:t>
            </a:r>
            <a:r>
              <a:rPr lang="en-US" sz="1800" b="1" dirty="0" smtClean="0"/>
              <a:t> </a:t>
            </a:r>
            <a:r>
              <a:rPr lang="en-US" sz="1800" b="1" dirty="0" err="1" smtClean="0"/>
              <a:t>Barang</a:t>
            </a:r>
            <a:r>
              <a:rPr lang="en-US" sz="1800" b="1" dirty="0" smtClean="0"/>
              <a:t> </a:t>
            </a:r>
            <a:r>
              <a:rPr lang="en-US" sz="1800" b="1" dirty="0" err="1" smtClean="0"/>
              <a:t>mewah</a:t>
            </a:r>
            <a:r>
              <a:rPr lang="en-US" sz="1800" b="1" dirty="0" smtClean="0"/>
              <a:t>.</a:t>
            </a:r>
          </a:p>
          <a:p>
            <a:pPr>
              <a:buNone/>
            </a:pPr>
            <a:r>
              <a:rPr lang="en-US" sz="1800" b="1" dirty="0" smtClean="0"/>
              <a:t>4. </a:t>
            </a:r>
            <a:r>
              <a:rPr lang="en-US" sz="1800" b="1" dirty="0" err="1" smtClean="0"/>
              <a:t>Undang-Undang</a:t>
            </a:r>
            <a:r>
              <a:rPr lang="en-US" sz="1800" b="1" dirty="0" smtClean="0"/>
              <a:t> </a:t>
            </a:r>
            <a:r>
              <a:rPr lang="en-US" sz="1800" b="1" dirty="0" err="1" smtClean="0"/>
              <a:t>nomor</a:t>
            </a:r>
            <a:r>
              <a:rPr lang="en-US" sz="1800" b="1" dirty="0" smtClean="0"/>
              <a:t> 12 </a:t>
            </a:r>
            <a:r>
              <a:rPr lang="en-US" sz="1800" b="1" dirty="0" err="1" smtClean="0"/>
              <a:t>Tahun</a:t>
            </a:r>
            <a:r>
              <a:rPr lang="en-US" sz="1800" b="1" dirty="0" smtClean="0"/>
              <a:t> 2000 </a:t>
            </a:r>
            <a:r>
              <a:rPr lang="en-US" sz="1800" b="1" dirty="0" err="1" smtClean="0"/>
              <a:t>tentang</a:t>
            </a:r>
            <a:r>
              <a:rPr lang="en-US" sz="1800" b="1" dirty="0" smtClean="0"/>
              <a:t> </a:t>
            </a:r>
            <a:r>
              <a:rPr lang="en-US" sz="1800" b="1" dirty="0" err="1" smtClean="0"/>
              <a:t>Pajak</a:t>
            </a:r>
            <a:r>
              <a:rPr lang="en-US" sz="1800" b="1" dirty="0" smtClean="0"/>
              <a:t> </a:t>
            </a:r>
            <a:r>
              <a:rPr lang="en-US" sz="1800" b="1" dirty="0" err="1" smtClean="0"/>
              <a:t>Bumi</a:t>
            </a:r>
            <a:r>
              <a:rPr lang="en-US" sz="1800" b="1" dirty="0" smtClean="0"/>
              <a:t> &amp; </a:t>
            </a:r>
            <a:r>
              <a:rPr lang="en-US" sz="1800" b="1" dirty="0" err="1" smtClean="0"/>
              <a:t>Bangunan</a:t>
            </a:r>
            <a:r>
              <a:rPr lang="en-US" sz="1800" b="1" dirty="0" smtClean="0"/>
              <a:t> </a:t>
            </a:r>
          </a:p>
          <a:p>
            <a:pPr>
              <a:buNone/>
            </a:pPr>
            <a:r>
              <a:rPr lang="en-US" sz="1800" b="1" dirty="0" smtClean="0"/>
              <a:t>5. </a:t>
            </a:r>
            <a:r>
              <a:rPr lang="en-US" sz="1800" b="1" dirty="0" err="1" smtClean="0"/>
              <a:t>Undang-Undang</a:t>
            </a:r>
            <a:r>
              <a:rPr lang="en-US" sz="1800" b="1" dirty="0" smtClean="0"/>
              <a:t> </a:t>
            </a:r>
            <a:r>
              <a:rPr lang="en-US" sz="1800" b="1" dirty="0" err="1" smtClean="0"/>
              <a:t>nomor</a:t>
            </a:r>
            <a:r>
              <a:rPr lang="en-US" sz="1800" b="1" dirty="0" smtClean="0"/>
              <a:t> 13 </a:t>
            </a:r>
            <a:r>
              <a:rPr lang="en-US" sz="1800" b="1" dirty="0" err="1" smtClean="0"/>
              <a:t>Tahun</a:t>
            </a:r>
            <a:r>
              <a:rPr lang="en-US" sz="1800" b="1" dirty="0" smtClean="0"/>
              <a:t> 1985 </a:t>
            </a:r>
            <a:r>
              <a:rPr lang="en-US" sz="1800" b="1" dirty="0" err="1" smtClean="0"/>
              <a:t>tentang</a:t>
            </a:r>
            <a:r>
              <a:rPr lang="en-US" sz="1800" b="1" dirty="0" smtClean="0"/>
              <a:t> Bea </a:t>
            </a:r>
            <a:r>
              <a:rPr lang="en-US" sz="1800" b="1" dirty="0" err="1" smtClean="0"/>
              <a:t>Materai</a:t>
            </a:r>
            <a:r>
              <a:rPr lang="en-US" sz="1800" b="1" dirty="0" smtClean="0"/>
              <a:t> </a:t>
            </a:r>
          </a:p>
          <a:p>
            <a:pPr>
              <a:buNone/>
            </a:pPr>
            <a:r>
              <a:rPr lang="en-US" sz="1800" b="1" dirty="0" smtClean="0"/>
              <a:t>6. </a:t>
            </a:r>
            <a:r>
              <a:rPr lang="en-US" sz="1800" b="1" dirty="0" err="1" smtClean="0"/>
              <a:t>Undang-Undang</a:t>
            </a:r>
            <a:r>
              <a:rPr lang="en-US" sz="1800" b="1" dirty="0" smtClean="0"/>
              <a:t> </a:t>
            </a:r>
            <a:r>
              <a:rPr lang="en-US" sz="1800" b="1" dirty="0" err="1" smtClean="0"/>
              <a:t>nomor</a:t>
            </a:r>
            <a:r>
              <a:rPr lang="en-US" sz="1800" b="1" dirty="0" smtClean="0"/>
              <a:t> 17 </a:t>
            </a:r>
            <a:r>
              <a:rPr lang="en-US" sz="1800" b="1" dirty="0" err="1" smtClean="0"/>
              <a:t>Tahun</a:t>
            </a:r>
            <a:r>
              <a:rPr lang="en-US" sz="1800" b="1" dirty="0" smtClean="0"/>
              <a:t>  1997 </a:t>
            </a:r>
            <a:r>
              <a:rPr lang="en-US" sz="1800" b="1" dirty="0" err="1" smtClean="0"/>
              <a:t>tentang</a:t>
            </a:r>
            <a:r>
              <a:rPr lang="en-US" sz="1800" b="1" dirty="0" smtClean="0"/>
              <a:t> </a:t>
            </a:r>
            <a:r>
              <a:rPr lang="en-US" sz="1800" b="1" dirty="0" err="1" smtClean="0"/>
              <a:t>Badan</a:t>
            </a:r>
            <a:r>
              <a:rPr lang="en-US" sz="1800" b="1" dirty="0" smtClean="0"/>
              <a:t> </a:t>
            </a:r>
            <a:r>
              <a:rPr lang="en-US" sz="1800" b="1" dirty="0" err="1" smtClean="0"/>
              <a:t>Penyelesaian</a:t>
            </a:r>
            <a:r>
              <a:rPr lang="en-US" sz="1800" b="1" dirty="0" smtClean="0"/>
              <a:t> </a:t>
            </a:r>
            <a:r>
              <a:rPr lang="en-US" sz="1800" b="1" dirty="0" err="1" smtClean="0"/>
              <a:t>Sengketa</a:t>
            </a:r>
            <a:r>
              <a:rPr lang="en-US" sz="1800" b="1" dirty="0" smtClean="0"/>
              <a:t> </a:t>
            </a:r>
            <a:r>
              <a:rPr lang="en-US" sz="1800" b="1" dirty="0" err="1" smtClean="0"/>
              <a:t>Pajak</a:t>
            </a:r>
            <a:r>
              <a:rPr lang="en-US" sz="1800" b="1" dirty="0" smtClean="0"/>
              <a:t> </a:t>
            </a:r>
          </a:p>
          <a:p>
            <a:pPr>
              <a:buNone/>
            </a:pPr>
            <a:r>
              <a:rPr lang="en-US" sz="1800" b="1" dirty="0" smtClean="0"/>
              <a:t>7. </a:t>
            </a:r>
            <a:r>
              <a:rPr lang="en-US" sz="1800" b="1" dirty="0" err="1" smtClean="0"/>
              <a:t>Undang-Undang</a:t>
            </a:r>
            <a:r>
              <a:rPr lang="en-US" sz="1800" b="1" dirty="0" smtClean="0"/>
              <a:t> </a:t>
            </a:r>
            <a:r>
              <a:rPr lang="en-US" sz="1800" b="1" dirty="0" err="1" smtClean="0"/>
              <a:t>nomor</a:t>
            </a:r>
            <a:r>
              <a:rPr lang="en-US" sz="1800" b="1" dirty="0" smtClean="0"/>
              <a:t> 34 </a:t>
            </a:r>
            <a:r>
              <a:rPr lang="en-US" sz="1800" b="1" dirty="0" err="1" smtClean="0"/>
              <a:t>Tahun</a:t>
            </a:r>
            <a:r>
              <a:rPr lang="en-US" sz="1800" b="1" dirty="0" smtClean="0"/>
              <a:t> 2000  </a:t>
            </a:r>
            <a:r>
              <a:rPr lang="en-US" sz="1800" b="1" dirty="0" err="1" smtClean="0"/>
              <a:t>tentang</a:t>
            </a:r>
            <a:r>
              <a:rPr lang="en-US" sz="1800" b="1" dirty="0" smtClean="0"/>
              <a:t> </a:t>
            </a:r>
            <a:r>
              <a:rPr lang="en-US" sz="1800" b="1" dirty="0" err="1" smtClean="0"/>
              <a:t>Pajak</a:t>
            </a:r>
            <a:r>
              <a:rPr lang="en-US" sz="1800" b="1" dirty="0" smtClean="0"/>
              <a:t> Daerah &amp; </a:t>
            </a:r>
            <a:r>
              <a:rPr lang="en-US" sz="1800" b="1" dirty="0" err="1" smtClean="0"/>
              <a:t>RetribusiDaerah</a:t>
            </a:r>
            <a:endParaRPr lang="en-US" sz="1800" b="1" dirty="0" smtClean="0"/>
          </a:p>
          <a:p>
            <a:pPr>
              <a:buNone/>
            </a:pPr>
            <a:r>
              <a:rPr lang="en-US" sz="1800" b="1" dirty="0" smtClean="0"/>
              <a:t>8. </a:t>
            </a:r>
            <a:r>
              <a:rPr lang="en-US" sz="1800" b="1" dirty="0" err="1" smtClean="0"/>
              <a:t>Undang-Undang</a:t>
            </a:r>
            <a:r>
              <a:rPr lang="en-US" sz="1800" b="1" dirty="0" smtClean="0"/>
              <a:t> </a:t>
            </a:r>
            <a:r>
              <a:rPr lang="en-US" sz="1800" b="1" dirty="0" err="1" smtClean="0"/>
              <a:t>nomor</a:t>
            </a:r>
            <a:r>
              <a:rPr lang="en-US" sz="1800" b="1" dirty="0" smtClean="0"/>
              <a:t> 19 </a:t>
            </a:r>
            <a:r>
              <a:rPr lang="en-US" sz="1800" b="1" dirty="0" err="1" smtClean="0"/>
              <a:t>Tahun</a:t>
            </a:r>
            <a:r>
              <a:rPr lang="en-US" sz="1800" b="1" dirty="0" smtClean="0"/>
              <a:t> 2000 </a:t>
            </a:r>
            <a:r>
              <a:rPr lang="en-US" sz="1800" b="1" dirty="0" err="1" smtClean="0"/>
              <a:t>tentang</a:t>
            </a:r>
            <a:r>
              <a:rPr lang="en-US" sz="1800" b="1" dirty="0" smtClean="0"/>
              <a:t> </a:t>
            </a:r>
            <a:r>
              <a:rPr lang="en-US" sz="1800" b="1" dirty="0" err="1" smtClean="0"/>
              <a:t>Penagihan</a:t>
            </a:r>
            <a:r>
              <a:rPr lang="en-US" sz="1800" b="1" dirty="0" smtClean="0"/>
              <a:t> </a:t>
            </a:r>
            <a:r>
              <a:rPr lang="en-US" sz="1800" b="1" dirty="0" err="1" smtClean="0"/>
              <a:t>Pajak</a:t>
            </a:r>
            <a:r>
              <a:rPr lang="en-US" sz="1800" b="1" dirty="0" smtClean="0"/>
              <a:t> </a:t>
            </a:r>
            <a:r>
              <a:rPr lang="en-US" sz="1800" b="1" dirty="0" err="1" smtClean="0"/>
              <a:t>dengan</a:t>
            </a:r>
            <a:r>
              <a:rPr lang="en-US" sz="1800" b="1" dirty="0" smtClean="0"/>
              <a:t> </a:t>
            </a:r>
            <a:r>
              <a:rPr lang="en-US" sz="1800" b="1" dirty="0" err="1" smtClean="0"/>
              <a:t>surat</a:t>
            </a:r>
            <a:r>
              <a:rPr lang="en-US" sz="1800" b="1" dirty="0" smtClean="0"/>
              <a:t> </a:t>
            </a:r>
            <a:r>
              <a:rPr lang="en-US" sz="1800" b="1" dirty="0" err="1" smtClean="0"/>
              <a:t>Paksa</a:t>
            </a:r>
            <a:r>
              <a:rPr lang="en-US" sz="1800" b="1" dirty="0" smtClean="0"/>
              <a:t> </a:t>
            </a:r>
          </a:p>
          <a:p>
            <a:pPr>
              <a:buNone/>
            </a:pPr>
            <a:r>
              <a:rPr lang="en-US" sz="1800" b="1" dirty="0" smtClean="0"/>
              <a:t>9. </a:t>
            </a:r>
            <a:r>
              <a:rPr lang="en-US" sz="1800" b="1" dirty="0" err="1" smtClean="0"/>
              <a:t>Undang-Undang</a:t>
            </a:r>
            <a:r>
              <a:rPr lang="en-US" sz="1800" b="1" dirty="0" smtClean="0"/>
              <a:t> </a:t>
            </a:r>
            <a:r>
              <a:rPr lang="en-US" sz="1800" b="1" dirty="0" err="1" smtClean="0"/>
              <a:t>nomor</a:t>
            </a:r>
            <a:r>
              <a:rPr lang="en-US" sz="1800" b="1" dirty="0" smtClean="0"/>
              <a:t> 20 </a:t>
            </a:r>
            <a:r>
              <a:rPr lang="en-US" sz="1800" b="1" dirty="0" err="1" smtClean="0"/>
              <a:t>Tahun</a:t>
            </a:r>
            <a:r>
              <a:rPr lang="en-US" sz="1800" b="1" dirty="0" smtClean="0"/>
              <a:t> 2000 </a:t>
            </a:r>
            <a:r>
              <a:rPr lang="en-US" sz="1800" b="1" dirty="0" err="1" smtClean="0"/>
              <a:t>tentang</a:t>
            </a:r>
            <a:r>
              <a:rPr lang="en-US" sz="1800" b="1" dirty="0" smtClean="0"/>
              <a:t> Bea </a:t>
            </a:r>
            <a:r>
              <a:rPr lang="en-US" sz="1800" b="1" dirty="0" err="1" smtClean="0"/>
              <a:t>Perolehan</a:t>
            </a:r>
            <a:r>
              <a:rPr lang="en-US" sz="1800" b="1" dirty="0" smtClean="0"/>
              <a:t> </a:t>
            </a:r>
            <a:r>
              <a:rPr lang="en-US" sz="1800" b="1" dirty="0" err="1" smtClean="0"/>
              <a:t>Hak</a:t>
            </a:r>
            <a:r>
              <a:rPr lang="en-US" sz="1800" b="1" dirty="0" smtClean="0"/>
              <a:t> </a:t>
            </a:r>
            <a:r>
              <a:rPr lang="en-US" sz="1800" b="1" dirty="0" err="1" smtClean="0"/>
              <a:t>atas</a:t>
            </a:r>
            <a:r>
              <a:rPr lang="en-US" sz="1800" b="1" dirty="0" smtClean="0"/>
              <a:t> </a:t>
            </a:r>
            <a:r>
              <a:rPr lang="en-US" sz="1800" b="1" dirty="0" err="1" smtClean="0"/>
              <a:t>dan</a:t>
            </a:r>
            <a:r>
              <a:rPr lang="en-US" sz="1800" b="1" dirty="0" smtClean="0"/>
              <a:t>/ </a:t>
            </a:r>
            <a:r>
              <a:rPr lang="en-US" sz="1800" b="1" dirty="0" err="1" smtClean="0"/>
              <a:t>Bangunan</a:t>
            </a:r>
            <a:endParaRPr lang="en-US" sz="1800" b="1" dirty="0" smtClean="0"/>
          </a:p>
        </p:txBody>
      </p:sp>
    </p:spTree>
  </p:cSld>
  <p:clrMapOvr>
    <a:masterClrMapping/>
  </p:clrMapOvr>
  <p:transition>
    <p:strips/>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58726" y="260034"/>
            <a:ext cx="4590257" cy="536113"/>
          </a:xfrm>
          <a:ln w="28575">
            <a:solidFill>
              <a:schemeClr val="tx1"/>
            </a:solidFill>
          </a:ln>
        </p:spPr>
        <p:txBody>
          <a:bodyPr>
            <a:normAutofit/>
          </a:bodyPr>
          <a:lstStyle/>
          <a:p>
            <a:pPr algn="l"/>
            <a:r>
              <a:rPr lang="en-US" sz="2400" b="1" dirty="0" smtClean="0"/>
              <a:t>9. AZAS PEMUNGUTAN PAJAK </a:t>
            </a:r>
            <a:endParaRPr lang="en-US" sz="2400" b="1" dirty="0"/>
          </a:p>
        </p:txBody>
      </p:sp>
      <p:pic>
        <p:nvPicPr>
          <p:cNvPr id="4" name="Picture 3" descr="http://4.bp.blogspot.com/-umwaryT6g_U/TZEuB2r3amI/AAAAAAAAADo/yrA33UYqJbw/s1600/no-tax1.jpg"/>
          <p:cNvPicPr/>
          <p:nvPr/>
        </p:nvPicPr>
        <p:blipFill>
          <a:blip r:embed="rId3"/>
          <a:srcRect/>
          <a:stretch>
            <a:fillRect/>
          </a:stretch>
        </p:blipFill>
        <p:spPr bwMode="auto">
          <a:xfrm>
            <a:off x="2791332" y="1758475"/>
            <a:ext cx="3597850" cy="3504565"/>
          </a:xfrm>
          <a:prstGeom prst="rect">
            <a:avLst/>
          </a:prstGeom>
          <a:noFill/>
          <a:ln w="9525">
            <a:noFill/>
            <a:miter lim="800000"/>
            <a:headEnd/>
            <a:tailEnd/>
          </a:ln>
        </p:spPr>
      </p:pic>
      <p:sp>
        <p:nvSpPr>
          <p:cNvPr id="3" name="Content Placeholder 2"/>
          <p:cNvSpPr>
            <a:spLocks noGrp="1"/>
          </p:cNvSpPr>
          <p:nvPr>
            <p:ph idx="1"/>
          </p:nvPr>
        </p:nvSpPr>
        <p:spPr>
          <a:xfrm>
            <a:off x="1" y="1097106"/>
            <a:ext cx="9180513" cy="5924419"/>
          </a:xfrm>
        </p:spPr>
        <p:txBody>
          <a:bodyPr>
            <a:noAutofit/>
          </a:bodyPr>
          <a:lstStyle/>
          <a:p>
            <a:pPr marL="514350" indent="-514350">
              <a:buNone/>
            </a:pPr>
            <a:r>
              <a:rPr lang="en-US" sz="2800" dirty="0" smtClean="0"/>
              <a:t>1.	</a:t>
            </a:r>
            <a:r>
              <a:rPr lang="en-US" sz="2800" b="1" dirty="0" err="1" smtClean="0"/>
              <a:t>Asas</a:t>
            </a:r>
            <a:r>
              <a:rPr lang="en-US" sz="2800" b="1" dirty="0" smtClean="0"/>
              <a:t> </a:t>
            </a:r>
            <a:r>
              <a:rPr lang="en-US" sz="2800" b="1" dirty="0" err="1" smtClean="0"/>
              <a:t>Keseimbangan</a:t>
            </a:r>
            <a:r>
              <a:rPr lang="en-US" sz="2800" b="1" dirty="0" smtClean="0"/>
              <a:t> </a:t>
            </a:r>
            <a:r>
              <a:rPr lang="en-US" sz="2800" b="1" dirty="0" err="1" smtClean="0"/>
              <a:t>atau</a:t>
            </a:r>
            <a:r>
              <a:rPr lang="en-US" sz="2800" b="1" dirty="0" smtClean="0"/>
              <a:t> </a:t>
            </a:r>
            <a:r>
              <a:rPr lang="en-US" sz="2800" b="1" dirty="0" err="1" smtClean="0"/>
              <a:t>Asas</a:t>
            </a:r>
            <a:r>
              <a:rPr lang="en-US" sz="2800" b="1" dirty="0" smtClean="0"/>
              <a:t> </a:t>
            </a:r>
            <a:r>
              <a:rPr lang="en-US" sz="2800" b="1" dirty="0" err="1" smtClean="0"/>
              <a:t>Keadilan</a:t>
            </a:r>
            <a:r>
              <a:rPr lang="en-US" sz="2800" b="1" dirty="0" smtClean="0"/>
              <a:t> (</a:t>
            </a:r>
            <a:r>
              <a:rPr lang="en-US" sz="2800" b="1" dirty="0" err="1" smtClean="0"/>
              <a:t>asas</a:t>
            </a:r>
            <a:r>
              <a:rPr lang="en-US" sz="2800" b="1" dirty="0" smtClean="0"/>
              <a:t> Equality)</a:t>
            </a:r>
          </a:p>
          <a:p>
            <a:pPr marL="514350" indent="-514350">
              <a:buNone/>
            </a:pPr>
            <a:r>
              <a:rPr lang="en-US" sz="2800" b="1" dirty="0" smtClean="0"/>
              <a:t>	Pungutan    </a:t>
            </a:r>
            <a:r>
              <a:rPr lang="en-US" sz="2800" b="1" dirty="0" err="1" smtClean="0"/>
              <a:t>pajak</a:t>
            </a:r>
            <a:r>
              <a:rPr lang="en-US" sz="2800" b="1" dirty="0" smtClean="0"/>
              <a:t>  yang  </a:t>
            </a:r>
            <a:r>
              <a:rPr lang="en-US" sz="2800" b="1" dirty="0" err="1" smtClean="0"/>
              <a:t>dilakukan</a:t>
            </a:r>
            <a:r>
              <a:rPr lang="en-US" sz="2800" b="1" dirty="0" smtClean="0"/>
              <a:t>  </a:t>
            </a:r>
            <a:r>
              <a:rPr lang="en-US" sz="2800" b="1" dirty="0" err="1" smtClean="0"/>
              <a:t>oleh</a:t>
            </a:r>
            <a:r>
              <a:rPr lang="en-US" sz="2800" b="1" dirty="0" smtClean="0"/>
              <a:t>  </a:t>
            </a:r>
            <a:r>
              <a:rPr lang="en-US" sz="2800" b="1" dirty="0" err="1" smtClean="0"/>
              <a:t>negara</a:t>
            </a:r>
            <a:r>
              <a:rPr lang="en-US" sz="2800" b="1" dirty="0" smtClean="0"/>
              <a:t>   </a:t>
            </a:r>
            <a:r>
              <a:rPr lang="en-US" sz="2800" b="1" dirty="0" err="1" smtClean="0"/>
              <a:t>harus</a:t>
            </a:r>
            <a:r>
              <a:rPr lang="en-US" sz="2800" b="1" dirty="0" smtClean="0"/>
              <a:t> </a:t>
            </a:r>
            <a:r>
              <a:rPr lang="en-US" sz="2800" b="1" dirty="0" err="1" smtClean="0"/>
              <a:t>sesuai</a:t>
            </a:r>
            <a:r>
              <a:rPr lang="en-US" sz="2800" b="1" dirty="0" smtClean="0"/>
              <a:t>  </a:t>
            </a:r>
            <a:r>
              <a:rPr lang="en-US" sz="2800" b="1" dirty="0" err="1" smtClean="0"/>
              <a:t>dengan</a:t>
            </a:r>
            <a:r>
              <a:rPr lang="en-US" sz="2800" b="1" dirty="0" smtClean="0"/>
              <a:t>   </a:t>
            </a:r>
            <a:r>
              <a:rPr lang="en-US" sz="2800" b="1" dirty="0" err="1" smtClean="0"/>
              <a:t>kemampuan</a:t>
            </a:r>
            <a:r>
              <a:rPr lang="en-US" sz="2800" b="1" dirty="0" smtClean="0"/>
              <a:t>   </a:t>
            </a:r>
            <a:r>
              <a:rPr lang="en-US" sz="2800" b="1" dirty="0" err="1" smtClean="0"/>
              <a:t>dan</a:t>
            </a:r>
            <a:r>
              <a:rPr lang="en-US" sz="2800" b="1" dirty="0" smtClean="0"/>
              <a:t>   </a:t>
            </a:r>
            <a:r>
              <a:rPr lang="en-US" sz="2800" b="1" dirty="0" err="1" smtClean="0"/>
              <a:t>penghasilan</a:t>
            </a:r>
            <a:r>
              <a:rPr lang="en-US" sz="2800" b="1" dirty="0" smtClean="0"/>
              <a:t>  </a:t>
            </a:r>
            <a:r>
              <a:rPr lang="en-US" sz="2800" b="1" dirty="0" err="1" smtClean="0"/>
              <a:t>wajib</a:t>
            </a:r>
            <a:r>
              <a:rPr lang="en-US" sz="2800" b="1" dirty="0" smtClean="0"/>
              <a:t> </a:t>
            </a:r>
            <a:r>
              <a:rPr lang="en-US" sz="2800" b="1" dirty="0" err="1" smtClean="0"/>
              <a:t>pajak</a:t>
            </a:r>
            <a:r>
              <a:rPr lang="en-US" sz="2800" b="1" dirty="0" smtClean="0"/>
              <a:t>.</a:t>
            </a:r>
          </a:p>
          <a:p>
            <a:pPr marL="514350" indent="-514350">
              <a:buNone/>
            </a:pPr>
            <a:endParaRPr lang="en-US" sz="2800" b="1" dirty="0" smtClean="0"/>
          </a:p>
          <a:p>
            <a:pPr marL="514350" indent="-514350">
              <a:buNone/>
            </a:pPr>
            <a:r>
              <a:rPr lang="en-US" sz="2800" b="1" dirty="0" smtClean="0"/>
              <a:t>2.	</a:t>
            </a:r>
            <a:r>
              <a:rPr lang="en-US" sz="2800" b="1" dirty="0" err="1" smtClean="0"/>
              <a:t>Asas</a:t>
            </a:r>
            <a:r>
              <a:rPr lang="en-US" sz="2800" b="1" dirty="0" smtClean="0"/>
              <a:t> </a:t>
            </a:r>
            <a:r>
              <a:rPr lang="en-US" sz="2800" b="1" dirty="0" err="1" smtClean="0"/>
              <a:t>Kepastian</a:t>
            </a:r>
            <a:r>
              <a:rPr lang="en-US" sz="2800" b="1" dirty="0" smtClean="0"/>
              <a:t> </a:t>
            </a:r>
            <a:r>
              <a:rPr lang="en-US" sz="2800" b="1" dirty="0" err="1" smtClean="0"/>
              <a:t>Hukum</a:t>
            </a:r>
            <a:r>
              <a:rPr lang="en-US" sz="2800" b="1" dirty="0" smtClean="0"/>
              <a:t> (</a:t>
            </a:r>
            <a:r>
              <a:rPr lang="en-US" sz="2800" b="1" dirty="0" err="1" smtClean="0"/>
              <a:t>asas</a:t>
            </a:r>
            <a:r>
              <a:rPr lang="en-US" sz="2800" b="1" dirty="0" smtClean="0"/>
              <a:t> Certainty)</a:t>
            </a:r>
          </a:p>
          <a:p>
            <a:pPr marL="514350" indent="-514350">
              <a:buNone/>
            </a:pPr>
            <a:r>
              <a:rPr lang="en-US" sz="2800" b="1" dirty="0" smtClean="0"/>
              <a:t>	</a:t>
            </a:r>
            <a:r>
              <a:rPr lang="en-US" sz="2800" b="1" dirty="0" err="1" smtClean="0"/>
              <a:t>Semua</a:t>
            </a:r>
            <a:r>
              <a:rPr lang="en-US" sz="2800" b="1" dirty="0" smtClean="0"/>
              <a:t> pungutan </a:t>
            </a:r>
            <a:r>
              <a:rPr lang="en-US" sz="2800" b="1" dirty="0" err="1" smtClean="0"/>
              <a:t>pajak</a:t>
            </a:r>
            <a:r>
              <a:rPr lang="en-US" sz="2800" b="1" dirty="0" smtClean="0"/>
              <a:t> </a:t>
            </a:r>
            <a:r>
              <a:rPr lang="en-US" sz="2800" b="1" dirty="0" err="1" smtClean="0"/>
              <a:t>harus</a:t>
            </a:r>
            <a:r>
              <a:rPr lang="en-US" sz="2800" b="1" dirty="0" smtClean="0"/>
              <a:t> </a:t>
            </a:r>
            <a:r>
              <a:rPr lang="en-US" sz="2800" b="1" dirty="0" err="1" smtClean="0"/>
              <a:t>berdasarkan</a:t>
            </a:r>
            <a:r>
              <a:rPr lang="en-US" sz="2800" b="1" dirty="0" smtClean="0"/>
              <a:t> </a:t>
            </a:r>
            <a:r>
              <a:rPr lang="en-US" sz="2800" b="1" dirty="0" err="1" smtClean="0"/>
              <a:t>UU,sehingga</a:t>
            </a:r>
            <a:r>
              <a:rPr lang="en-US" sz="2800" b="1" dirty="0" smtClean="0"/>
              <a:t> </a:t>
            </a:r>
            <a:r>
              <a:rPr lang="en-US" sz="2800" b="1" dirty="0" err="1" smtClean="0"/>
              <a:t>bagi</a:t>
            </a:r>
            <a:r>
              <a:rPr lang="en-US" sz="2800" b="1" dirty="0" smtClean="0"/>
              <a:t>   yang    </a:t>
            </a:r>
            <a:r>
              <a:rPr lang="en-US" sz="2800" b="1" dirty="0" err="1" smtClean="0"/>
              <a:t>melanggar</a:t>
            </a:r>
            <a:r>
              <a:rPr lang="en-US" sz="2800" b="1" dirty="0" smtClean="0"/>
              <a:t>    </a:t>
            </a:r>
            <a:r>
              <a:rPr lang="en-US" sz="2800" b="1" dirty="0" err="1" smtClean="0"/>
              <a:t>akan</a:t>
            </a:r>
            <a:r>
              <a:rPr lang="en-US" sz="2800" b="1" dirty="0" smtClean="0"/>
              <a:t>  </a:t>
            </a:r>
            <a:r>
              <a:rPr lang="en-US" sz="2800" b="1" dirty="0" err="1" smtClean="0"/>
              <a:t>dapat</a:t>
            </a:r>
            <a:r>
              <a:rPr lang="en-US" sz="2800" b="1" dirty="0" smtClean="0"/>
              <a:t> </a:t>
            </a:r>
            <a:r>
              <a:rPr lang="en-US" sz="2800" b="1" dirty="0" err="1" smtClean="0"/>
              <a:t>dikenakan</a:t>
            </a:r>
            <a:r>
              <a:rPr lang="en-US" sz="2800" b="1" dirty="0" smtClean="0"/>
              <a:t> </a:t>
            </a:r>
            <a:r>
              <a:rPr lang="en-US" sz="2800" b="1" dirty="0" err="1" smtClean="0"/>
              <a:t>sanksi</a:t>
            </a:r>
            <a:r>
              <a:rPr lang="en-US" sz="2800" b="1" dirty="0" smtClean="0"/>
              <a:t> </a:t>
            </a:r>
            <a:r>
              <a:rPr lang="en-US" sz="2800" b="1" dirty="0" err="1" smtClean="0"/>
              <a:t>hukum</a:t>
            </a:r>
            <a:r>
              <a:rPr lang="en-US" sz="2800" b="1" dirty="0" smtClean="0"/>
              <a: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85757"/>
            <a:ext cx="9180513" cy="631544"/>
          </a:xfrm>
        </p:spPr>
        <p:txBody>
          <a:bodyPr>
            <a:normAutofit/>
          </a:bodyPr>
          <a:lstStyle/>
          <a:p>
            <a:pPr algn="l"/>
            <a:r>
              <a:rPr lang="en-US" sz="2800" b="1" dirty="0" smtClean="0"/>
              <a:t>3. </a:t>
            </a:r>
            <a:r>
              <a:rPr lang="en-US" sz="2800" b="1" dirty="0" err="1" smtClean="0"/>
              <a:t>Asas</a:t>
            </a:r>
            <a:r>
              <a:rPr lang="en-US" sz="2800" b="1" dirty="0" smtClean="0"/>
              <a:t> </a:t>
            </a:r>
            <a:r>
              <a:rPr lang="en-US" sz="2800" b="1" dirty="0" err="1" smtClean="0"/>
              <a:t>Kesenangan</a:t>
            </a:r>
            <a:r>
              <a:rPr lang="en-US" sz="2800" b="1" dirty="0" smtClean="0"/>
              <a:t>/</a:t>
            </a:r>
            <a:r>
              <a:rPr lang="en-US" sz="2800" b="1" dirty="0" err="1" smtClean="0"/>
              <a:t>tepat</a:t>
            </a:r>
            <a:r>
              <a:rPr lang="en-US" sz="2800" b="1" dirty="0" smtClean="0"/>
              <a:t> </a:t>
            </a:r>
            <a:r>
              <a:rPr lang="en-US" sz="2800" b="1" dirty="0" err="1" smtClean="0"/>
              <a:t>waktu</a:t>
            </a:r>
            <a:r>
              <a:rPr lang="en-US" sz="2800" b="1" dirty="0" smtClean="0"/>
              <a:t> (</a:t>
            </a:r>
            <a:r>
              <a:rPr lang="en-US" sz="2800" b="1" dirty="0" err="1" smtClean="0"/>
              <a:t>asas</a:t>
            </a:r>
            <a:r>
              <a:rPr lang="en-US" sz="2800" b="1" dirty="0" smtClean="0"/>
              <a:t> Convenience)</a:t>
            </a:r>
            <a:endParaRPr lang="en-US" sz="2800" b="1" dirty="0"/>
          </a:p>
        </p:txBody>
      </p:sp>
      <p:pic>
        <p:nvPicPr>
          <p:cNvPr id="4" name="Picture 3" descr="http://t0.gstatic.com/images?q=tbn:ANd9GcRbsihGHbOODDAi798wqpOBR41dw46TzxTiyn50SHfgj8JDjYO-F5udGCo"/>
          <p:cNvPicPr/>
          <p:nvPr/>
        </p:nvPicPr>
        <p:blipFill>
          <a:blip r:embed="rId2"/>
          <a:srcRect/>
          <a:stretch>
            <a:fillRect/>
          </a:stretch>
        </p:blipFill>
        <p:spPr bwMode="auto">
          <a:xfrm>
            <a:off x="1554551" y="1003056"/>
            <a:ext cx="5869033" cy="5015402"/>
          </a:xfrm>
          <a:prstGeom prst="rect">
            <a:avLst/>
          </a:prstGeom>
          <a:noFill/>
          <a:ln w="9525">
            <a:noFill/>
            <a:miter lim="800000"/>
            <a:headEnd/>
            <a:tailEnd/>
          </a:ln>
        </p:spPr>
      </p:pic>
      <p:sp>
        <p:nvSpPr>
          <p:cNvPr id="3" name="Content Placeholder 2"/>
          <p:cNvSpPr>
            <a:spLocks noGrp="1"/>
          </p:cNvSpPr>
          <p:nvPr>
            <p:ph idx="1"/>
          </p:nvPr>
        </p:nvSpPr>
        <p:spPr>
          <a:xfrm>
            <a:off x="10" y="1095933"/>
            <a:ext cx="9180512" cy="5925580"/>
          </a:xfrm>
        </p:spPr>
        <p:txBody>
          <a:bodyPr>
            <a:normAutofit/>
          </a:bodyPr>
          <a:lstStyle/>
          <a:p>
            <a:pPr marL="514350" indent="-514350">
              <a:buNone/>
            </a:pPr>
            <a:r>
              <a:rPr lang="en-US" dirty="0" smtClean="0"/>
              <a:t>     </a:t>
            </a:r>
            <a:r>
              <a:rPr lang="en-US" b="1" dirty="0" err="1" smtClean="0"/>
              <a:t>Pajak</a:t>
            </a:r>
            <a:r>
              <a:rPr lang="en-US" b="1" dirty="0" smtClean="0"/>
              <a:t> </a:t>
            </a:r>
            <a:r>
              <a:rPr lang="en-US" b="1" dirty="0" err="1" smtClean="0"/>
              <a:t>harus</a:t>
            </a:r>
            <a:r>
              <a:rPr lang="en-US" b="1" dirty="0" smtClean="0"/>
              <a:t> </a:t>
            </a:r>
            <a:r>
              <a:rPr lang="en-US" b="1" dirty="0" err="1" smtClean="0"/>
              <a:t>dipungut</a:t>
            </a:r>
            <a:r>
              <a:rPr lang="en-US" b="1" dirty="0" smtClean="0"/>
              <a:t> </a:t>
            </a:r>
            <a:r>
              <a:rPr lang="en-US" b="1" dirty="0" err="1" smtClean="0"/>
              <a:t>pada</a:t>
            </a:r>
            <a:r>
              <a:rPr lang="en-US" b="1" dirty="0" smtClean="0"/>
              <a:t> </a:t>
            </a:r>
            <a:r>
              <a:rPr lang="en-US" b="1" dirty="0" err="1" smtClean="0"/>
              <a:t>saat</a:t>
            </a:r>
            <a:r>
              <a:rPr lang="en-US" b="1" dirty="0" smtClean="0"/>
              <a:t> yang </a:t>
            </a:r>
            <a:r>
              <a:rPr lang="en-US" b="1" dirty="0" err="1" smtClean="0"/>
              <a:t>tepat</a:t>
            </a:r>
            <a:r>
              <a:rPr lang="en-US" b="1" dirty="0" smtClean="0"/>
              <a:t>.</a:t>
            </a:r>
          </a:p>
          <a:p>
            <a:pPr marL="514350" indent="-514350">
              <a:buNone/>
            </a:pPr>
            <a:endParaRPr lang="en-US" b="1" dirty="0" smtClean="0"/>
          </a:p>
          <a:p>
            <a:pPr marL="514350" indent="-514350">
              <a:buNone/>
            </a:pPr>
            <a:r>
              <a:rPr lang="en-US" sz="3600" b="1" dirty="0" smtClean="0"/>
              <a:t>4.	</a:t>
            </a:r>
            <a:r>
              <a:rPr lang="en-US" sz="3600" b="1" dirty="0" err="1" smtClean="0"/>
              <a:t>Asas</a:t>
            </a:r>
            <a:r>
              <a:rPr lang="en-US" sz="3600" b="1" dirty="0" smtClean="0"/>
              <a:t> </a:t>
            </a:r>
            <a:r>
              <a:rPr lang="en-US" sz="3600" b="1" dirty="0" err="1" smtClean="0"/>
              <a:t>Ekonomi</a:t>
            </a:r>
            <a:r>
              <a:rPr lang="en-US" sz="3600" b="1" dirty="0" smtClean="0"/>
              <a:t> (</a:t>
            </a:r>
            <a:r>
              <a:rPr lang="en-US" sz="3600" b="1" dirty="0" err="1" smtClean="0"/>
              <a:t>asas</a:t>
            </a:r>
            <a:r>
              <a:rPr lang="en-US" sz="3600" b="1" dirty="0" smtClean="0"/>
              <a:t> </a:t>
            </a:r>
            <a:r>
              <a:rPr lang="en-US" sz="3600" b="1" dirty="0" err="1" smtClean="0"/>
              <a:t>Effeciency</a:t>
            </a:r>
            <a:r>
              <a:rPr lang="en-US" sz="3600" b="1" dirty="0" smtClean="0"/>
              <a:t>)</a:t>
            </a:r>
          </a:p>
          <a:p>
            <a:pPr marL="514350" indent="-514350">
              <a:buNone/>
            </a:pPr>
            <a:r>
              <a:rPr lang="en-US" sz="3200" b="1" dirty="0" smtClean="0"/>
              <a:t>	</a:t>
            </a:r>
            <a:r>
              <a:rPr lang="en-US" sz="3200" b="1" dirty="0" err="1" smtClean="0"/>
              <a:t>Biaya</a:t>
            </a:r>
            <a:r>
              <a:rPr lang="en-US" sz="3200" b="1" dirty="0" smtClean="0"/>
              <a:t> </a:t>
            </a:r>
            <a:r>
              <a:rPr lang="en-US" sz="3200" b="1" dirty="0" err="1" smtClean="0"/>
              <a:t>untuk</a:t>
            </a:r>
            <a:r>
              <a:rPr lang="en-US" sz="3200" b="1" dirty="0" smtClean="0"/>
              <a:t> </a:t>
            </a:r>
            <a:r>
              <a:rPr lang="en-US" sz="3200" b="1" dirty="0" err="1" smtClean="0"/>
              <a:t>memungut</a:t>
            </a:r>
            <a:r>
              <a:rPr lang="en-US" sz="3200" b="1" dirty="0" smtClean="0"/>
              <a:t> </a:t>
            </a:r>
            <a:r>
              <a:rPr lang="en-US" sz="3200" b="1" dirty="0" err="1" smtClean="0"/>
              <a:t>pajak</a:t>
            </a:r>
            <a:r>
              <a:rPr lang="en-US" sz="3200" b="1" dirty="0" smtClean="0"/>
              <a:t> </a:t>
            </a:r>
            <a:r>
              <a:rPr lang="en-US" sz="3200" b="1" dirty="0" err="1" smtClean="0"/>
              <a:t>diusahakan</a:t>
            </a:r>
            <a:r>
              <a:rPr lang="en-US" sz="3200" b="1" i="1" dirty="0" smtClean="0"/>
              <a:t> </a:t>
            </a:r>
            <a:r>
              <a:rPr lang="en-US" sz="3200" b="1" dirty="0" err="1" smtClean="0"/>
              <a:t>sehemat</a:t>
            </a:r>
            <a:r>
              <a:rPr lang="en-US" sz="3200" b="1" dirty="0" smtClean="0"/>
              <a:t> </a:t>
            </a:r>
            <a:r>
              <a:rPr lang="en-US" sz="3200" b="1" dirty="0" err="1" smtClean="0"/>
              <a:t>mungkin</a:t>
            </a:r>
            <a:r>
              <a:rPr lang="en-US" sz="3200" b="1" dirty="0" smtClean="0"/>
              <a:t>.</a:t>
            </a:r>
          </a:p>
          <a:p>
            <a:pPr marL="514350" indent="-514350">
              <a:buAutoNum type="arabicPeriod" startAt="4"/>
            </a:pPr>
            <a:endParaRPr lang="en-US" sz="1600" dirty="0" smtClean="0"/>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034" y="281197"/>
            <a:ext cx="3273966" cy="657791"/>
          </a:xfrm>
          <a:ln w="28575">
            <a:solidFill>
              <a:schemeClr val="tx1"/>
            </a:solidFill>
          </a:ln>
        </p:spPr>
        <p:txBody>
          <a:bodyPr>
            <a:normAutofit/>
          </a:bodyPr>
          <a:lstStyle/>
          <a:p>
            <a:pPr algn="l"/>
            <a:r>
              <a:rPr lang="en-US" sz="3200" dirty="0" err="1" smtClean="0">
                <a:latin typeface="Times New Roman" pitchFamily="18" charset="0"/>
                <a:cs typeface="Times New Roman" pitchFamily="18" charset="0"/>
              </a:rPr>
              <a:t>Perlawanan</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Pajak</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161100" y="1081864"/>
            <a:ext cx="8858312" cy="3643338"/>
          </a:xfrm>
          <a:ln w="12700">
            <a:solidFill>
              <a:schemeClr val="tx1"/>
            </a:solidFill>
          </a:ln>
        </p:spPr>
        <p:txBody>
          <a:bodyPr>
            <a:normAutofit/>
          </a:bodyPr>
          <a:lstStyle/>
          <a:p>
            <a:pPr>
              <a:buNone/>
            </a:pPr>
            <a:r>
              <a:rPr lang="en-US" sz="2400" dirty="0" err="1" smtClean="0">
                <a:latin typeface="Times New Roman" pitchFamily="18" charset="0"/>
                <a:cs typeface="Times New Roman" pitchFamily="18" charset="0"/>
              </a:rPr>
              <a:t>Dalam</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pelaksanaan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pemungutan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pajak</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terdapat</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hambatan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dan</a:t>
            </a:r>
            <a:r>
              <a:rPr lang="en-US" sz="2400" dirty="0" smtClean="0">
                <a:latin typeface="Times New Roman" pitchFamily="18" charset="0"/>
                <a:cs typeface="Times New Roman" pitchFamily="18" charset="0"/>
              </a:rPr>
              <a:t> </a:t>
            </a:r>
          </a:p>
          <a:p>
            <a:pPr>
              <a:buNone/>
            </a:pPr>
            <a:r>
              <a:rPr lang="en-US" sz="2400" dirty="0" err="1" smtClean="0">
                <a:latin typeface="Times New Roman" pitchFamily="18" charset="0"/>
                <a:cs typeface="Times New Roman" pitchFamily="18" charset="0"/>
              </a:rPr>
              <a:t>perlawanan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Perlawanan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pajak</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dapat</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dibedakan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menjadi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dua</a:t>
            </a:r>
            <a:r>
              <a:rPr lang="en-US" sz="2400" dirty="0" smtClean="0">
                <a:latin typeface="Times New Roman" pitchFamily="18" charset="0"/>
                <a:cs typeface="Times New Roman" pitchFamily="18" charset="0"/>
              </a:rPr>
              <a:t> </a:t>
            </a:r>
          </a:p>
          <a:p>
            <a:pPr>
              <a:buNone/>
            </a:pPr>
            <a:r>
              <a:rPr lang="en-US" sz="2400" dirty="0" err="1" smtClean="0">
                <a:latin typeface="Times New Roman" pitchFamily="18" charset="0"/>
                <a:cs typeface="Times New Roman" pitchFamily="18" charset="0"/>
              </a:rPr>
              <a:t>macam,yaitu</a:t>
            </a:r>
            <a:r>
              <a:rPr lang="en-US" sz="2400" dirty="0" smtClean="0">
                <a:latin typeface="Times New Roman" pitchFamily="18" charset="0"/>
                <a:cs typeface="Times New Roman" pitchFamily="18" charset="0"/>
              </a:rPr>
              <a:t>:</a:t>
            </a:r>
          </a:p>
          <a:p>
            <a:pPr>
              <a:buNone/>
            </a:pPr>
            <a:r>
              <a:rPr lang="en-US" sz="2400" dirty="0" smtClean="0">
                <a:latin typeface="Times New Roman" pitchFamily="18" charset="0"/>
                <a:cs typeface="Times New Roman" pitchFamily="18" charset="0"/>
              </a:rPr>
              <a:t>1.Perlawanan </a:t>
            </a:r>
            <a:r>
              <a:rPr lang="en-US" sz="2400" dirty="0" err="1" smtClean="0">
                <a:latin typeface="Times New Roman" pitchFamily="18" charset="0"/>
                <a:cs typeface="Times New Roman" pitchFamily="18" charset="0"/>
              </a:rPr>
              <a:t>Pasif</a:t>
            </a: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Merupakan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perlawanan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dalam</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bentuk</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hambatan</a:t>
            </a:r>
            <a:r>
              <a:rPr lang="en-US" sz="2400" dirty="0" smtClean="0">
                <a:latin typeface="Times New Roman" pitchFamily="18" charset="0"/>
                <a:cs typeface="Times New Roman" pitchFamily="18" charset="0"/>
              </a:rPr>
              <a:t> yang </a:t>
            </a:r>
            <a:r>
              <a:rPr lang="en-US" sz="2400" dirty="0" err="1" smtClean="0">
                <a:latin typeface="Times New Roman" pitchFamily="18" charset="0"/>
                <a:cs typeface="Times New Roman" pitchFamily="18" charset="0"/>
              </a:rPr>
              <a:t>mempersulit</a:t>
            </a:r>
            <a:r>
              <a:rPr lang="en-US" sz="2400" dirty="0" smtClean="0">
                <a:latin typeface="Times New Roman" pitchFamily="18" charset="0"/>
                <a:cs typeface="Times New Roman" pitchFamily="18" charset="0"/>
              </a:rPr>
              <a:t> </a:t>
            </a:r>
          </a:p>
          <a:p>
            <a:pPr>
              <a:buNone/>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pemungutan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pajak</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mana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hambatan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ini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memiliki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hubungan</a:t>
            </a:r>
            <a:r>
              <a:rPr lang="en-US" sz="2400" dirty="0" smtClean="0">
                <a:latin typeface="Times New Roman" pitchFamily="18" charset="0"/>
                <a:cs typeface="Times New Roman" pitchFamily="18" charset="0"/>
              </a:rPr>
              <a:t> yang </a:t>
            </a:r>
          </a:p>
          <a:p>
            <a:pPr>
              <a:buNone/>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erat</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dengan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struktur</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ekonomi</a:t>
            </a:r>
            <a:r>
              <a:rPr lang="en-US" sz="2400" dirty="0" smtClean="0">
                <a:latin typeface="Times New Roman" pitchFamily="18" charset="0"/>
                <a:cs typeface="Times New Roman" pitchFamily="18" charset="0"/>
              </a:rPr>
              <a:t>.</a:t>
            </a:r>
          </a:p>
          <a:p>
            <a:pPr>
              <a:buNone/>
            </a:pP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34" y="438922"/>
            <a:ext cx="8262462" cy="5833307"/>
          </a:xfrm>
          <a:ln w="28575">
            <a:solidFill>
              <a:schemeClr val="tx1"/>
            </a:solidFill>
          </a:ln>
        </p:spPr>
        <p:txBody>
          <a:bodyPr>
            <a:normAutofit/>
          </a:bodyPr>
          <a:lstStyle/>
          <a:p>
            <a:pPr>
              <a:buNone/>
            </a:pPr>
            <a:r>
              <a:rPr lang="en-US" sz="2400" dirty="0" smtClean="0">
                <a:latin typeface="Times New Roman" pitchFamily="18" charset="0"/>
                <a:cs typeface="Times New Roman" pitchFamily="18" charset="0"/>
              </a:rPr>
              <a:t>2.Perlawanan </a:t>
            </a:r>
            <a:r>
              <a:rPr lang="en-US" sz="2400" dirty="0" err="1" smtClean="0">
                <a:latin typeface="Times New Roman" pitchFamily="18" charset="0"/>
                <a:cs typeface="Times New Roman" pitchFamily="18" charset="0"/>
              </a:rPr>
              <a:t>aktif</a:t>
            </a:r>
            <a:endParaRPr lang="en-US" sz="2400" dirty="0" smtClean="0">
              <a:latin typeface="Times New Roman" pitchFamily="18" charset="0"/>
              <a:cs typeface="Times New Roman" pitchFamily="18" charset="0"/>
            </a:endParaRPr>
          </a:p>
          <a:p>
            <a:pPr>
              <a:buNone/>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Perlawanan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aktif</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dapat</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lihat</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secara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nyata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yaitu</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dalam</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bentuk</a:t>
            </a:r>
            <a:r>
              <a:rPr lang="en-US" sz="2400" dirty="0" smtClean="0">
                <a:latin typeface="Times New Roman" pitchFamily="18" charset="0"/>
                <a:cs typeface="Times New Roman" pitchFamily="18" charset="0"/>
              </a:rPr>
              <a:t> </a:t>
            </a:r>
          </a:p>
          <a:p>
            <a:pPr>
              <a:buNone/>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perbuatan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secara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langsung</a:t>
            </a:r>
            <a:r>
              <a:rPr lang="en-US" sz="2400" dirty="0" smtClean="0">
                <a:latin typeface="Times New Roman" pitchFamily="18" charset="0"/>
                <a:cs typeface="Times New Roman" pitchFamily="18" charset="0"/>
              </a:rPr>
              <a:t> yang </a:t>
            </a:r>
            <a:r>
              <a:rPr lang="en-US" sz="2400" dirty="0" err="1" smtClean="0">
                <a:latin typeface="Times New Roman" pitchFamily="18" charset="0"/>
                <a:cs typeface="Times New Roman" pitchFamily="18" charset="0"/>
              </a:rPr>
              <a:t>ditujukan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kepada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aparat</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pajak</a:t>
            </a:r>
            <a:r>
              <a:rPr lang="en-US" sz="2400" dirty="0" smtClean="0">
                <a:latin typeface="Times New Roman" pitchFamily="18" charset="0"/>
                <a:cs typeface="Times New Roman" pitchFamily="18" charset="0"/>
              </a:rPr>
              <a:t> </a:t>
            </a:r>
          </a:p>
          <a:p>
            <a:pPr>
              <a:buNone/>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dengan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tujuan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untuk</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mengurangi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pajak</a:t>
            </a:r>
            <a:r>
              <a:rPr lang="en-US" sz="2400" dirty="0" smtClean="0">
                <a:latin typeface="Times New Roman" pitchFamily="18" charset="0"/>
                <a:cs typeface="Times New Roman" pitchFamily="18" charset="0"/>
              </a:rPr>
              <a:t>.</a:t>
            </a:r>
          </a:p>
          <a:p>
            <a:pPr>
              <a:buNone/>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Perlawanan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pajak</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aktif</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dapat</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dibedakan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menjadi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dua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yaitu</a:t>
            </a:r>
            <a:r>
              <a:rPr lang="en-US" sz="2400" dirty="0" smtClean="0">
                <a:latin typeface="Times New Roman" pitchFamily="18" charset="0"/>
                <a:cs typeface="Times New Roman" pitchFamily="18" charset="0"/>
              </a:rPr>
              <a:t> ;</a:t>
            </a:r>
          </a:p>
          <a:p>
            <a:pPr>
              <a:buFont typeface="Wingdings" pitchFamily="2" charset="2"/>
              <a:buChar char="§"/>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perlawanan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aktif</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dengan</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cara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tertentu</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tanpa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melanggar</a:t>
            </a:r>
            <a:r>
              <a:rPr lang="en-US" sz="2400" dirty="0" smtClean="0">
                <a:latin typeface="Times New Roman" pitchFamily="18" charset="0"/>
                <a:cs typeface="Times New Roman" pitchFamily="18" charset="0"/>
              </a:rPr>
              <a:t> </a:t>
            </a:r>
          </a:p>
          <a:p>
            <a:pPr>
              <a:buNone/>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Undang-undang</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perpajakan</a:t>
            </a:r>
            <a:r>
              <a:rPr lang="en-US" sz="2400" dirty="0" smtClean="0">
                <a:latin typeface="Times New Roman" pitchFamily="18" charset="0"/>
                <a:cs typeface="Times New Roman" pitchFamily="18" charset="0"/>
              </a:rPr>
              <a:t> yang </a:t>
            </a:r>
            <a:r>
              <a:rPr lang="en-US" sz="2400" dirty="0" err="1" smtClean="0">
                <a:latin typeface="Times New Roman" pitchFamily="18" charset="0"/>
                <a:cs typeface="Times New Roman" pitchFamily="18" charset="0"/>
              </a:rPr>
              <a:t>berlaku</a:t>
            </a:r>
            <a:r>
              <a:rPr lang="en-US" sz="2400" dirty="0" smtClean="0">
                <a:latin typeface="Times New Roman" pitchFamily="18" charset="0"/>
                <a:cs typeface="Times New Roman" pitchFamily="18" charset="0"/>
              </a:rPr>
              <a:t> yang </a:t>
            </a:r>
            <a:r>
              <a:rPr lang="en-US" sz="2400" dirty="0" err="1" smtClean="0">
                <a:latin typeface="Times New Roman" pitchFamily="18" charset="0"/>
                <a:cs typeface="Times New Roman" pitchFamily="18" charset="0"/>
              </a:rPr>
              <a:t>biasa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disebut</a:t>
            </a:r>
            <a:r>
              <a:rPr lang="en-US" sz="2400" dirty="0" smtClean="0">
                <a:latin typeface="Times New Roman" pitchFamily="18" charset="0"/>
                <a:cs typeface="Times New Roman" pitchFamily="18" charset="0"/>
              </a:rPr>
              <a:t> </a:t>
            </a:r>
          </a:p>
          <a:p>
            <a:pPr>
              <a:buNone/>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sebagai</a:t>
            </a:r>
            <a:r>
              <a:rPr lang="en-US" sz="2400" dirty="0" smtClean="0">
                <a:latin typeface="Times New Roman" pitchFamily="18" charset="0"/>
                <a:cs typeface="Times New Roman" pitchFamily="18" charset="0"/>
              </a:rPr>
              <a:t> tax avoidance,</a:t>
            </a:r>
          </a:p>
          <a:p>
            <a:pPr>
              <a:buFont typeface="Wingdings" pitchFamily="2" charset="2"/>
              <a:buChar char="§"/>
            </a:pPr>
            <a:r>
              <a:rPr lang="en-US" sz="2400" dirty="0" err="1" smtClean="0"/>
              <a:t>Perlawanan</a:t>
            </a:r>
            <a:r>
              <a:rPr lang="en-US" sz="2400" dirty="0" smtClean="0"/>
              <a:t> </a:t>
            </a:r>
            <a:r>
              <a:rPr lang="en-US" sz="2400" dirty="0" err="1" smtClean="0"/>
              <a:t>aktif</a:t>
            </a:r>
            <a:r>
              <a:rPr lang="en-US" sz="2400" dirty="0" smtClean="0"/>
              <a:t> </a:t>
            </a:r>
            <a:r>
              <a:rPr lang="en-US" sz="2400" dirty="0" err="1" smtClean="0"/>
              <a:t>dengan</a:t>
            </a:r>
            <a:r>
              <a:rPr lang="en-US" sz="2400" dirty="0" smtClean="0"/>
              <a:t> </a:t>
            </a:r>
            <a:r>
              <a:rPr lang="en-US" sz="2400" dirty="0" err="1" smtClean="0"/>
              <a:t>melanggar</a:t>
            </a:r>
            <a:r>
              <a:rPr lang="en-US" sz="2400" dirty="0" smtClean="0"/>
              <a:t> </a:t>
            </a:r>
            <a:r>
              <a:rPr lang="en-US" sz="2400" dirty="0" err="1" smtClean="0"/>
              <a:t>Undang-undang</a:t>
            </a:r>
            <a:r>
              <a:rPr lang="en-US" sz="2400" dirty="0" smtClean="0"/>
              <a:t> </a:t>
            </a:r>
            <a:r>
              <a:rPr lang="en-US" sz="2400" dirty="0" err="1" smtClean="0"/>
              <a:t>perpajakan</a:t>
            </a:r>
            <a:r>
              <a:rPr lang="en-US" sz="2400" dirty="0" smtClean="0"/>
              <a:t> yang </a:t>
            </a:r>
            <a:r>
              <a:rPr lang="en-US" sz="2400" dirty="0" err="1" smtClean="0"/>
              <a:t>biasa</a:t>
            </a:r>
            <a:r>
              <a:rPr lang="en-US" sz="2400" dirty="0" smtClean="0"/>
              <a:t> </a:t>
            </a:r>
            <a:r>
              <a:rPr lang="en-US" sz="2400" dirty="0" err="1" smtClean="0"/>
              <a:t>disebut</a:t>
            </a:r>
            <a:r>
              <a:rPr lang="en-US" sz="2400" dirty="0" smtClean="0"/>
              <a:t> </a:t>
            </a:r>
            <a:r>
              <a:rPr lang="en-US" sz="2400" dirty="0" err="1" smtClean="0"/>
              <a:t>sebagai</a:t>
            </a:r>
            <a:r>
              <a:rPr lang="en-US" sz="2400" dirty="0" smtClean="0"/>
              <a:t> tax evasion.</a:t>
            </a:r>
            <a:endParaRPr lang="en-US" sz="24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2736" y="281197"/>
            <a:ext cx="5774296" cy="586353"/>
          </a:xfrm>
          <a:solidFill>
            <a:srgbClr val="FFFF00"/>
          </a:solidFill>
          <a:ln w="28575">
            <a:solidFill>
              <a:schemeClr val="tx1"/>
            </a:solidFill>
          </a:ln>
        </p:spPr>
        <p:txBody>
          <a:bodyPr>
            <a:noAutofit/>
          </a:bodyPr>
          <a:lstStyle/>
          <a:p>
            <a:pPr algn="l"/>
            <a:r>
              <a:rPr lang="en-US" sz="2800" b="1" dirty="0" smtClean="0"/>
              <a:t>10. PERSAMAAN AKUNTANSI PAJAK</a:t>
            </a:r>
            <a:endParaRPr lang="en-US" sz="2800" b="1" dirty="0"/>
          </a:p>
        </p:txBody>
      </p:sp>
      <p:sp>
        <p:nvSpPr>
          <p:cNvPr id="3" name="Content Placeholder 2"/>
          <p:cNvSpPr>
            <a:spLocks noGrp="1"/>
          </p:cNvSpPr>
          <p:nvPr>
            <p:ph idx="1"/>
          </p:nvPr>
        </p:nvSpPr>
        <p:spPr>
          <a:xfrm>
            <a:off x="946918" y="1510492"/>
            <a:ext cx="7358114" cy="785818"/>
          </a:xfrm>
          <a:ln w="28575">
            <a:solidFill>
              <a:schemeClr val="tx1"/>
            </a:solidFill>
          </a:ln>
        </p:spPr>
        <p:txBody>
          <a:bodyPr/>
          <a:lstStyle/>
          <a:p>
            <a:pPr>
              <a:buNone/>
            </a:pPr>
            <a:r>
              <a:rPr lang="en-US" sz="4000" b="1" dirty="0" smtClean="0"/>
              <a:t> AKTIVA  =  HUTANG   +   MODAL</a:t>
            </a:r>
            <a:endParaRPr lang="en-US" sz="4000" dirty="0" smtClean="0"/>
          </a:p>
          <a:p>
            <a:pPr>
              <a:buNone/>
            </a:pPr>
            <a:endParaRPr lang="en-US" dirty="0"/>
          </a:p>
        </p:txBody>
      </p:sp>
      <p:sp>
        <p:nvSpPr>
          <p:cNvPr id="1026" name="Text Box 2"/>
          <p:cNvSpPr txBox="1">
            <a:spLocks noChangeArrowheads="1"/>
          </p:cNvSpPr>
          <p:nvPr/>
        </p:nvSpPr>
        <p:spPr bwMode="auto">
          <a:xfrm>
            <a:off x="732604" y="3082128"/>
            <a:ext cx="7786742" cy="857256"/>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id-ID" sz="2800" b="1" i="0" u="none" strike="noStrike" cap="none" normalizeH="0" baseline="0" dirty="0" smtClean="0">
                <a:ln>
                  <a:noFill/>
                </a:ln>
                <a:solidFill>
                  <a:schemeClr val="tx1"/>
                </a:solidFill>
                <a:effectLst/>
                <a:latin typeface="Calibri" pitchFamily="34" charset="0"/>
                <a:cs typeface="Arial" pitchFamily="34" charset="0"/>
              </a:rPr>
              <a:t>Aktiva  =  Hutang  +  Modal  +  Penghasilan</a:t>
            </a:r>
            <a:r>
              <a:rPr kumimoji="0" lang="en-US" sz="2800" b="1" i="0" u="none" strike="noStrike" cap="none" normalizeH="0" baseline="0" dirty="0" smtClean="0">
                <a:ln>
                  <a:noFill/>
                </a:ln>
                <a:solidFill>
                  <a:schemeClr val="tx1"/>
                </a:solidFill>
                <a:effectLst/>
                <a:latin typeface="Calibri" pitchFamily="34" charset="0"/>
                <a:cs typeface="Arial" pitchFamily="34" charset="0"/>
              </a:rPr>
              <a:t> - BIAYA</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27" name="Text Box 3"/>
          <p:cNvSpPr txBox="1">
            <a:spLocks noChangeArrowheads="1"/>
          </p:cNvSpPr>
          <p:nvPr/>
        </p:nvSpPr>
        <p:spPr bwMode="auto">
          <a:xfrm>
            <a:off x="732604" y="4725202"/>
            <a:ext cx="7786742" cy="785818"/>
          </a:xfrm>
          <a:prstGeom prst="rect">
            <a:avLst/>
          </a:prstGeom>
          <a:solidFill>
            <a:srgbClr val="FFFFFF"/>
          </a:solidFill>
          <a:ln w="2857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id-ID" sz="2800" b="1" i="0" u="none" strike="noStrike" cap="none" normalizeH="0" baseline="0" dirty="0" smtClean="0">
                <a:ln>
                  <a:noFill/>
                </a:ln>
                <a:solidFill>
                  <a:schemeClr val="tx1"/>
                </a:solidFill>
                <a:effectLst/>
                <a:latin typeface="Calibri" pitchFamily="34" charset="0"/>
                <a:cs typeface="Arial" pitchFamily="34" charset="0"/>
              </a:rPr>
              <a:t>Aktiva  +  Biaya  =  Hutang  +  Modal  +  Penghasilan</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Down Arrow 5"/>
          <p:cNvSpPr/>
          <p:nvPr/>
        </p:nvSpPr>
        <p:spPr>
          <a:xfrm>
            <a:off x="4375942" y="2367748"/>
            <a:ext cx="357190" cy="642942"/>
          </a:xfrm>
          <a:prstGeom prst="downArrow">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p:cNvSpPr/>
          <p:nvPr/>
        </p:nvSpPr>
        <p:spPr>
          <a:xfrm>
            <a:off x="4375942" y="4010822"/>
            <a:ext cx="357190" cy="642942"/>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http://3.bp.blogspot.com/_duWrFvGRbss/TF0IpVVmaAI/AAAAAAAAAJc/P1o4JqoJDkM/s1600/pajak-bukti-cinta-tanah-air.jpg"/>
          <p:cNvPicPr/>
          <p:nvPr/>
        </p:nvPicPr>
        <p:blipFill>
          <a:blip r:embed="rId2"/>
          <a:srcRect/>
          <a:stretch>
            <a:fillRect/>
          </a:stretch>
        </p:blipFill>
        <p:spPr bwMode="auto">
          <a:xfrm>
            <a:off x="1" y="1"/>
            <a:ext cx="9180512" cy="7021512"/>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2"/>
            <a:ext cx="9180512" cy="724420"/>
          </a:xfrm>
          <a:solidFill>
            <a:srgbClr val="92D050"/>
          </a:solidFill>
          <a:ln w="19050">
            <a:solidFill>
              <a:schemeClr val="tx1"/>
            </a:solidFill>
          </a:ln>
        </p:spPr>
        <p:txBody>
          <a:bodyPr>
            <a:noAutofit/>
          </a:bodyPr>
          <a:lstStyle/>
          <a:p>
            <a:pPr algn="l"/>
            <a:r>
              <a:rPr lang="en-US" sz="3200" b="1" dirty="0" smtClean="0">
                <a:solidFill>
                  <a:srgbClr val="FF0000"/>
                </a:solidFill>
              </a:rPr>
              <a:t>II.NOMOR POKOK WAJIB PAJAK ( NPWP)</a:t>
            </a:r>
            <a:endParaRPr lang="en-US" sz="3200" b="1" dirty="0">
              <a:solidFill>
                <a:srgbClr val="FF0000"/>
              </a:solidFill>
            </a:endParaRPr>
          </a:p>
        </p:txBody>
      </p:sp>
      <p:pic>
        <p:nvPicPr>
          <p:cNvPr id="4" name="Picture 3" descr="http://2.bp.blogspot.com/-yRXBMZJ_wqU/T_u8qqM_8rI/AAAAAAAABv4/AkSBHRall30/s200/apa_kata_dunia_2.jpg"/>
          <p:cNvPicPr/>
          <p:nvPr/>
        </p:nvPicPr>
        <p:blipFill>
          <a:blip r:embed="rId2"/>
          <a:srcRect/>
          <a:stretch>
            <a:fillRect/>
          </a:stretch>
        </p:blipFill>
        <p:spPr bwMode="auto">
          <a:xfrm>
            <a:off x="6590520" y="2367748"/>
            <a:ext cx="1367183" cy="971826"/>
          </a:xfrm>
          <a:prstGeom prst="rect">
            <a:avLst/>
          </a:prstGeom>
          <a:noFill/>
          <a:ln w="9525">
            <a:noFill/>
            <a:miter lim="800000"/>
            <a:headEnd/>
            <a:tailEnd/>
          </a:ln>
        </p:spPr>
      </p:pic>
      <p:sp>
        <p:nvSpPr>
          <p:cNvPr id="3" name="Content Placeholder 2"/>
          <p:cNvSpPr>
            <a:spLocks noGrp="1"/>
          </p:cNvSpPr>
          <p:nvPr>
            <p:ph idx="1"/>
          </p:nvPr>
        </p:nvSpPr>
        <p:spPr>
          <a:xfrm>
            <a:off x="1" y="724674"/>
            <a:ext cx="9180512" cy="6296839"/>
          </a:xfrm>
        </p:spPr>
        <p:txBody>
          <a:bodyPr>
            <a:normAutofit/>
          </a:bodyPr>
          <a:lstStyle/>
          <a:p>
            <a:pPr>
              <a:buNone/>
            </a:pPr>
            <a:r>
              <a:rPr lang="en-US" sz="2400" b="1" dirty="0" smtClean="0"/>
              <a:t>1.PENGERTIAN NPWP.</a:t>
            </a:r>
          </a:p>
          <a:p>
            <a:pPr>
              <a:buNone/>
            </a:pPr>
            <a:r>
              <a:rPr lang="en-US" sz="2000" b="1" dirty="0" smtClean="0"/>
              <a:t>    NPWP   </a:t>
            </a:r>
            <a:r>
              <a:rPr lang="en-US" sz="2000" b="1" dirty="0" err="1" smtClean="0"/>
              <a:t>adalah</a:t>
            </a:r>
            <a:r>
              <a:rPr lang="en-US" sz="2000" b="1" dirty="0" smtClean="0"/>
              <a:t>   </a:t>
            </a:r>
            <a:r>
              <a:rPr lang="en-US" sz="2000" b="1" dirty="0" err="1" smtClean="0"/>
              <a:t>nomor</a:t>
            </a:r>
            <a:r>
              <a:rPr lang="en-US" sz="2000" b="1" dirty="0" smtClean="0"/>
              <a:t>   yang   </a:t>
            </a:r>
            <a:r>
              <a:rPr lang="en-US" sz="2000" b="1" dirty="0" err="1" smtClean="0"/>
              <a:t>diberikan</a:t>
            </a:r>
            <a:r>
              <a:rPr lang="en-US" sz="2000" b="1" dirty="0" smtClean="0"/>
              <a:t>  </a:t>
            </a:r>
            <a:r>
              <a:rPr lang="en-US" sz="2000" b="1" dirty="0" err="1" smtClean="0"/>
              <a:t>kepada</a:t>
            </a:r>
            <a:r>
              <a:rPr lang="en-US" sz="2000" b="1" dirty="0" smtClean="0"/>
              <a:t>  </a:t>
            </a:r>
            <a:r>
              <a:rPr lang="en-US" sz="2000" b="1" dirty="0" err="1" smtClean="0"/>
              <a:t>wajib</a:t>
            </a:r>
            <a:r>
              <a:rPr lang="en-US" sz="2000" b="1" dirty="0" smtClean="0"/>
              <a:t>  </a:t>
            </a:r>
            <a:r>
              <a:rPr lang="en-US" sz="2000" b="1" dirty="0" err="1" smtClean="0"/>
              <a:t>pajak</a:t>
            </a:r>
            <a:r>
              <a:rPr lang="en-US" sz="2000" b="1" dirty="0" smtClean="0"/>
              <a:t>  (WP) </a:t>
            </a:r>
            <a:r>
              <a:rPr lang="en-US" sz="2000" b="1" dirty="0" err="1" smtClean="0"/>
              <a:t>sebagai</a:t>
            </a:r>
            <a:r>
              <a:rPr lang="en-US" sz="2000" b="1" dirty="0" smtClean="0"/>
              <a:t> </a:t>
            </a:r>
            <a:r>
              <a:rPr lang="en-US" sz="2000" b="1" dirty="0" err="1" smtClean="0"/>
              <a:t>sarana</a:t>
            </a:r>
            <a:r>
              <a:rPr lang="en-US" sz="2000" b="1" dirty="0" smtClean="0"/>
              <a:t> </a:t>
            </a:r>
            <a:r>
              <a:rPr lang="en-US" sz="2000" b="1" dirty="0" err="1" smtClean="0"/>
              <a:t>dalam</a:t>
            </a:r>
            <a:r>
              <a:rPr lang="en-US" sz="2000" b="1" dirty="0" smtClean="0"/>
              <a:t> </a:t>
            </a:r>
            <a:r>
              <a:rPr lang="en-US" sz="2000" b="1" dirty="0" err="1" smtClean="0"/>
              <a:t>administrasi</a:t>
            </a:r>
            <a:r>
              <a:rPr lang="en-US" sz="2000" b="1" dirty="0" smtClean="0"/>
              <a:t> </a:t>
            </a:r>
            <a:r>
              <a:rPr lang="en-US" sz="2000" b="1" dirty="0" err="1" smtClean="0"/>
              <a:t>perpajakan</a:t>
            </a:r>
            <a:r>
              <a:rPr lang="en-US" sz="2000" b="1" dirty="0" smtClean="0"/>
              <a:t> yang </a:t>
            </a:r>
            <a:r>
              <a:rPr lang="en-US" sz="2000" b="1" dirty="0" err="1" smtClean="0"/>
              <a:t>dipergunakan</a:t>
            </a:r>
            <a:r>
              <a:rPr lang="en-US" sz="2000" b="1" dirty="0" smtClean="0"/>
              <a:t> </a:t>
            </a:r>
            <a:r>
              <a:rPr lang="en-US" sz="2000" b="1" dirty="0" err="1" smtClean="0"/>
              <a:t>sebagai</a:t>
            </a:r>
            <a:r>
              <a:rPr lang="en-US" sz="2000" b="1" dirty="0" smtClean="0"/>
              <a:t> </a:t>
            </a:r>
            <a:r>
              <a:rPr lang="en-US" sz="2000" b="1" dirty="0" err="1" smtClean="0"/>
              <a:t>tanda</a:t>
            </a:r>
            <a:r>
              <a:rPr lang="en-US" sz="2000" b="1" dirty="0" smtClean="0"/>
              <a:t> </a:t>
            </a:r>
            <a:r>
              <a:rPr lang="en-US" sz="2000" b="1" dirty="0" err="1" smtClean="0"/>
              <a:t>pengenal</a:t>
            </a:r>
            <a:r>
              <a:rPr lang="en-US" sz="2000" b="1" dirty="0" smtClean="0"/>
              <a:t> </a:t>
            </a:r>
            <a:r>
              <a:rPr lang="en-US" sz="2000" b="1" dirty="0" err="1" smtClean="0"/>
              <a:t>diri</a:t>
            </a:r>
            <a:r>
              <a:rPr lang="en-US" sz="2000" b="1" dirty="0" smtClean="0"/>
              <a:t> </a:t>
            </a:r>
            <a:r>
              <a:rPr lang="en-US" sz="2000" b="1" dirty="0" err="1" smtClean="0"/>
              <a:t>atau</a:t>
            </a:r>
            <a:r>
              <a:rPr lang="en-US" sz="2000" b="1" dirty="0" smtClean="0"/>
              <a:t>  </a:t>
            </a:r>
            <a:r>
              <a:rPr lang="en-US" sz="2000" b="1" dirty="0" err="1" smtClean="0"/>
              <a:t>identitas</a:t>
            </a:r>
            <a:r>
              <a:rPr lang="en-US" sz="2000" b="1" dirty="0" smtClean="0"/>
              <a:t>   </a:t>
            </a:r>
            <a:r>
              <a:rPr lang="en-US" sz="2000" b="1" dirty="0" err="1" smtClean="0"/>
              <a:t>wajib</a:t>
            </a:r>
            <a:r>
              <a:rPr lang="en-US" sz="2000" b="1" dirty="0" smtClean="0"/>
              <a:t>   </a:t>
            </a:r>
            <a:r>
              <a:rPr lang="en-US" sz="2000" b="1" dirty="0" err="1" smtClean="0"/>
              <a:t>pajak</a:t>
            </a:r>
            <a:r>
              <a:rPr lang="en-US" sz="2000" b="1" dirty="0" smtClean="0"/>
              <a:t>   </a:t>
            </a:r>
            <a:r>
              <a:rPr lang="en-US" sz="2000" b="1" dirty="0" err="1" smtClean="0"/>
              <a:t>dalam</a:t>
            </a:r>
            <a:r>
              <a:rPr lang="en-US" sz="2000" b="1" dirty="0" smtClean="0"/>
              <a:t>   </a:t>
            </a:r>
            <a:r>
              <a:rPr lang="en-US" sz="2000" b="1" dirty="0" err="1" smtClean="0"/>
              <a:t>melaksanakan</a:t>
            </a:r>
            <a:r>
              <a:rPr lang="en-US" sz="2000" b="1" dirty="0" smtClean="0"/>
              <a:t>  </a:t>
            </a:r>
            <a:r>
              <a:rPr lang="en-US" sz="2000" b="1" dirty="0" err="1" smtClean="0"/>
              <a:t>hak</a:t>
            </a:r>
            <a:r>
              <a:rPr lang="en-US" sz="2000" b="1" dirty="0" smtClean="0"/>
              <a:t>  </a:t>
            </a:r>
            <a:r>
              <a:rPr lang="en-US" sz="2000" b="1" dirty="0" err="1" smtClean="0"/>
              <a:t>dan</a:t>
            </a:r>
            <a:r>
              <a:rPr lang="en-US" sz="2000" b="1" dirty="0" smtClean="0"/>
              <a:t>  </a:t>
            </a:r>
            <a:r>
              <a:rPr lang="en-US" sz="2000" b="1" dirty="0" err="1" smtClean="0"/>
              <a:t>kewajiban</a:t>
            </a:r>
            <a:r>
              <a:rPr lang="en-US" sz="2000" b="1" dirty="0" smtClean="0"/>
              <a:t>  </a:t>
            </a:r>
            <a:r>
              <a:rPr lang="en-US" sz="2000" b="1" dirty="0" err="1" smtClean="0"/>
              <a:t>perpajakannya</a:t>
            </a:r>
            <a:r>
              <a:rPr lang="en-US" sz="2000" b="1" dirty="0" smtClean="0"/>
              <a:t>. </a:t>
            </a:r>
          </a:p>
          <a:p>
            <a:pPr>
              <a:buNone/>
            </a:pPr>
            <a:endParaRPr lang="en-US" sz="2000" b="1" dirty="0" smtClean="0"/>
          </a:p>
          <a:p>
            <a:pPr>
              <a:buNone/>
            </a:pPr>
            <a:r>
              <a:rPr lang="en-US" sz="2400" b="1" dirty="0" smtClean="0"/>
              <a:t>2.FUNGSI  NPWP </a:t>
            </a:r>
          </a:p>
          <a:p>
            <a:pPr>
              <a:buFontTx/>
              <a:buChar char="-"/>
            </a:pPr>
            <a:r>
              <a:rPr lang="en-US" sz="2000" b="1" dirty="0" err="1" smtClean="0"/>
              <a:t>Sarana</a:t>
            </a:r>
            <a:r>
              <a:rPr lang="en-US" sz="2000" b="1" dirty="0" smtClean="0"/>
              <a:t> </a:t>
            </a:r>
            <a:r>
              <a:rPr lang="en-US" sz="2000" b="1" dirty="0" err="1" smtClean="0"/>
              <a:t>dalam</a:t>
            </a:r>
            <a:r>
              <a:rPr lang="en-US" sz="2000" b="1" dirty="0" smtClean="0"/>
              <a:t> (</a:t>
            </a:r>
            <a:r>
              <a:rPr lang="en-US" sz="2000" b="1" dirty="0" err="1" smtClean="0"/>
              <a:t>administrasi</a:t>
            </a:r>
            <a:r>
              <a:rPr lang="en-US" sz="2000" b="1" dirty="0" smtClean="0"/>
              <a:t> </a:t>
            </a:r>
            <a:r>
              <a:rPr lang="en-US" sz="2000" b="1" dirty="0" err="1" smtClean="0"/>
              <a:t>perpajakan</a:t>
            </a:r>
            <a:r>
              <a:rPr lang="en-US" sz="2000" b="1" dirty="0" smtClean="0"/>
              <a:t>)</a:t>
            </a:r>
          </a:p>
          <a:p>
            <a:pPr>
              <a:buFontTx/>
              <a:buChar char="-"/>
            </a:pPr>
            <a:r>
              <a:rPr lang="en-US" sz="2000" b="1" dirty="0" err="1" smtClean="0"/>
              <a:t>Tanda</a:t>
            </a:r>
            <a:r>
              <a:rPr lang="en-US" sz="2000" b="1" dirty="0" smtClean="0"/>
              <a:t> </a:t>
            </a:r>
            <a:r>
              <a:rPr lang="en-US" sz="2000" b="1" dirty="0" err="1" smtClean="0"/>
              <a:t>pengenal</a:t>
            </a:r>
            <a:r>
              <a:rPr lang="en-US" sz="2000" b="1" dirty="0" smtClean="0"/>
              <a:t> </a:t>
            </a:r>
            <a:r>
              <a:rPr lang="en-US" sz="2000" b="1" dirty="0" err="1" smtClean="0"/>
              <a:t>diri</a:t>
            </a:r>
            <a:r>
              <a:rPr lang="en-US" sz="2000" b="1" dirty="0" smtClean="0"/>
              <a:t> </a:t>
            </a:r>
            <a:r>
              <a:rPr lang="en-US" sz="2000" b="1" dirty="0" err="1" smtClean="0"/>
              <a:t>atau</a:t>
            </a:r>
            <a:r>
              <a:rPr lang="en-US" sz="2000" b="1" dirty="0" smtClean="0"/>
              <a:t> </a:t>
            </a:r>
            <a:r>
              <a:rPr lang="en-US" sz="2000" b="1" dirty="0" err="1" smtClean="0"/>
              <a:t>identitas</a:t>
            </a:r>
            <a:r>
              <a:rPr lang="en-US" sz="2000" b="1" dirty="0" smtClean="0"/>
              <a:t> WP </a:t>
            </a:r>
            <a:r>
              <a:rPr lang="en-US" sz="2000" b="1" dirty="0" err="1" smtClean="0"/>
              <a:t>dalam</a:t>
            </a:r>
            <a:r>
              <a:rPr lang="en-US" sz="2000" b="1" dirty="0" smtClean="0"/>
              <a:t> </a:t>
            </a:r>
            <a:r>
              <a:rPr lang="en-US" sz="2000" b="1" dirty="0" err="1" smtClean="0"/>
              <a:t>melaksanakan</a:t>
            </a:r>
            <a:r>
              <a:rPr lang="en-US" sz="2000" b="1" dirty="0" smtClean="0"/>
              <a:t> </a:t>
            </a:r>
            <a:r>
              <a:rPr lang="en-US" sz="2000" b="1" dirty="0" err="1" smtClean="0"/>
              <a:t>hak</a:t>
            </a:r>
            <a:r>
              <a:rPr lang="en-US" sz="2000" b="1" dirty="0" smtClean="0"/>
              <a:t> </a:t>
            </a:r>
            <a:r>
              <a:rPr lang="en-US" sz="2000" b="1" dirty="0" err="1" smtClean="0"/>
              <a:t>dan</a:t>
            </a:r>
            <a:r>
              <a:rPr lang="en-US" sz="2000" b="1" dirty="0" smtClean="0"/>
              <a:t> </a:t>
            </a:r>
            <a:r>
              <a:rPr lang="en-US" sz="2000" b="1" dirty="0" err="1" smtClean="0"/>
              <a:t>kewajiban</a:t>
            </a:r>
            <a:r>
              <a:rPr lang="en-US" sz="2000" b="1" dirty="0" smtClean="0"/>
              <a:t> </a:t>
            </a:r>
            <a:r>
              <a:rPr lang="en-US" sz="2000" b="1" dirty="0" err="1" smtClean="0"/>
              <a:t>perpajakannya</a:t>
            </a:r>
            <a:r>
              <a:rPr lang="en-US" sz="2000" b="1" dirty="0" smtClean="0"/>
              <a:t> </a:t>
            </a:r>
          </a:p>
          <a:p>
            <a:pPr>
              <a:buFontTx/>
              <a:buChar char="-"/>
            </a:pPr>
            <a:r>
              <a:rPr lang="en-US" sz="2000" b="1" dirty="0" err="1" smtClean="0"/>
              <a:t>Dicantumkan</a:t>
            </a:r>
            <a:r>
              <a:rPr lang="en-US" sz="2000" b="1" dirty="0" smtClean="0"/>
              <a:t> </a:t>
            </a:r>
            <a:r>
              <a:rPr lang="en-US" sz="2000" b="1" dirty="0" err="1" smtClean="0"/>
              <a:t>dalam</a:t>
            </a:r>
            <a:r>
              <a:rPr lang="en-US" sz="2000" b="1" dirty="0" smtClean="0"/>
              <a:t> </a:t>
            </a:r>
            <a:r>
              <a:rPr lang="en-US" sz="2000" b="1" dirty="0" err="1" smtClean="0"/>
              <a:t>setiap</a:t>
            </a:r>
            <a:r>
              <a:rPr lang="en-US" sz="2000" b="1" dirty="0" smtClean="0"/>
              <a:t> </a:t>
            </a:r>
            <a:r>
              <a:rPr lang="en-US" sz="2000" b="1" dirty="0" err="1" smtClean="0"/>
              <a:t>dokumen</a:t>
            </a:r>
            <a:r>
              <a:rPr lang="en-US" sz="2000" b="1" dirty="0" smtClean="0"/>
              <a:t> </a:t>
            </a:r>
            <a:r>
              <a:rPr lang="en-US" sz="2000" b="1" dirty="0" err="1" smtClean="0"/>
              <a:t>perpajakan</a:t>
            </a:r>
            <a:r>
              <a:rPr lang="en-US" sz="2000" b="1" dirty="0" smtClean="0"/>
              <a:t>, </a:t>
            </a:r>
            <a:r>
              <a:rPr lang="en-US" sz="2000" b="1" dirty="0" err="1" smtClean="0"/>
              <a:t>misalnya</a:t>
            </a:r>
            <a:r>
              <a:rPr lang="en-US" sz="2000" b="1" dirty="0" smtClean="0"/>
              <a:t> </a:t>
            </a:r>
            <a:r>
              <a:rPr lang="en-US" sz="2000" b="1" dirty="0" err="1" smtClean="0"/>
              <a:t>pengisian</a:t>
            </a:r>
            <a:r>
              <a:rPr lang="en-US" sz="2000" b="1" dirty="0" smtClean="0"/>
              <a:t> SSP (</a:t>
            </a:r>
            <a:r>
              <a:rPr lang="en-US" sz="2000" b="1" dirty="0" err="1" smtClean="0"/>
              <a:t>surat</a:t>
            </a:r>
            <a:r>
              <a:rPr lang="en-US" sz="2000" b="1" dirty="0" smtClean="0"/>
              <a:t> </a:t>
            </a:r>
            <a:r>
              <a:rPr lang="en-US" sz="2000" b="1" dirty="0" err="1" smtClean="0"/>
              <a:t>setoran</a:t>
            </a:r>
            <a:r>
              <a:rPr lang="en-US" sz="2000" b="1" dirty="0" smtClean="0"/>
              <a:t> </a:t>
            </a:r>
            <a:r>
              <a:rPr lang="en-US" sz="2000" b="1" dirty="0" err="1" smtClean="0"/>
              <a:t>pajak</a:t>
            </a:r>
            <a:r>
              <a:rPr lang="en-US" sz="2000" b="1" dirty="0" smtClean="0"/>
              <a:t>). </a:t>
            </a:r>
          </a:p>
          <a:p>
            <a:pPr>
              <a:buFontTx/>
              <a:buChar char="-"/>
            </a:pPr>
            <a:r>
              <a:rPr lang="en-US" sz="2000" b="1" dirty="0" err="1" smtClean="0"/>
              <a:t>Menjaga</a:t>
            </a:r>
            <a:r>
              <a:rPr lang="en-US" sz="2000" b="1" dirty="0" smtClean="0"/>
              <a:t> </a:t>
            </a:r>
            <a:r>
              <a:rPr lang="en-US" sz="2000" b="1" dirty="0" err="1" smtClean="0"/>
              <a:t>ketertiban</a:t>
            </a:r>
            <a:r>
              <a:rPr lang="en-US" sz="2000" b="1" dirty="0" smtClean="0"/>
              <a:t> </a:t>
            </a:r>
            <a:r>
              <a:rPr lang="en-US" sz="2000" b="1" dirty="0" err="1" smtClean="0"/>
              <a:t>dalam</a:t>
            </a:r>
            <a:r>
              <a:rPr lang="en-US" sz="2000" b="1" dirty="0" smtClean="0"/>
              <a:t> </a:t>
            </a:r>
            <a:r>
              <a:rPr lang="en-US" sz="2000" b="1" dirty="0" err="1" smtClean="0"/>
              <a:t>pembayaran</a:t>
            </a:r>
            <a:r>
              <a:rPr lang="en-US" sz="2000" b="1" dirty="0" smtClean="0"/>
              <a:t> </a:t>
            </a:r>
            <a:r>
              <a:rPr lang="en-US" sz="2000" b="1" dirty="0" err="1" smtClean="0"/>
              <a:t>pajak</a:t>
            </a:r>
            <a:r>
              <a:rPr lang="en-US" sz="2000" b="1" dirty="0" smtClean="0"/>
              <a:t> </a:t>
            </a:r>
            <a:r>
              <a:rPr lang="en-US" sz="2000" b="1" dirty="0" err="1" smtClean="0"/>
              <a:t>dan</a:t>
            </a:r>
            <a:r>
              <a:rPr lang="en-US" sz="2000" b="1" dirty="0" smtClean="0"/>
              <a:t> </a:t>
            </a:r>
            <a:r>
              <a:rPr lang="en-US" sz="2000" b="1" dirty="0" err="1" smtClean="0"/>
              <a:t>pengawasan</a:t>
            </a:r>
            <a:r>
              <a:rPr lang="en-US" sz="2000" b="1" dirty="0" smtClean="0"/>
              <a:t> </a:t>
            </a:r>
            <a:r>
              <a:rPr lang="en-US" sz="2000" b="1" dirty="0" err="1" smtClean="0"/>
              <a:t>administrasi</a:t>
            </a:r>
            <a:r>
              <a:rPr lang="en-US" sz="2000" b="1" dirty="0" smtClean="0"/>
              <a:t> </a:t>
            </a:r>
            <a:r>
              <a:rPr lang="en-US" sz="2000" b="1" dirty="0" err="1" smtClean="0"/>
              <a:t>perpajakan</a:t>
            </a:r>
            <a:r>
              <a:rPr lang="en-US" sz="2000" b="1" dirty="0" smtClean="0"/>
              <a:t>.</a:t>
            </a:r>
          </a:p>
          <a:p>
            <a:pPr>
              <a:buFontTx/>
              <a:buChar char="-"/>
            </a:pPr>
            <a:r>
              <a:rPr lang="en-US" sz="2000" b="1" dirty="0" err="1" smtClean="0"/>
              <a:t>Untuk</a:t>
            </a:r>
            <a:r>
              <a:rPr lang="en-US" sz="2000" b="1" dirty="0" smtClean="0"/>
              <a:t> </a:t>
            </a:r>
            <a:r>
              <a:rPr lang="en-US" sz="2000" b="1" dirty="0" err="1" smtClean="0"/>
              <a:t>mendapatkan</a:t>
            </a:r>
            <a:r>
              <a:rPr lang="en-US" sz="2000" b="1" dirty="0" smtClean="0"/>
              <a:t> </a:t>
            </a:r>
            <a:r>
              <a:rPr lang="en-US" sz="2000" b="1" dirty="0" err="1" smtClean="0"/>
              <a:t>pelayanan</a:t>
            </a:r>
            <a:r>
              <a:rPr lang="en-US" sz="2000" b="1" dirty="0" smtClean="0"/>
              <a:t> </a:t>
            </a:r>
            <a:r>
              <a:rPr lang="en-US" sz="2000" b="1" dirty="0" err="1" smtClean="0"/>
              <a:t>dari</a:t>
            </a:r>
            <a:r>
              <a:rPr lang="en-US" sz="2000" b="1" dirty="0" smtClean="0"/>
              <a:t> </a:t>
            </a:r>
            <a:r>
              <a:rPr lang="en-US" sz="2000" b="1" dirty="0" err="1" smtClean="0"/>
              <a:t>instansi</a:t>
            </a:r>
            <a:r>
              <a:rPr lang="en-US" sz="2000" b="1" dirty="0" smtClean="0"/>
              <a:t> </a:t>
            </a:r>
            <a:r>
              <a:rPr lang="en-US" sz="2000" b="1" dirty="0" err="1" smtClean="0"/>
              <a:t>tertentu</a:t>
            </a:r>
            <a:r>
              <a:rPr lang="en-US" sz="2000" b="1" dirty="0" smtClean="0"/>
              <a:t> yang </a:t>
            </a:r>
            <a:r>
              <a:rPr lang="en-US" sz="2000" b="1" dirty="0" err="1" smtClean="0"/>
              <a:t>mewajibkan</a:t>
            </a:r>
            <a:r>
              <a:rPr lang="en-US" sz="2000" b="1" dirty="0" smtClean="0"/>
              <a:t> </a:t>
            </a:r>
            <a:r>
              <a:rPr lang="en-US" sz="2000" b="1" dirty="0" err="1" smtClean="0"/>
              <a:t>pencantuman</a:t>
            </a:r>
            <a:r>
              <a:rPr lang="en-US" sz="2000" b="1" dirty="0" smtClean="0"/>
              <a:t> NPWP.</a:t>
            </a:r>
          </a:p>
          <a:p>
            <a:pPr>
              <a:buNone/>
            </a:pPr>
            <a:endParaRPr lang="en-US" sz="2000" dirty="0" smtClean="0"/>
          </a:p>
          <a:p>
            <a:pPr>
              <a:buNone/>
            </a:pPr>
            <a:endParaRPr lang="en-US" sz="20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1"/>
            <a:ext cx="9180512" cy="631543"/>
          </a:xfrm>
        </p:spPr>
        <p:txBody>
          <a:bodyPr>
            <a:normAutofit/>
          </a:bodyPr>
          <a:lstStyle/>
          <a:p>
            <a:pPr algn="l"/>
            <a:r>
              <a:rPr lang="en-US" sz="2400" b="1" dirty="0" smtClean="0"/>
              <a:t>3. TATA CARA PENDAFTARAN NPWP </a:t>
            </a:r>
            <a:endParaRPr lang="en-US" sz="2400" b="1" dirty="0"/>
          </a:p>
        </p:txBody>
      </p:sp>
      <p:sp>
        <p:nvSpPr>
          <p:cNvPr id="3" name="Content Placeholder 2"/>
          <p:cNvSpPr>
            <a:spLocks noGrp="1"/>
          </p:cNvSpPr>
          <p:nvPr>
            <p:ph idx="1"/>
          </p:nvPr>
        </p:nvSpPr>
        <p:spPr>
          <a:xfrm>
            <a:off x="2" y="631544"/>
            <a:ext cx="9180512" cy="6389969"/>
          </a:xfrm>
        </p:spPr>
        <p:txBody>
          <a:bodyPr>
            <a:normAutofit/>
          </a:bodyPr>
          <a:lstStyle/>
          <a:p>
            <a:pPr>
              <a:buNone/>
            </a:pPr>
            <a:r>
              <a:rPr lang="en-US" sz="2400" dirty="0" err="1" smtClean="0"/>
              <a:t>Syarat</a:t>
            </a:r>
            <a:r>
              <a:rPr lang="en-US" sz="2400" dirty="0" smtClean="0"/>
              <a:t> </a:t>
            </a:r>
            <a:r>
              <a:rPr lang="en-US" sz="2400" dirty="0" err="1" smtClean="0"/>
              <a:t>utama</a:t>
            </a:r>
            <a:r>
              <a:rPr lang="en-US" sz="2400" dirty="0" smtClean="0"/>
              <a:t> </a:t>
            </a:r>
            <a:r>
              <a:rPr lang="en-US" sz="2400" dirty="0" err="1" smtClean="0"/>
              <a:t>untuk</a:t>
            </a:r>
            <a:r>
              <a:rPr lang="en-US" sz="2400" dirty="0" smtClean="0"/>
              <a:t> </a:t>
            </a:r>
            <a:r>
              <a:rPr lang="en-US" sz="2400" dirty="0" err="1" smtClean="0"/>
              <a:t>mendaftarkan</a:t>
            </a:r>
            <a:r>
              <a:rPr lang="en-US" sz="2400" dirty="0" smtClean="0"/>
              <a:t> </a:t>
            </a:r>
            <a:r>
              <a:rPr lang="en-US" sz="2400" dirty="0" err="1" smtClean="0"/>
              <a:t>diri</a:t>
            </a:r>
            <a:r>
              <a:rPr lang="en-US" sz="2400" dirty="0" smtClean="0"/>
              <a:t> </a:t>
            </a:r>
            <a:r>
              <a:rPr lang="en-US" sz="2400" dirty="0" err="1" smtClean="0"/>
              <a:t>adalah</a:t>
            </a:r>
            <a:r>
              <a:rPr lang="en-US" sz="2400" dirty="0" smtClean="0"/>
              <a:t> </a:t>
            </a:r>
            <a:r>
              <a:rPr lang="en-US" sz="2400" dirty="0" err="1" smtClean="0"/>
              <a:t>mengisi</a:t>
            </a:r>
            <a:r>
              <a:rPr lang="en-US" sz="2400" dirty="0" smtClean="0"/>
              <a:t> </a:t>
            </a:r>
            <a:r>
              <a:rPr lang="en-US" sz="2400" dirty="0" err="1" smtClean="0"/>
              <a:t>formulir</a:t>
            </a:r>
            <a:r>
              <a:rPr lang="en-US" sz="2400" dirty="0" smtClean="0"/>
              <a:t> </a:t>
            </a:r>
          </a:p>
          <a:p>
            <a:pPr>
              <a:buNone/>
            </a:pPr>
            <a:r>
              <a:rPr lang="en-US" sz="2400" dirty="0" err="1" smtClean="0"/>
              <a:t>pendaftaran</a:t>
            </a:r>
            <a:r>
              <a:rPr lang="en-US" sz="2400" dirty="0" smtClean="0"/>
              <a:t> NPWP </a:t>
            </a:r>
            <a:r>
              <a:rPr lang="en-US" sz="2400" dirty="0" err="1" smtClean="0"/>
              <a:t>Syarat-syarat</a:t>
            </a:r>
            <a:r>
              <a:rPr lang="en-US" sz="2400" dirty="0" smtClean="0"/>
              <a:t> </a:t>
            </a:r>
            <a:r>
              <a:rPr lang="en-US" sz="2400" dirty="0" err="1" smtClean="0"/>
              <a:t>untuk</a:t>
            </a:r>
            <a:r>
              <a:rPr lang="en-US" sz="2400" dirty="0" smtClean="0"/>
              <a:t> </a:t>
            </a:r>
            <a:r>
              <a:rPr lang="en-US" sz="2400" dirty="0" err="1" smtClean="0"/>
              <a:t>memperoleh</a:t>
            </a:r>
            <a:r>
              <a:rPr lang="en-US" sz="2400" dirty="0" smtClean="0"/>
              <a:t> NPWP </a:t>
            </a:r>
            <a:r>
              <a:rPr lang="en-US" sz="2400" dirty="0" err="1" smtClean="0"/>
              <a:t>dan</a:t>
            </a:r>
            <a:r>
              <a:rPr lang="en-US" sz="2400" dirty="0" smtClean="0"/>
              <a:t> </a:t>
            </a:r>
          </a:p>
          <a:p>
            <a:pPr>
              <a:buNone/>
            </a:pPr>
            <a:r>
              <a:rPr lang="en-US" sz="2400" dirty="0" err="1" smtClean="0"/>
              <a:t>Pengukuhan</a:t>
            </a:r>
            <a:r>
              <a:rPr lang="en-US" sz="2400" dirty="0" smtClean="0"/>
              <a:t> PKP (</a:t>
            </a:r>
            <a:r>
              <a:rPr lang="en-US" sz="2400" dirty="0" err="1" smtClean="0"/>
              <a:t>Diatur</a:t>
            </a:r>
            <a:r>
              <a:rPr lang="en-US" sz="2400" dirty="0" smtClean="0"/>
              <a:t> </a:t>
            </a:r>
            <a:r>
              <a:rPr lang="en-US" sz="2400" dirty="0" err="1" smtClean="0"/>
              <a:t>dalam</a:t>
            </a:r>
            <a:r>
              <a:rPr lang="en-US" sz="2400" dirty="0" smtClean="0"/>
              <a:t> </a:t>
            </a:r>
            <a:r>
              <a:rPr lang="en-US" sz="2400" dirty="0" err="1" smtClean="0"/>
              <a:t>Peraturan</a:t>
            </a:r>
            <a:r>
              <a:rPr lang="en-US" sz="2400" dirty="0" smtClean="0"/>
              <a:t> </a:t>
            </a:r>
            <a:r>
              <a:rPr lang="en-US" sz="2400" dirty="0" err="1" smtClean="0"/>
              <a:t>Direktur</a:t>
            </a:r>
            <a:r>
              <a:rPr lang="en-US" sz="2400" dirty="0" smtClean="0"/>
              <a:t> </a:t>
            </a:r>
            <a:r>
              <a:rPr lang="en-US" sz="2400" dirty="0" err="1" smtClean="0"/>
              <a:t>Jenderal</a:t>
            </a:r>
            <a:r>
              <a:rPr lang="en-US" sz="2400" dirty="0" smtClean="0"/>
              <a:t> </a:t>
            </a:r>
            <a:r>
              <a:rPr lang="en-US" sz="2400" dirty="0" err="1" smtClean="0"/>
              <a:t>Pajak</a:t>
            </a:r>
            <a:r>
              <a:rPr lang="en-US" sz="2400" dirty="0" smtClean="0"/>
              <a:t> PER-</a:t>
            </a:r>
          </a:p>
          <a:p>
            <a:pPr>
              <a:buNone/>
            </a:pPr>
            <a:r>
              <a:rPr lang="en-US" sz="2400" dirty="0" smtClean="0"/>
              <a:t>160/PJ./2007)</a:t>
            </a:r>
          </a:p>
          <a:p>
            <a:pPr marL="857250" lvl="1" indent="-457200">
              <a:buAutoNum type="arabicPeriod"/>
            </a:pPr>
            <a:r>
              <a:rPr lang="en-US" sz="2000" b="1" u="sng" dirty="0" err="1" smtClean="0"/>
              <a:t>Untuk</a:t>
            </a:r>
            <a:r>
              <a:rPr lang="en-US" sz="2000" b="1" u="sng" dirty="0" smtClean="0"/>
              <a:t> </a:t>
            </a:r>
            <a:r>
              <a:rPr lang="en-US" sz="2000" b="1" u="sng" dirty="0" err="1" smtClean="0"/>
              <a:t>wajib</a:t>
            </a:r>
            <a:r>
              <a:rPr lang="en-US" sz="2000" b="1" u="sng" dirty="0" smtClean="0"/>
              <a:t> </a:t>
            </a:r>
            <a:r>
              <a:rPr lang="en-US" sz="2000" b="1" u="sng" dirty="0" err="1" smtClean="0"/>
              <a:t>pajak</a:t>
            </a:r>
            <a:r>
              <a:rPr lang="en-US" sz="2000" b="1" u="sng" dirty="0" smtClean="0"/>
              <a:t> </a:t>
            </a:r>
            <a:r>
              <a:rPr lang="en-US" sz="2000" b="1" u="sng" dirty="0" err="1" smtClean="0"/>
              <a:t>orang</a:t>
            </a:r>
            <a:r>
              <a:rPr lang="en-US" sz="2000" b="1" u="sng" dirty="0" smtClean="0"/>
              <a:t> </a:t>
            </a:r>
            <a:r>
              <a:rPr lang="en-US" sz="2000" b="1" u="sng" dirty="0" err="1" smtClean="0"/>
              <a:t>pribadi</a:t>
            </a:r>
            <a:r>
              <a:rPr lang="en-US" sz="2000" b="1" u="sng" dirty="0" smtClean="0"/>
              <a:t> non </a:t>
            </a:r>
            <a:r>
              <a:rPr lang="en-US" sz="2000" b="1" u="sng" dirty="0" err="1" smtClean="0"/>
              <a:t>usahawan</a:t>
            </a:r>
            <a:r>
              <a:rPr lang="en-US" sz="2000" b="1" u="sng" dirty="0" smtClean="0"/>
              <a:t> :</a:t>
            </a:r>
          </a:p>
          <a:p>
            <a:pPr marL="457200" indent="-457200">
              <a:buNone/>
            </a:pPr>
            <a:r>
              <a:rPr lang="en-US" sz="2400" dirty="0" smtClean="0"/>
              <a:t>		a. </a:t>
            </a:r>
            <a:r>
              <a:rPr lang="en-US" sz="2400" dirty="0" err="1" smtClean="0"/>
              <a:t>fotokopy</a:t>
            </a:r>
            <a:r>
              <a:rPr lang="en-US" sz="2400" dirty="0" smtClean="0"/>
              <a:t> KTP </a:t>
            </a:r>
            <a:r>
              <a:rPr lang="en-US" sz="2400" dirty="0" err="1" smtClean="0"/>
              <a:t>atau</a:t>
            </a:r>
            <a:r>
              <a:rPr lang="en-US" sz="2400" dirty="0" smtClean="0"/>
              <a:t> SIM </a:t>
            </a:r>
            <a:r>
              <a:rPr lang="en-US" sz="2400" dirty="0" err="1" smtClean="0"/>
              <a:t>bagi</a:t>
            </a:r>
            <a:r>
              <a:rPr lang="en-US" sz="2400" dirty="0" smtClean="0"/>
              <a:t> </a:t>
            </a:r>
            <a:r>
              <a:rPr lang="en-US" sz="2400" dirty="0" err="1" smtClean="0"/>
              <a:t>penduduk</a:t>
            </a:r>
            <a:r>
              <a:rPr lang="en-US" sz="2400" dirty="0" smtClean="0"/>
              <a:t> Indonesia</a:t>
            </a:r>
          </a:p>
          <a:p>
            <a:pPr marL="457200" indent="-457200">
              <a:buNone/>
            </a:pPr>
            <a:r>
              <a:rPr lang="en-US" sz="2400" dirty="0" smtClean="0"/>
              <a:t>		b. </a:t>
            </a:r>
            <a:r>
              <a:rPr lang="en-US" sz="2400" dirty="0" err="1" smtClean="0"/>
              <a:t>fotokopy</a:t>
            </a:r>
            <a:r>
              <a:rPr lang="en-US" sz="2400" dirty="0" smtClean="0"/>
              <a:t> </a:t>
            </a:r>
            <a:r>
              <a:rPr lang="en-US" sz="2400" dirty="0" err="1" smtClean="0"/>
              <a:t>Paspor</a:t>
            </a:r>
            <a:r>
              <a:rPr lang="en-US" sz="2400" dirty="0" smtClean="0"/>
              <a:t> </a:t>
            </a:r>
            <a:r>
              <a:rPr lang="en-US" sz="2400" dirty="0" err="1" smtClean="0"/>
              <a:t>dan</a:t>
            </a:r>
            <a:r>
              <a:rPr lang="en-US" sz="2400" dirty="0" smtClean="0"/>
              <a:t> </a:t>
            </a:r>
            <a:r>
              <a:rPr lang="en-US" sz="2400" dirty="0" err="1" smtClean="0"/>
              <a:t>surat</a:t>
            </a:r>
            <a:r>
              <a:rPr lang="en-US" sz="2400" dirty="0" smtClean="0"/>
              <a:t> </a:t>
            </a:r>
            <a:r>
              <a:rPr lang="en-US" sz="2400" dirty="0" err="1" smtClean="0"/>
              <a:t>keterangan</a:t>
            </a:r>
            <a:r>
              <a:rPr lang="en-US" sz="2400" dirty="0" smtClean="0"/>
              <a:t> </a:t>
            </a:r>
            <a:r>
              <a:rPr lang="en-US" sz="2400" dirty="0" err="1" smtClean="0"/>
              <a:t>tempat</a:t>
            </a:r>
            <a:r>
              <a:rPr lang="en-US" sz="2400" dirty="0" smtClean="0"/>
              <a:t> </a:t>
            </a:r>
            <a:r>
              <a:rPr lang="en-US" sz="2400" dirty="0" err="1" smtClean="0"/>
              <a:t>tinggal</a:t>
            </a:r>
            <a:r>
              <a:rPr lang="en-US" sz="2400" dirty="0" smtClean="0"/>
              <a:t> </a:t>
            </a:r>
            <a:r>
              <a:rPr lang="en-US" sz="2400" dirty="0" err="1" smtClean="0"/>
              <a:t>bagi</a:t>
            </a:r>
            <a:r>
              <a:rPr lang="en-US" sz="2400" dirty="0" smtClean="0"/>
              <a:t> </a:t>
            </a:r>
          </a:p>
          <a:p>
            <a:pPr marL="457200" indent="-457200">
              <a:buNone/>
            </a:pPr>
            <a:r>
              <a:rPr lang="en-US" sz="2400" dirty="0" smtClean="0"/>
              <a:t>                  </a:t>
            </a:r>
            <a:r>
              <a:rPr lang="en-US" sz="2400" dirty="0" err="1" smtClean="0"/>
              <a:t>orang</a:t>
            </a:r>
            <a:r>
              <a:rPr lang="en-US" sz="2400" dirty="0" smtClean="0"/>
              <a:t> </a:t>
            </a:r>
            <a:r>
              <a:rPr lang="en-US" sz="2400" dirty="0" err="1" smtClean="0"/>
              <a:t>asing</a:t>
            </a:r>
            <a:r>
              <a:rPr lang="en-US" sz="2400" dirty="0" smtClean="0"/>
              <a:t> </a:t>
            </a:r>
          </a:p>
          <a:p>
            <a:pPr marL="457200" indent="-457200">
              <a:buNone/>
            </a:pPr>
            <a:r>
              <a:rPr lang="en-US" sz="2400" dirty="0" smtClean="0"/>
              <a:t>	</a:t>
            </a:r>
            <a:r>
              <a:rPr lang="en-US" sz="2400" b="1" dirty="0" smtClean="0"/>
              <a:t>2. 	</a:t>
            </a:r>
            <a:r>
              <a:rPr lang="en-US" sz="2400" b="1" u="sng" dirty="0" err="1" smtClean="0"/>
              <a:t>Untuk</a:t>
            </a:r>
            <a:r>
              <a:rPr lang="en-US" sz="2400" b="1" u="sng" dirty="0" smtClean="0"/>
              <a:t> </a:t>
            </a:r>
            <a:r>
              <a:rPr lang="en-US" sz="2400" b="1" u="sng" dirty="0" err="1" smtClean="0"/>
              <a:t>wajib</a:t>
            </a:r>
            <a:r>
              <a:rPr lang="en-US" sz="2400" b="1" u="sng" dirty="0" smtClean="0"/>
              <a:t> </a:t>
            </a:r>
            <a:r>
              <a:rPr lang="en-US" sz="2400" b="1" u="sng" dirty="0" err="1" smtClean="0"/>
              <a:t>Pajak</a:t>
            </a:r>
            <a:r>
              <a:rPr lang="en-US" sz="2400" b="1" u="sng" dirty="0" smtClean="0"/>
              <a:t> </a:t>
            </a:r>
            <a:r>
              <a:rPr lang="en-US" sz="2400" b="1" u="sng" dirty="0" err="1" smtClean="0"/>
              <a:t>Orang</a:t>
            </a:r>
            <a:r>
              <a:rPr lang="en-US" sz="2400" b="1" u="sng" dirty="0" smtClean="0"/>
              <a:t> </a:t>
            </a:r>
            <a:r>
              <a:rPr lang="en-US" sz="2400" b="1" u="sng" dirty="0" err="1" smtClean="0"/>
              <a:t>Pribadi</a:t>
            </a:r>
            <a:r>
              <a:rPr lang="en-US" sz="2400" b="1" u="sng" dirty="0" smtClean="0"/>
              <a:t> </a:t>
            </a:r>
            <a:r>
              <a:rPr lang="en-US" sz="2400" b="1" u="sng" dirty="0" err="1" smtClean="0"/>
              <a:t>Usahawan</a:t>
            </a:r>
            <a:r>
              <a:rPr lang="en-US" sz="2400" b="1" u="sng" dirty="0" smtClean="0"/>
              <a:t> :</a:t>
            </a:r>
          </a:p>
          <a:p>
            <a:pPr marL="457200" indent="-457200">
              <a:buNone/>
            </a:pPr>
            <a:r>
              <a:rPr lang="en-US" sz="2400" dirty="0" smtClean="0"/>
              <a:t>		a. </a:t>
            </a:r>
            <a:r>
              <a:rPr lang="en-US" sz="2400" dirty="0" err="1" smtClean="0"/>
              <a:t>fotokopy</a:t>
            </a:r>
            <a:r>
              <a:rPr lang="en-US" sz="2400" dirty="0" smtClean="0"/>
              <a:t> KTP </a:t>
            </a:r>
            <a:r>
              <a:rPr lang="en-US" sz="2400" dirty="0" err="1" smtClean="0"/>
              <a:t>bagi</a:t>
            </a:r>
            <a:r>
              <a:rPr lang="en-US" sz="2400" dirty="0" smtClean="0"/>
              <a:t> </a:t>
            </a:r>
            <a:r>
              <a:rPr lang="en-US" sz="2400" dirty="0" err="1" smtClean="0"/>
              <a:t>penduduk</a:t>
            </a:r>
            <a:r>
              <a:rPr lang="en-US" sz="2400" dirty="0" smtClean="0"/>
              <a:t> Indonesia</a:t>
            </a:r>
          </a:p>
          <a:p>
            <a:pPr marL="457200" indent="-457200">
              <a:buNone/>
            </a:pPr>
            <a:r>
              <a:rPr lang="en-US" sz="2400" dirty="0" smtClean="0"/>
              <a:t>		b. </a:t>
            </a:r>
            <a:r>
              <a:rPr lang="en-US" sz="2400" dirty="0" err="1" smtClean="0"/>
              <a:t>fotocopy</a:t>
            </a:r>
            <a:r>
              <a:rPr lang="en-US" sz="2400" dirty="0" smtClean="0"/>
              <a:t> </a:t>
            </a:r>
            <a:r>
              <a:rPr lang="en-US" sz="2400" dirty="0" err="1" smtClean="0"/>
              <a:t>Paspor</a:t>
            </a:r>
            <a:r>
              <a:rPr lang="en-US" sz="2400" dirty="0" smtClean="0"/>
              <a:t> </a:t>
            </a:r>
            <a:r>
              <a:rPr lang="en-US" sz="2400" dirty="0" err="1" smtClean="0"/>
              <a:t>dan</a:t>
            </a:r>
            <a:r>
              <a:rPr lang="en-US" sz="2400" dirty="0" smtClean="0"/>
              <a:t> </a:t>
            </a:r>
            <a:r>
              <a:rPr lang="en-US" sz="2400" dirty="0" err="1" smtClean="0"/>
              <a:t>surat</a:t>
            </a:r>
            <a:r>
              <a:rPr lang="en-US" sz="2400" dirty="0" smtClean="0"/>
              <a:t> </a:t>
            </a:r>
            <a:r>
              <a:rPr lang="en-US" sz="2400" dirty="0" err="1" smtClean="0"/>
              <a:t>keterangan</a:t>
            </a:r>
            <a:r>
              <a:rPr lang="en-US" sz="2400" dirty="0" smtClean="0"/>
              <a:t> </a:t>
            </a:r>
            <a:r>
              <a:rPr lang="en-US" sz="2400" dirty="0" err="1" smtClean="0"/>
              <a:t>tempat</a:t>
            </a:r>
            <a:r>
              <a:rPr lang="en-US" sz="2400" dirty="0" smtClean="0"/>
              <a:t> </a:t>
            </a:r>
            <a:r>
              <a:rPr lang="en-US" sz="2400" dirty="0" err="1" smtClean="0"/>
              <a:t>tinggal</a:t>
            </a:r>
            <a:r>
              <a:rPr lang="en-US" sz="2400" dirty="0" smtClean="0"/>
              <a:t> </a:t>
            </a:r>
            <a:r>
              <a:rPr lang="en-US" sz="2400" dirty="0" err="1" smtClean="0"/>
              <a:t>bagi</a:t>
            </a:r>
            <a:r>
              <a:rPr lang="en-US" sz="2400" dirty="0" smtClean="0"/>
              <a:t> </a:t>
            </a:r>
          </a:p>
          <a:p>
            <a:pPr marL="457200" indent="-457200">
              <a:buNone/>
            </a:pPr>
            <a:r>
              <a:rPr lang="en-US" sz="2400" dirty="0" smtClean="0"/>
              <a:t>                  </a:t>
            </a:r>
            <a:r>
              <a:rPr lang="en-US" sz="2400" dirty="0" err="1" smtClean="0"/>
              <a:t>orang</a:t>
            </a:r>
            <a:r>
              <a:rPr lang="en-US" sz="2400" dirty="0" smtClean="0"/>
              <a:t> </a:t>
            </a:r>
            <a:r>
              <a:rPr lang="en-US" sz="2400" dirty="0" err="1" smtClean="0"/>
              <a:t>asing</a:t>
            </a:r>
            <a:r>
              <a:rPr lang="en-US" sz="2400" dirty="0" smtClean="0"/>
              <a:t> </a:t>
            </a:r>
          </a:p>
          <a:p>
            <a:pPr marL="457200" indent="-457200">
              <a:buNone/>
            </a:pPr>
            <a:r>
              <a:rPr lang="en-US" sz="2400" dirty="0" smtClean="0"/>
              <a:t>	       c. </a:t>
            </a:r>
            <a:r>
              <a:rPr lang="en-US" sz="2400" dirty="0" err="1" smtClean="0"/>
              <a:t>suratketerangan</a:t>
            </a:r>
            <a:r>
              <a:rPr lang="en-US" sz="2400" dirty="0" smtClean="0"/>
              <a:t> </a:t>
            </a:r>
            <a:r>
              <a:rPr lang="en-US" sz="2400" dirty="0" err="1" smtClean="0"/>
              <a:t>tempat</a:t>
            </a:r>
            <a:r>
              <a:rPr lang="en-US" sz="2400" dirty="0" smtClean="0"/>
              <a:t> </a:t>
            </a:r>
            <a:r>
              <a:rPr lang="en-US" sz="2400" dirty="0" err="1" smtClean="0"/>
              <a:t>kegiatan</a:t>
            </a:r>
            <a:r>
              <a:rPr lang="en-US" sz="2400" dirty="0" smtClean="0"/>
              <a:t> </a:t>
            </a:r>
            <a:r>
              <a:rPr lang="en-US" sz="2400" dirty="0" err="1" smtClean="0"/>
              <a:t>usaha</a:t>
            </a:r>
            <a:r>
              <a:rPr lang="en-US" sz="2400" dirty="0" smtClean="0"/>
              <a:t> </a:t>
            </a:r>
            <a:r>
              <a:rPr lang="en-US" sz="2400" dirty="0" err="1" smtClean="0"/>
              <a:t>atau</a:t>
            </a:r>
            <a:r>
              <a:rPr lang="en-US" sz="2400" dirty="0" smtClean="0"/>
              <a:t> </a:t>
            </a:r>
            <a:r>
              <a:rPr lang="en-US" sz="2400" dirty="0" err="1" smtClean="0"/>
              <a:t>pekerjaan</a:t>
            </a:r>
            <a:r>
              <a:rPr lang="en-US" sz="2400" dirty="0" smtClean="0"/>
              <a:t> </a:t>
            </a:r>
            <a:r>
              <a:rPr lang="en-US" sz="2400" dirty="0" err="1" smtClean="0"/>
              <a:t>bebas</a:t>
            </a:r>
            <a:r>
              <a:rPr lang="en-US" sz="2400" dirty="0" smtClean="0"/>
              <a:t> </a:t>
            </a:r>
          </a:p>
          <a:p>
            <a:pPr marL="457200" indent="-457200">
              <a:buNone/>
            </a:pPr>
            <a:r>
              <a:rPr lang="en-US" sz="2400" dirty="0" smtClean="0"/>
              <a:t>                 </a:t>
            </a:r>
            <a:r>
              <a:rPr lang="en-US" sz="2400" dirty="0" err="1" smtClean="0"/>
              <a:t>dari</a:t>
            </a:r>
            <a:r>
              <a:rPr lang="en-US" sz="2400" dirty="0" smtClean="0"/>
              <a:t> </a:t>
            </a:r>
            <a:r>
              <a:rPr lang="en-US" sz="2400" dirty="0" err="1" smtClean="0"/>
              <a:t>instansi</a:t>
            </a:r>
            <a:r>
              <a:rPr lang="en-US" sz="2400" dirty="0" smtClean="0"/>
              <a:t> yang </a:t>
            </a:r>
            <a:r>
              <a:rPr lang="en-US" sz="2400" dirty="0" err="1" smtClean="0"/>
              <a:t>berwenang</a:t>
            </a:r>
            <a:r>
              <a:rPr lang="en-US" sz="2400" dirty="0" smtClean="0"/>
              <a:t>.</a:t>
            </a:r>
            <a:endParaRPr lang="en-US" sz="24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2"/>
            <a:ext cx="9180512" cy="724422"/>
          </a:xfrm>
        </p:spPr>
        <p:txBody>
          <a:bodyPr>
            <a:noAutofit/>
          </a:bodyPr>
          <a:lstStyle/>
          <a:p>
            <a:pPr algn="l"/>
            <a:r>
              <a:rPr lang="en-US" sz="2800" b="1" u="sng" dirty="0" smtClean="0"/>
              <a:t>3. </a:t>
            </a:r>
            <a:r>
              <a:rPr lang="en-US" sz="2800" b="1" u="sng" dirty="0" err="1" smtClean="0"/>
              <a:t>Untuk</a:t>
            </a:r>
            <a:r>
              <a:rPr lang="en-US" sz="2800" b="1" u="sng" dirty="0" smtClean="0"/>
              <a:t> </a:t>
            </a:r>
            <a:r>
              <a:rPr lang="en-US" sz="2800" b="1" u="sng" dirty="0" err="1" smtClean="0"/>
              <a:t>wajib</a:t>
            </a:r>
            <a:r>
              <a:rPr lang="en-US" sz="2800" b="1" u="sng" dirty="0" smtClean="0"/>
              <a:t> </a:t>
            </a:r>
            <a:r>
              <a:rPr lang="en-US" sz="2800" b="1" u="sng" dirty="0" err="1" smtClean="0"/>
              <a:t>pajak</a:t>
            </a:r>
            <a:r>
              <a:rPr lang="en-US" sz="2800" b="1" u="sng" dirty="0" smtClean="0"/>
              <a:t> </a:t>
            </a:r>
            <a:r>
              <a:rPr lang="en-US" sz="2800" b="1" u="sng" dirty="0" err="1" smtClean="0"/>
              <a:t>badan</a:t>
            </a:r>
            <a:r>
              <a:rPr lang="en-US" sz="2800" b="1" u="sng" dirty="0" smtClean="0"/>
              <a:t> </a:t>
            </a:r>
            <a:endParaRPr lang="en-US" sz="2800" b="1" u="sng" dirty="0"/>
          </a:p>
        </p:txBody>
      </p:sp>
      <p:sp>
        <p:nvSpPr>
          <p:cNvPr id="3" name="Content Placeholder 2"/>
          <p:cNvSpPr>
            <a:spLocks noGrp="1"/>
          </p:cNvSpPr>
          <p:nvPr>
            <p:ph idx="1"/>
          </p:nvPr>
        </p:nvSpPr>
        <p:spPr>
          <a:xfrm>
            <a:off x="2" y="724422"/>
            <a:ext cx="9180512" cy="6297091"/>
          </a:xfrm>
        </p:spPr>
        <p:txBody>
          <a:bodyPr/>
          <a:lstStyle/>
          <a:p>
            <a:pPr>
              <a:buNone/>
            </a:pPr>
            <a:r>
              <a:rPr lang="en-US" dirty="0" smtClean="0"/>
              <a:t>	a</a:t>
            </a:r>
            <a:r>
              <a:rPr lang="en-US" sz="2800" dirty="0" smtClean="0"/>
              <a:t>. </a:t>
            </a:r>
            <a:r>
              <a:rPr lang="en-US" sz="2800" dirty="0" err="1" smtClean="0"/>
              <a:t>Fotokopy</a:t>
            </a:r>
            <a:r>
              <a:rPr lang="en-US" sz="2800" dirty="0" smtClean="0"/>
              <a:t> KTP </a:t>
            </a:r>
            <a:r>
              <a:rPr lang="en-US" sz="2800" dirty="0" err="1" smtClean="0"/>
              <a:t>akta</a:t>
            </a:r>
            <a:r>
              <a:rPr lang="en-US" sz="2800" dirty="0" smtClean="0"/>
              <a:t> </a:t>
            </a:r>
            <a:r>
              <a:rPr lang="en-US" sz="2800" dirty="0" err="1" smtClean="0"/>
              <a:t>pendirian</a:t>
            </a:r>
            <a:r>
              <a:rPr lang="en-US" sz="2800" dirty="0" smtClean="0"/>
              <a:t> </a:t>
            </a:r>
            <a:r>
              <a:rPr lang="en-US" sz="2800" dirty="0" err="1" smtClean="0"/>
              <a:t>dan</a:t>
            </a:r>
            <a:r>
              <a:rPr lang="en-US" sz="2800" dirty="0" smtClean="0"/>
              <a:t> </a:t>
            </a:r>
            <a:r>
              <a:rPr lang="en-US" sz="2800" dirty="0" err="1" smtClean="0"/>
              <a:t>perubahan</a:t>
            </a:r>
            <a:r>
              <a:rPr lang="en-US" sz="2800" dirty="0" smtClean="0"/>
              <a:t> </a:t>
            </a:r>
            <a:r>
              <a:rPr lang="en-US" sz="2800" dirty="0" err="1" smtClean="0"/>
              <a:t>terakhir</a:t>
            </a:r>
            <a:r>
              <a:rPr lang="en-US" sz="2800" dirty="0" smtClean="0"/>
              <a:t> </a:t>
            </a:r>
          </a:p>
          <a:p>
            <a:pPr>
              <a:buNone/>
            </a:pPr>
            <a:r>
              <a:rPr lang="en-US" sz="2800" dirty="0" smtClean="0"/>
              <a:t>         </a:t>
            </a:r>
            <a:r>
              <a:rPr lang="en-US" sz="2800" dirty="0" err="1" smtClean="0"/>
              <a:t>atau</a:t>
            </a:r>
            <a:r>
              <a:rPr lang="en-US" sz="2800" dirty="0" smtClean="0"/>
              <a:t> </a:t>
            </a:r>
            <a:r>
              <a:rPr lang="en-US" sz="2800" dirty="0" err="1" smtClean="0"/>
              <a:t>surat</a:t>
            </a:r>
            <a:r>
              <a:rPr lang="en-US" sz="2800" dirty="0" smtClean="0"/>
              <a:t>  </a:t>
            </a:r>
            <a:r>
              <a:rPr lang="en-US" sz="2800" dirty="0" err="1" smtClean="0"/>
              <a:t>keterangan</a:t>
            </a:r>
            <a:r>
              <a:rPr lang="en-US" sz="2800" dirty="0" smtClean="0"/>
              <a:t>  </a:t>
            </a:r>
            <a:r>
              <a:rPr lang="en-US" sz="2800" dirty="0" err="1" smtClean="0"/>
              <a:t>penunjukan</a:t>
            </a:r>
            <a:r>
              <a:rPr lang="en-US" sz="2800" dirty="0" smtClean="0"/>
              <a:t>  </a:t>
            </a:r>
            <a:r>
              <a:rPr lang="en-US" sz="2800" dirty="0" err="1" smtClean="0"/>
              <a:t>dari</a:t>
            </a:r>
            <a:r>
              <a:rPr lang="en-US" sz="2800" dirty="0" smtClean="0"/>
              <a:t> </a:t>
            </a:r>
            <a:r>
              <a:rPr lang="en-US" sz="2800" dirty="0" err="1" smtClean="0"/>
              <a:t>kantor</a:t>
            </a:r>
            <a:r>
              <a:rPr lang="en-US" sz="2800" dirty="0" smtClean="0"/>
              <a:t>  </a:t>
            </a:r>
            <a:r>
              <a:rPr lang="en-US" sz="2800" dirty="0" err="1" smtClean="0"/>
              <a:t>pusat</a:t>
            </a:r>
            <a:r>
              <a:rPr lang="en-US" sz="2800" dirty="0" smtClean="0"/>
              <a:t> </a:t>
            </a:r>
          </a:p>
          <a:p>
            <a:pPr>
              <a:buNone/>
            </a:pPr>
            <a:r>
              <a:rPr lang="en-US" sz="2800" dirty="0" smtClean="0"/>
              <a:t>         </a:t>
            </a:r>
            <a:r>
              <a:rPr lang="en-US" sz="2800" dirty="0" err="1" smtClean="0"/>
              <a:t>bagi</a:t>
            </a:r>
            <a:r>
              <a:rPr lang="en-US" sz="2800" dirty="0" smtClean="0"/>
              <a:t> BUT</a:t>
            </a:r>
          </a:p>
          <a:p>
            <a:pPr>
              <a:buNone/>
            </a:pPr>
            <a:r>
              <a:rPr lang="en-US" sz="2800" dirty="0" smtClean="0"/>
              <a:t>	b. </a:t>
            </a:r>
            <a:r>
              <a:rPr lang="en-US" sz="2800" dirty="0" err="1" smtClean="0"/>
              <a:t>Fotokopy</a:t>
            </a:r>
            <a:r>
              <a:rPr lang="en-US" sz="2800" dirty="0" smtClean="0"/>
              <a:t> KTP </a:t>
            </a:r>
            <a:r>
              <a:rPr lang="en-US" sz="2800" dirty="0" err="1" smtClean="0"/>
              <a:t>bagi</a:t>
            </a:r>
            <a:r>
              <a:rPr lang="en-US" sz="2800" dirty="0" smtClean="0"/>
              <a:t> </a:t>
            </a:r>
            <a:r>
              <a:rPr lang="en-US" sz="2800" dirty="0" err="1" smtClean="0"/>
              <a:t>penduduk</a:t>
            </a:r>
            <a:r>
              <a:rPr lang="en-US" sz="2800" dirty="0" smtClean="0"/>
              <a:t> Indonesia </a:t>
            </a:r>
            <a:r>
              <a:rPr lang="en-US" sz="2800" dirty="0" err="1" smtClean="0"/>
              <a:t>salah</a:t>
            </a:r>
            <a:r>
              <a:rPr lang="en-US" sz="2800" dirty="0" smtClean="0"/>
              <a:t> </a:t>
            </a:r>
            <a:r>
              <a:rPr lang="en-US" sz="2800" dirty="0" err="1" smtClean="0"/>
              <a:t>seorang</a:t>
            </a:r>
            <a:r>
              <a:rPr lang="en-US" sz="2800" dirty="0" smtClean="0"/>
              <a:t>     </a:t>
            </a:r>
          </a:p>
          <a:p>
            <a:pPr>
              <a:buNone/>
            </a:pPr>
            <a:r>
              <a:rPr lang="en-US" sz="2800" dirty="0" smtClean="0"/>
              <a:t>         </a:t>
            </a:r>
            <a:r>
              <a:rPr lang="en-US" sz="2800" dirty="0" err="1" smtClean="0"/>
              <a:t>pengurus</a:t>
            </a:r>
            <a:endParaRPr lang="en-US" sz="2800" dirty="0" smtClean="0"/>
          </a:p>
          <a:p>
            <a:pPr>
              <a:buNone/>
            </a:pPr>
            <a:r>
              <a:rPr lang="en-US" sz="2800" dirty="0" smtClean="0"/>
              <a:t>    c. </a:t>
            </a:r>
            <a:r>
              <a:rPr lang="en-US" sz="2800" dirty="0" err="1" smtClean="0"/>
              <a:t>Fotokopy</a:t>
            </a:r>
            <a:r>
              <a:rPr lang="en-US" sz="2800" dirty="0" smtClean="0"/>
              <a:t> </a:t>
            </a:r>
            <a:r>
              <a:rPr lang="en-US" sz="2800" dirty="0" err="1" smtClean="0"/>
              <a:t>paspor</a:t>
            </a:r>
            <a:r>
              <a:rPr lang="en-US" sz="2800" dirty="0" smtClean="0"/>
              <a:t> </a:t>
            </a:r>
            <a:r>
              <a:rPr lang="en-US" sz="2800" dirty="0" err="1" smtClean="0"/>
              <a:t>bagi</a:t>
            </a:r>
            <a:r>
              <a:rPr lang="en-US" sz="2800" dirty="0" smtClean="0"/>
              <a:t> </a:t>
            </a:r>
            <a:r>
              <a:rPr lang="en-US" sz="2800" dirty="0" err="1" smtClean="0"/>
              <a:t>orang</a:t>
            </a:r>
            <a:r>
              <a:rPr lang="en-US" sz="2800" dirty="0" smtClean="0"/>
              <a:t> </a:t>
            </a:r>
            <a:r>
              <a:rPr lang="en-US" sz="2800" dirty="0" err="1" smtClean="0"/>
              <a:t>asing</a:t>
            </a:r>
            <a:r>
              <a:rPr lang="en-US" sz="2800" dirty="0" smtClean="0"/>
              <a:t> </a:t>
            </a:r>
            <a:r>
              <a:rPr lang="en-US" sz="2800" dirty="0" err="1" smtClean="0"/>
              <a:t>dan</a:t>
            </a:r>
            <a:r>
              <a:rPr lang="en-US" sz="2800" dirty="0" smtClean="0"/>
              <a:t> </a:t>
            </a:r>
            <a:r>
              <a:rPr lang="en-US" sz="2800" dirty="0" err="1" smtClean="0"/>
              <a:t>surat</a:t>
            </a:r>
            <a:r>
              <a:rPr lang="en-US" sz="2800" dirty="0" smtClean="0"/>
              <a:t> </a:t>
            </a:r>
            <a:r>
              <a:rPr lang="en-US" sz="2800" dirty="0" err="1" smtClean="0"/>
              <a:t>keternangan</a:t>
            </a:r>
            <a:r>
              <a:rPr lang="en-US" sz="2800" dirty="0" smtClean="0"/>
              <a:t> </a:t>
            </a:r>
          </a:p>
          <a:p>
            <a:pPr>
              <a:buNone/>
            </a:pPr>
            <a:r>
              <a:rPr lang="en-US" sz="2800" dirty="0" smtClean="0"/>
              <a:t>        </a:t>
            </a:r>
            <a:r>
              <a:rPr lang="en-US" sz="2800" dirty="0" err="1" smtClean="0"/>
              <a:t>tempat</a:t>
            </a:r>
            <a:r>
              <a:rPr lang="en-US" sz="2800" dirty="0" smtClean="0"/>
              <a:t> </a:t>
            </a:r>
            <a:r>
              <a:rPr lang="en-US" sz="2800" dirty="0" err="1" smtClean="0"/>
              <a:t>tinggal</a:t>
            </a:r>
            <a:r>
              <a:rPr lang="en-US" sz="2800" dirty="0" smtClean="0"/>
              <a:t> </a:t>
            </a:r>
          </a:p>
          <a:p>
            <a:pPr>
              <a:buNone/>
            </a:pPr>
            <a:r>
              <a:rPr lang="en-US" sz="2800" dirty="0" smtClean="0"/>
              <a:t>    d. </a:t>
            </a:r>
            <a:r>
              <a:rPr lang="en-US" sz="2800" dirty="0" err="1" smtClean="0"/>
              <a:t>Surat</a:t>
            </a:r>
            <a:r>
              <a:rPr lang="en-US" sz="2800" dirty="0" smtClean="0"/>
              <a:t> </a:t>
            </a:r>
            <a:r>
              <a:rPr lang="en-US" sz="2800" dirty="0" err="1" smtClean="0"/>
              <a:t>keterangan</a:t>
            </a:r>
            <a:r>
              <a:rPr lang="en-US" sz="2800" dirty="0" smtClean="0"/>
              <a:t> </a:t>
            </a:r>
            <a:r>
              <a:rPr lang="en-US" sz="2800" dirty="0" err="1" smtClean="0"/>
              <a:t>tempat</a:t>
            </a:r>
            <a:r>
              <a:rPr lang="en-US" sz="2800" dirty="0" smtClean="0"/>
              <a:t> </a:t>
            </a:r>
            <a:r>
              <a:rPr lang="en-US" sz="2800" dirty="0" err="1" smtClean="0"/>
              <a:t>kegiatan</a:t>
            </a:r>
            <a:r>
              <a:rPr lang="en-US" sz="2800" dirty="0" smtClean="0"/>
              <a:t> </a:t>
            </a:r>
            <a:r>
              <a:rPr lang="en-US" sz="2800" dirty="0" err="1" smtClean="0"/>
              <a:t>usaha</a:t>
            </a:r>
            <a:r>
              <a:rPr lang="en-US" sz="2800" dirty="0" smtClean="0"/>
              <a:t> </a:t>
            </a:r>
            <a:r>
              <a:rPr lang="en-US" sz="2800" dirty="0" err="1" smtClean="0"/>
              <a:t>dari</a:t>
            </a:r>
            <a:r>
              <a:rPr lang="en-US" sz="2800" dirty="0" smtClean="0"/>
              <a:t> </a:t>
            </a:r>
            <a:r>
              <a:rPr lang="en-US" sz="2800" dirty="0" err="1" smtClean="0"/>
              <a:t>instansi</a:t>
            </a:r>
            <a:r>
              <a:rPr lang="en-US" sz="2800" dirty="0" smtClean="0"/>
              <a:t>    </a:t>
            </a:r>
          </a:p>
          <a:p>
            <a:pPr>
              <a:buNone/>
            </a:pPr>
            <a:r>
              <a:rPr lang="en-US" sz="2800" dirty="0" smtClean="0"/>
              <a:t>        yang </a:t>
            </a:r>
            <a:r>
              <a:rPr lang="en-US" sz="2800" dirty="0" err="1" smtClean="0"/>
              <a:t>berwenang</a:t>
            </a:r>
            <a:r>
              <a:rPr lang="en-US" sz="2800" dirty="0" smtClean="0"/>
              <a:t> </a:t>
            </a:r>
            <a:endParaRPr lang="en-US" sz="28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2"/>
            <a:ext cx="9180512" cy="817298"/>
          </a:xfrm>
        </p:spPr>
        <p:txBody>
          <a:bodyPr>
            <a:normAutofit fontScale="90000"/>
          </a:bodyPr>
          <a:lstStyle/>
          <a:p>
            <a:pPr algn="l"/>
            <a:r>
              <a:rPr lang="en-US" dirty="0" smtClean="0"/>
              <a:t/>
            </a:r>
            <a:br>
              <a:rPr lang="en-US" dirty="0" smtClean="0"/>
            </a:br>
            <a:r>
              <a:rPr lang="en-US" sz="2700" b="1" u="sng" dirty="0" smtClean="0"/>
              <a:t>4. </a:t>
            </a:r>
            <a:r>
              <a:rPr lang="en-US" sz="2700" b="1" u="sng" dirty="0" err="1" smtClean="0"/>
              <a:t>Untuk</a:t>
            </a:r>
            <a:r>
              <a:rPr lang="en-US" sz="2700" b="1" u="sng" dirty="0" smtClean="0"/>
              <a:t> </a:t>
            </a:r>
            <a:r>
              <a:rPr lang="en-US" sz="2700" b="1" u="sng" dirty="0" err="1" smtClean="0"/>
              <a:t>bendaharawan</a:t>
            </a:r>
            <a:r>
              <a:rPr lang="en-US" b="1" u="sng" dirty="0" smtClean="0"/>
              <a:t/>
            </a:r>
            <a:br>
              <a:rPr lang="en-US" b="1" u="sng" dirty="0" smtClean="0"/>
            </a:br>
            <a:endParaRPr lang="en-US" b="1" u="sng" dirty="0"/>
          </a:p>
        </p:txBody>
      </p:sp>
      <p:sp>
        <p:nvSpPr>
          <p:cNvPr id="3" name="Content Placeholder 2"/>
          <p:cNvSpPr>
            <a:spLocks noGrp="1"/>
          </p:cNvSpPr>
          <p:nvPr>
            <p:ph idx="1"/>
          </p:nvPr>
        </p:nvSpPr>
        <p:spPr>
          <a:xfrm>
            <a:off x="2" y="724422"/>
            <a:ext cx="9180512" cy="6297091"/>
          </a:xfrm>
        </p:spPr>
        <p:txBody>
          <a:bodyPr>
            <a:noAutofit/>
          </a:bodyPr>
          <a:lstStyle/>
          <a:p>
            <a:pPr marL="914400" lvl="1" indent="-514350">
              <a:buAutoNum type="alphaLcPeriod"/>
            </a:pPr>
            <a:r>
              <a:rPr lang="en-US" sz="2200" dirty="0" err="1" smtClean="0"/>
              <a:t>Fotokopy</a:t>
            </a:r>
            <a:r>
              <a:rPr lang="en-US" sz="2200" dirty="0" smtClean="0"/>
              <a:t> KTP </a:t>
            </a:r>
            <a:r>
              <a:rPr lang="en-US" sz="2200" dirty="0" err="1" smtClean="0"/>
              <a:t>bendaharawan</a:t>
            </a:r>
            <a:r>
              <a:rPr lang="en-US" sz="2200" dirty="0" smtClean="0"/>
              <a:t> </a:t>
            </a:r>
          </a:p>
          <a:p>
            <a:pPr marL="914400" lvl="1" indent="-514350">
              <a:buAutoNum type="alphaLcPeriod"/>
            </a:pPr>
            <a:r>
              <a:rPr lang="en-US" sz="2200" dirty="0" err="1" smtClean="0"/>
              <a:t>Fotokopy</a:t>
            </a:r>
            <a:r>
              <a:rPr lang="en-US" sz="2200" dirty="0" smtClean="0"/>
              <a:t> </a:t>
            </a:r>
            <a:r>
              <a:rPr lang="en-US" sz="2200" dirty="0" err="1" smtClean="0"/>
              <a:t>surat</a:t>
            </a:r>
            <a:r>
              <a:rPr lang="en-US" sz="2200" dirty="0" smtClean="0"/>
              <a:t> </a:t>
            </a:r>
            <a:r>
              <a:rPr lang="en-US" sz="2200" dirty="0" err="1" smtClean="0"/>
              <a:t>penunjukan</a:t>
            </a:r>
            <a:r>
              <a:rPr lang="en-US" sz="2200" dirty="0" smtClean="0"/>
              <a:t> </a:t>
            </a:r>
            <a:r>
              <a:rPr lang="en-US" sz="2200" dirty="0" err="1" smtClean="0"/>
              <a:t>sebagai</a:t>
            </a:r>
            <a:r>
              <a:rPr lang="en-US" sz="2200" dirty="0" smtClean="0"/>
              <a:t> </a:t>
            </a:r>
            <a:r>
              <a:rPr lang="en-US" sz="2200" dirty="0" err="1" smtClean="0"/>
              <a:t>bendaharawan</a:t>
            </a:r>
            <a:endParaRPr lang="en-US" sz="2200" dirty="0" smtClean="0"/>
          </a:p>
          <a:p>
            <a:pPr marL="514350" indent="-514350">
              <a:buNone/>
            </a:pPr>
            <a:r>
              <a:rPr lang="en-US" sz="2200" b="1" u="sng" dirty="0" smtClean="0"/>
              <a:t>5. </a:t>
            </a:r>
            <a:r>
              <a:rPr lang="en-US" sz="2200" b="1" u="sng" dirty="0" err="1" smtClean="0"/>
              <a:t>Untuk</a:t>
            </a:r>
            <a:r>
              <a:rPr lang="en-US" sz="2200" b="1" u="sng" dirty="0" smtClean="0"/>
              <a:t> join operation </a:t>
            </a:r>
            <a:r>
              <a:rPr lang="en-US" sz="2200" b="1" u="sng" dirty="0" err="1" smtClean="0"/>
              <a:t>sebagai</a:t>
            </a:r>
            <a:r>
              <a:rPr lang="en-US" sz="2200" b="1" u="sng" dirty="0" smtClean="0"/>
              <a:t> </a:t>
            </a:r>
            <a:r>
              <a:rPr lang="en-US" sz="2200" b="1" u="sng" dirty="0" err="1" smtClean="0"/>
              <a:t>wajib</a:t>
            </a:r>
            <a:r>
              <a:rPr lang="en-US" sz="2200" b="1" u="sng" dirty="0" smtClean="0"/>
              <a:t> </a:t>
            </a:r>
            <a:r>
              <a:rPr lang="en-US" sz="2200" b="1" u="sng" dirty="0" err="1" smtClean="0"/>
              <a:t>pajak</a:t>
            </a:r>
            <a:r>
              <a:rPr lang="en-US" sz="2200" b="1" u="sng" dirty="0" smtClean="0"/>
              <a:t> </a:t>
            </a:r>
            <a:r>
              <a:rPr lang="en-US" sz="2200" b="1" u="sng" dirty="0" err="1" smtClean="0"/>
              <a:t>pemotong</a:t>
            </a:r>
            <a:r>
              <a:rPr lang="en-US" sz="2200" b="1" u="sng" dirty="0" smtClean="0"/>
              <a:t>/</a:t>
            </a:r>
            <a:r>
              <a:rPr lang="en-US" sz="2200" b="1" u="sng" dirty="0" err="1" smtClean="0"/>
              <a:t>pemungut</a:t>
            </a:r>
            <a:r>
              <a:rPr lang="en-US" sz="2200" b="1" u="sng" dirty="0" smtClean="0"/>
              <a:t> :</a:t>
            </a:r>
          </a:p>
          <a:p>
            <a:pPr marL="514350" indent="-514350">
              <a:buNone/>
            </a:pPr>
            <a:r>
              <a:rPr lang="en-US" sz="2200" dirty="0" smtClean="0"/>
              <a:t>	a. </a:t>
            </a:r>
            <a:r>
              <a:rPr lang="en-US" sz="2200" dirty="0" err="1" smtClean="0"/>
              <a:t>Fotokopy</a:t>
            </a:r>
            <a:r>
              <a:rPr lang="en-US" sz="2200" dirty="0" smtClean="0"/>
              <a:t> </a:t>
            </a:r>
            <a:r>
              <a:rPr lang="en-US" sz="2200" dirty="0" err="1" smtClean="0"/>
              <a:t>perjanjian</a:t>
            </a:r>
            <a:r>
              <a:rPr lang="en-US" sz="2200" dirty="0" smtClean="0"/>
              <a:t> </a:t>
            </a:r>
            <a:r>
              <a:rPr lang="en-US" sz="2200" dirty="0" err="1" smtClean="0"/>
              <a:t>kerja</a:t>
            </a:r>
            <a:r>
              <a:rPr lang="en-US" sz="2200" dirty="0" smtClean="0"/>
              <a:t> </a:t>
            </a:r>
            <a:r>
              <a:rPr lang="en-US" sz="2200" dirty="0" err="1" smtClean="0"/>
              <a:t>sama</a:t>
            </a:r>
            <a:r>
              <a:rPr lang="en-US" sz="2200" dirty="0" smtClean="0"/>
              <a:t> </a:t>
            </a:r>
            <a:r>
              <a:rPr lang="en-US" sz="2200" dirty="0" err="1" smtClean="0"/>
              <a:t>sebagai</a:t>
            </a:r>
            <a:r>
              <a:rPr lang="en-US" sz="2200" dirty="0" smtClean="0"/>
              <a:t> joint operation</a:t>
            </a:r>
          </a:p>
          <a:p>
            <a:pPr marL="514350" indent="-514350">
              <a:buNone/>
            </a:pPr>
            <a:r>
              <a:rPr lang="en-US" sz="2200" dirty="0" smtClean="0"/>
              <a:t>	b. </a:t>
            </a:r>
            <a:r>
              <a:rPr lang="en-US" sz="2200" dirty="0" err="1" smtClean="0"/>
              <a:t>Fotokopy</a:t>
            </a:r>
            <a:r>
              <a:rPr lang="en-US" sz="2200" dirty="0" smtClean="0"/>
              <a:t> NPWP </a:t>
            </a:r>
            <a:r>
              <a:rPr lang="en-US" sz="2200" dirty="0" err="1" smtClean="0"/>
              <a:t>masing-masing</a:t>
            </a:r>
            <a:r>
              <a:rPr lang="en-US" sz="2200" dirty="0" smtClean="0"/>
              <a:t> </a:t>
            </a:r>
            <a:r>
              <a:rPr lang="en-US" sz="2200" dirty="0" err="1" smtClean="0"/>
              <a:t>anggota</a:t>
            </a:r>
            <a:r>
              <a:rPr lang="en-US" sz="2200" dirty="0" smtClean="0"/>
              <a:t> join operation</a:t>
            </a:r>
          </a:p>
          <a:p>
            <a:pPr marL="514350" indent="-514350">
              <a:buNone/>
            </a:pPr>
            <a:r>
              <a:rPr lang="en-US" sz="2200" dirty="0" smtClean="0"/>
              <a:t>	c. </a:t>
            </a:r>
            <a:r>
              <a:rPr lang="en-US" sz="2200" dirty="0" err="1" smtClean="0"/>
              <a:t>Fotokopy</a:t>
            </a:r>
            <a:r>
              <a:rPr lang="en-US" sz="2200" dirty="0" smtClean="0"/>
              <a:t> KTP </a:t>
            </a:r>
            <a:r>
              <a:rPr lang="en-US" sz="2200" dirty="0" err="1" smtClean="0"/>
              <a:t>bagi</a:t>
            </a:r>
            <a:r>
              <a:rPr lang="en-US" sz="2200" dirty="0" smtClean="0"/>
              <a:t> </a:t>
            </a:r>
            <a:r>
              <a:rPr lang="en-US" sz="2200" dirty="0" err="1" smtClean="0"/>
              <a:t>penduduk</a:t>
            </a:r>
            <a:r>
              <a:rPr lang="en-US" sz="2200" dirty="0" smtClean="0"/>
              <a:t> Indonesia </a:t>
            </a:r>
            <a:r>
              <a:rPr lang="en-US" sz="2200" dirty="0" err="1" smtClean="0"/>
              <a:t>dari</a:t>
            </a:r>
            <a:r>
              <a:rPr lang="en-US" sz="2200" dirty="0" smtClean="0"/>
              <a:t> </a:t>
            </a:r>
            <a:r>
              <a:rPr lang="en-US" sz="2200" dirty="0" err="1" smtClean="0"/>
              <a:t>salah</a:t>
            </a:r>
            <a:r>
              <a:rPr lang="en-US" sz="2200" dirty="0" smtClean="0"/>
              <a:t> </a:t>
            </a:r>
            <a:r>
              <a:rPr lang="en-US" sz="2200" dirty="0" err="1" smtClean="0"/>
              <a:t>seorang</a:t>
            </a:r>
            <a:r>
              <a:rPr lang="en-US" sz="2200" dirty="0" smtClean="0"/>
              <a:t> </a:t>
            </a:r>
            <a:r>
              <a:rPr lang="en-US" sz="2200" dirty="0" err="1" smtClean="0"/>
              <a:t>pengurus</a:t>
            </a:r>
            <a:r>
              <a:rPr lang="en-US" sz="2200" dirty="0" smtClean="0"/>
              <a:t> </a:t>
            </a:r>
          </a:p>
          <a:p>
            <a:pPr marL="514350" indent="-514350">
              <a:buNone/>
            </a:pPr>
            <a:r>
              <a:rPr lang="en-US" sz="2200" dirty="0" smtClean="0"/>
              <a:t>	d. </a:t>
            </a:r>
            <a:r>
              <a:rPr lang="en-US" sz="2200" dirty="0" err="1" smtClean="0"/>
              <a:t>Fotokopy</a:t>
            </a:r>
            <a:r>
              <a:rPr lang="en-US" sz="2200" dirty="0" smtClean="0"/>
              <a:t> </a:t>
            </a:r>
            <a:r>
              <a:rPr lang="en-US" sz="2200" dirty="0" err="1" smtClean="0"/>
              <a:t>paspor</a:t>
            </a:r>
            <a:r>
              <a:rPr lang="en-US" sz="2200" dirty="0" smtClean="0"/>
              <a:t> </a:t>
            </a:r>
            <a:r>
              <a:rPr lang="en-US" sz="2200" dirty="0" err="1" smtClean="0"/>
              <a:t>dan</a:t>
            </a:r>
            <a:r>
              <a:rPr lang="en-US" sz="2200" dirty="0" smtClean="0"/>
              <a:t> </a:t>
            </a:r>
            <a:r>
              <a:rPr lang="en-US" sz="2200" dirty="0" err="1" smtClean="0"/>
              <a:t>surat</a:t>
            </a:r>
            <a:r>
              <a:rPr lang="en-US" sz="2200" dirty="0" smtClean="0"/>
              <a:t> </a:t>
            </a:r>
            <a:r>
              <a:rPr lang="en-US" sz="2200" dirty="0" err="1" smtClean="0"/>
              <a:t>keterangan</a:t>
            </a:r>
            <a:r>
              <a:rPr lang="en-US" sz="2200" dirty="0" smtClean="0"/>
              <a:t> </a:t>
            </a:r>
            <a:r>
              <a:rPr lang="en-US" sz="2200" dirty="0" err="1" smtClean="0"/>
              <a:t>tempat</a:t>
            </a:r>
            <a:r>
              <a:rPr lang="en-US" sz="2200" dirty="0" smtClean="0"/>
              <a:t> </a:t>
            </a:r>
            <a:r>
              <a:rPr lang="en-US" sz="2200" dirty="0" err="1" smtClean="0"/>
              <a:t>tinggal</a:t>
            </a:r>
            <a:r>
              <a:rPr lang="en-US" sz="2200" dirty="0" smtClean="0"/>
              <a:t> </a:t>
            </a:r>
            <a:r>
              <a:rPr lang="en-US" sz="2200" dirty="0" err="1" smtClean="0"/>
              <a:t>dari</a:t>
            </a:r>
            <a:r>
              <a:rPr lang="en-US" sz="2200" dirty="0" smtClean="0"/>
              <a:t> </a:t>
            </a:r>
            <a:r>
              <a:rPr lang="en-US" sz="2200" dirty="0" err="1" smtClean="0"/>
              <a:t>instansi</a:t>
            </a:r>
            <a:r>
              <a:rPr lang="en-US" sz="2200" dirty="0" smtClean="0"/>
              <a:t> yang</a:t>
            </a:r>
          </a:p>
          <a:p>
            <a:pPr marL="514350" indent="-514350">
              <a:buNone/>
            </a:pPr>
            <a:r>
              <a:rPr lang="en-US" sz="2200" dirty="0" smtClean="0"/>
              <a:t>            </a:t>
            </a:r>
            <a:r>
              <a:rPr lang="en-US" sz="2200" dirty="0" err="1" smtClean="0"/>
              <a:t>berwenang</a:t>
            </a:r>
            <a:r>
              <a:rPr lang="en-US" sz="2200" dirty="0" smtClean="0"/>
              <a:t> </a:t>
            </a:r>
          </a:p>
          <a:p>
            <a:pPr marL="514350" indent="-514350">
              <a:buNone/>
            </a:pPr>
            <a:r>
              <a:rPr lang="en-US" sz="2200" b="1" u="sng" dirty="0" smtClean="0"/>
              <a:t>6. </a:t>
            </a:r>
            <a:r>
              <a:rPr lang="en-US" sz="2200" b="1" u="sng" dirty="0" err="1" smtClean="0"/>
              <a:t>Untuk</a:t>
            </a:r>
            <a:r>
              <a:rPr lang="en-US" sz="2200" b="1" u="sng" dirty="0" smtClean="0"/>
              <a:t> </a:t>
            </a:r>
            <a:r>
              <a:rPr lang="en-US" sz="2200" b="1" u="sng" dirty="0" err="1" smtClean="0"/>
              <a:t>wajib</a:t>
            </a:r>
            <a:r>
              <a:rPr lang="en-US" sz="2200" b="1" u="sng" dirty="0" smtClean="0"/>
              <a:t> </a:t>
            </a:r>
            <a:r>
              <a:rPr lang="en-US" sz="2200" b="1" u="sng" dirty="0" err="1" smtClean="0"/>
              <a:t>pajak</a:t>
            </a:r>
            <a:r>
              <a:rPr lang="en-US" sz="2200" b="1" u="sng" dirty="0" smtClean="0"/>
              <a:t> </a:t>
            </a:r>
            <a:r>
              <a:rPr lang="en-US" sz="2200" b="1" u="sng" dirty="0" err="1" smtClean="0"/>
              <a:t>berstatus</a:t>
            </a:r>
            <a:r>
              <a:rPr lang="en-US" sz="2200" b="1" u="sng" dirty="0" smtClean="0"/>
              <a:t> </a:t>
            </a:r>
            <a:r>
              <a:rPr lang="en-US" sz="2200" b="1" u="sng" dirty="0" err="1" smtClean="0"/>
              <a:t>cabang</a:t>
            </a:r>
            <a:r>
              <a:rPr lang="en-US" sz="2200" dirty="0" smtClean="0"/>
              <a:t>, </a:t>
            </a:r>
            <a:r>
              <a:rPr lang="en-US" sz="2200" dirty="0" err="1" smtClean="0"/>
              <a:t>orang</a:t>
            </a:r>
            <a:r>
              <a:rPr lang="en-US" sz="2200" dirty="0" smtClean="0"/>
              <a:t> </a:t>
            </a:r>
            <a:r>
              <a:rPr lang="en-US" sz="2200" dirty="0" err="1" smtClean="0"/>
              <a:t>pribadi</a:t>
            </a:r>
            <a:r>
              <a:rPr lang="en-US" sz="2200" dirty="0" smtClean="0"/>
              <a:t> </a:t>
            </a:r>
            <a:r>
              <a:rPr lang="en-US" sz="2200" dirty="0" err="1" smtClean="0"/>
              <a:t>pengusaha</a:t>
            </a:r>
            <a:r>
              <a:rPr lang="en-US" sz="2200" dirty="0" smtClean="0"/>
              <a:t> </a:t>
            </a:r>
            <a:r>
              <a:rPr lang="en-US" sz="2200" dirty="0" err="1" smtClean="0"/>
              <a:t>tertentu</a:t>
            </a:r>
            <a:r>
              <a:rPr lang="en-US" sz="2200" dirty="0" smtClean="0"/>
              <a:t> </a:t>
            </a:r>
            <a:r>
              <a:rPr lang="en-US" sz="2200" dirty="0" err="1" smtClean="0"/>
              <a:t>atau</a:t>
            </a:r>
            <a:endParaRPr lang="en-US" sz="2200" dirty="0" smtClean="0"/>
          </a:p>
          <a:p>
            <a:pPr marL="514350" indent="-514350">
              <a:buNone/>
            </a:pPr>
            <a:r>
              <a:rPr lang="en-US" sz="2200" dirty="0" smtClean="0"/>
              <a:t>     </a:t>
            </a:r>
            <a:r>
              <a:rPr lang="en-US" sz="2200" dirty="0" err="1" smtClean="0"/>
              <a:t>wanita</a:t>
            </a:r>
            <a:r>
              <a:rPr lang="en-US" sz="2200" dirty="0" smtClean="0"/>
              <a:t> </a:t>
            </a:r>
            <a:r>
              <a:rPr lang="en-US" sz="2200" dirty="0" err="1" smtClean="0"/>
              <a:t>kawin</a:t>
            </a:r>
            <a:r>
              <a:rPr lang="en-US" sz="2200" dirty="0" smtClean="0"/>
              <a:t> </a:t>
            </a:r>
            <a:r>
              <a:rPr lang="en-US" sz="2200" dirty="0" err="1" smtClean="0"/>
              <a:t>tidak</a:t>
            </a:r>
            <a:r>
              <a:rPr lang="en-US" sz="2200" dirty="0" smtClean="0"/>
              <a:t> </a:t>
            </a:r>
            <a:r>
              <a:rPr lang="en-US" sz="2200" dirty="0" err="1" smtClean="0"/>
              <a:t>pisah</a:t>
            </a:r>
            <a:r>
              <a:rPr lang="en-US" sz="2200" dirty="0" smtClean="0"/>
              <a:t> </a:t>
            </a:r>
            <a:r>
              <a:rPr lang="en-US" sz="2200" dirty="0" err="1" smtClean="0"/>
              <a:t>harta</a:t>
            </a:r>
            <a:r>
              <a:rPr lang="en-US" sz="2200" dirty="0" smtClean="0"/>
              <a:t> </a:t>
            </a:r>
            <a:r>
              <a:rPr lang="en-US" sz="2200" dirty="0" err="1" smtClean="0"/>
              <a:t>harus</a:t>
            </a:r>
            <a:r>
              <a:rPr lang="en-US" sz="2200" dirty="0" smtClean="0"/>
              <a:t> </a:t>
            </a:r>
            <a:r>
              <a:rPr lang="en-US" sz="2200" dirty="0" err="1" smtClean="0"/>
              <a:t>melampirkan</a:t>
            </a:r>
            <a:r>
              <a:rPr lang="en-US" sz="2200" dirty="0" smtClean="0"/>
              <a:t> </a:t>
            </a:r>
            <a:r>
              <a:rPr lang="en-US" sz="2200" dirty="0" err="1" smtClean="0"/>
              <a:t>fotokopy</a:t>
            </a:r>
            <a:r>
              <a:rPr lang="en-US" sz="2200" dirty="0" smtClean="0"/>
              <a:t> </a:t>
            </a:r>
            <a:r>
              <a:rPr lang="en-US" sz="2200" dirty="0" err="1" smtClean="0"/>
              <a:t>surat</a:t>
            </a:r>
            <a:r>
              <a:rPr lang="en-US" sz="2200" dirty="0" smtClean="0"/>
              <a:t> </a:t>
            </a:r>
          </a:p>
          <a:p>
            <a:pPr marL="514350" indent="-514350">
              <a:buNone/>
            </a:pPr>
            <a:r>
              <a:rPr lang="en-US" sz="2200" dirty="0" smtClean="0"/>
              <a:t>     </a:t>
            </a:r>
            <a:r>
              <a:rPr lang="en-US" sz="2200" dirty="0" err="1" smtClean="0"/>
              <a:t>keterangan</a:t>
            </a:r>
            <a:r>
              <a:rPr lang="en-US" sz="2200" dirty="0" smtClean="0"/>
              <a:t>  </a:t>
            </a:r>
            <a:r>
              <a:rPr lang="en-US" sz="2200" dirty="0" err="1" smtClean="0"/>
              <a:t>terdaftar</a:t>
            </a:r>
            <a:r>
              <a:rPr lang="en-US" sz="2200" dirty="0" smtClean="0"/>
              <a:t>.</a:t>
            </a:r>
          </a:p>
          <a:p>
            <a:pPr marL="514350" indent="-514350">
              <a:buNone/>
            </a:pPr>
            <a:r>
              <a:rPr lang="en-US" sz="2200" b="1" u="sng" dirty="0" smtClean="0"/>
              <a:t>7. </a:t>
            </a:r>
            <a:r>
              <a:rPr lang="en-US" sz="2200" b="1" u="sng" dirty="0" err="1" smtClean="0"/>
              <a:t>Apabila</a:t>
            </a:r>
            <a:r>
              <a:rPr lang="en-US" sz="2200" b="1" u="sng" dirty="0" smtClean="0"/>
              <a:t> </a:t>
            </a:r>
            <a:r>
              <a:rPr lang="en-US" sz="2200" b="1" u="sng" dirty="0" err="1" smtClean="0"/>
              <a:t>permohonan</a:t>
            </a:r>
            <a:r>
              <a:rPr lang="en-US" sz="2200" b="1" u="sng" dirty="0" smtClean="0"/>
              <a:t> </a:t>
            </a:r>
            <a:r>
              <a:rPr lang="en-US" sz="2200" b="1" u="sng" dirty="0" err="1" smtClean="0"/>
              <a:t>ditandatangani</a:t>
            </a:r>
            <a:r>
              <a:rPr lang="en-US" sz="2200" b="1" u="sng" dirty="0" smtClean="0"/>
              <a:t> </a:t>
            </a:r>
            <a:r>
              <a:rPr lang="en-US" sz="2200" b="1" u="sng" dirty="0" err="1" smtClean="0"/>
              <a:t>orang</a:t>
            </a:r>
            <a:r>
              <a:rPr lang="en-US" sz="2200" b="1" u="sng" dirty="0" smtClean="0"/>
              <a:t> lain </a:t>
            </a:r>
            <a:r>
              <a:rPr lang="en-US" sz="2200" b="1" u="sng" dirty="0" err="1" smtClean="0"/>
              <a:t>harus</a:t>
            </a:r>
            <a:r>
              <a:rPr lang="en-US" sz="2200" b="1" u="sng" dirty="0" smtClean="0"/>
              <a:t> </a:t>
            </a:r>
            <a:r>
              <a:rPr lang="en-US" sz="2200" b="1" u="sng" dirty="0" err="1" smtClean="0"/>
              <a:t>dengan</a:t>
            </a:r>
            <a:r>
              <a:rPr lang="en-US" sz="2200" b="1" u="sng" dirty="0" smtClean="0"/>
              <a:t> </a:t>
            </a:r>
            <a:r>
              <a:rPr lang="en-US" sz="2200" b="1" u="sng" dirty="0" err="1" smtClean="0"/>
              <a:t>surat</a:t>
            </a:r>
            <a:r>
              <a:rPr lang="en-US" sz="2200" b="1" u="sng" dirty="0" smtClean="0"/>
              <a:t> </a:t>
            </a:r>
            <a:r>
              <a:rPr lang="en-US" sz="2200" b="1" u="sng" dirty="0" err="1" smtClean="0"/>
              <a:t>kuasa</a:t>
            </a:r>
            <a:r>
              <a:rPr lang="en-US" sz="2200" b="1" u="sng" dirty="0" smtClean="0"/>
              <a:t> </a:t>
            </a:r>
            <a:r>
              <a:rPr lang="en-US" sz="2200" b="1" u="sng" dirty="0" err="1" smtClean="0"/>
              <a:t>khusus</a:t>
            </a:r>
            <a:endParaRPr lang="en-US" sz="2200" b="1" u="sng"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0"/>
            <a:ext cx="9180512" cy="547965"/>
          </a:xfrm>
        </p:spPr>
        <p:txBody>
          <a:bodyPr>
            <a:noAutofit/>
          </a:bodyPr>
          <a:lstStyle/>
          <a:p>
            <a:pPr algn="l"/>
            <a:r>
              <a:rPr lang="en-US" sz="2400" b="1" u="sng" dirty="0" err="1" smtClean="0"/>
              <a:t>Untuk</a:t>
            </a:r>
            <a:r>
              <a:rPr lang="en-US" sz="2400" b="1" u="sng" dirty="0" smtClean="0"/>
              <a:t> </a:t>
            </a:r>
            <a:r>
              <a:rPr lang="en-US" sz="2400" b="1" u="sng" dirty="0" err="1" smtClean="0"/>
              <a:t>wajib</a:t>
            </a:r>
            <a:r>
              <a:rPr lang="en-US" sz="2400" b="1" u="sng" dirty="0" smtClean="0"/>
              <a:t> </a:t>
            </a:r>
            <a:r>
              <a:rPr lang="en-US" sz="2400" b="1" u="sng" dirty="0" err="1" smtClean="0"/>
              <a:t>pajak</a:t>
            </a:r>
            <a:r>
              <a:rPr lang="en-US" sz="2400" b="1" u="sng" dirty="0" smtClean="0"/>
              <a:t> </a:t>
            </a:r>
            <a:r>
              <a:rPr lang="en-US" sz="2400" b="1" u="sng" dirty="0" err="1" smtClean="0"/>
              <a:t>pindah</a:t>
            </a:r>
            <a:r>
              <a:rPr lang="en-US" sz="2400" b="1" u="sng" dirty="0" smtClean="0"/>
              <a:t>, </a:t>
            </a:r>
            <a:r>
              <a:rPr lang="en-US" sz="2400" b="1" u="sng" dirty="0" err="1" smtClean="0"/>
              <a:t>syarat-syarat</a:t>
            </a:r>
            <a:r>
              <a:rPr lang="en-US" sz="2400" b="1" u="sng" dirty="0" smtClean="0"/>
              <a:t> </a:t>
            </a:r>
            <a:r>
              <a:rPr lang="en-US" sz="2400" b="1" u="sng" dirty="0" err="1" smtClean="0"/>
              <a:t>adalah</a:t>
            </a:r>
            <a:r>
              <a:rPr lang="en-US" sz="2400" b="1" u="sng" dirty="0" smtClean="0"/>
              <a:t> </a:t>
            </a:r>
            <a:r>
              <a:rPr lang="en-US" sz="2400" b="1" u="sng" dirty="0" err="1" smtClean="0"/>
              <a:t>sebagai</a:t>
            </a:r>
            <a:r>
              <a:rPr lang="en-US" sz="2400" b="1" u="sng" dirty="0" smtClean="0"/>
              <a:t> </a:t>
            </a:r>
            <a:r>
              <a:rPr lang="en-US" sz="2400" b="1" u="sng" dirty="0" err="1" smtClean="0"/>
              <a:t>berikut</a:t>
            </a:r>
            <a:r>
              <a:rPr lang="en-US" sz="2400" b="1" u="sng" dirty="0" smtClean="0"/>
              <a:t> :</a:t>
            </a:r>
            <a:endParaRPr lang="en-US" sz="2400" b="1" u="sng" dirty="0"/>
          </a:p>
        </p:txBody>
      </p:sp>
      <p:sp>
        <p:nvSpPr>
          <p:cNvPr id="3" name="Content Placeholder 2"/>
          <p:cNvSpPr>
            <a:spLocks noGrp="1"/>
          </p:cNvSpPr>
          <p:nvPr>
            <p:ph idx="1"/>
          </p:nvPr>
        </p:nvSpPr>
        <p:spPr>
          <a:xfrm>
            <a:off x="1" y="631544"/>
            <a:ext cx="9180513" cy="6389969"/>
          </a:xfrm>
        </p:spPr>
        <p:txBody>
          <a:bodyPr>
            <a:noAutofit/>
          </a:bodyPr>
          <a:lstStyle/>
          <a:p>
            <a:pPr marL="514350" indent="-514350">
              <a:buNone/>
            </a:pPr>
            <a:r>
              <a:rPr lang="en-US" sz="2400" dirty="0" smtClean="0"/>
              <a:t>1. </a:t>
            </a:r>
            <a:r>
              <a:rPr lang="en-US" sz="2300" dirty="0" err="1" smtClean="0"/>
              <a:t>Wajib</a:t>
            </a:r>
            <a:r>
              <a:rPr lang="en-US" sz="2300" dirty="0" smtClean="0"/>
              <a:t> </a:t>
            </a:r>
            <a:r>
              <a:rPr lang="en-US" sz="2300" dirty="0" err="1" smtClean="0"/>
              <a:t>Pajak</a:t>
            </a:r>
            <a:r>
              <a:rPr lang="en-US" sz="2300" dirty="0" smtClean="0"/>
              <a:t> </a:t>
            </a:r>
            <a:r>
              <a:rPr lang="en-US" sz="2300" dirty="0" err="1" smtClean="0"/>
              <a:t>Orang</a:t>
            </a:r>
            <a:r>
              <a:rPr lang="en-US" sz="2300" dirty="0" smtClean="0"/>
              <a:t> </a:t>
            </a:r>
            <a:r>
              <a:rPr lang="en-US" sz="2300" dirty="0" err="1" smtClean="0"/>
              <a:t>Pribadi</a:t>
            </a:r>
            <a:r>
              <a:rPr lang="en-US" sz="2300" dirty="0" smtClean="0"/>
              <a:t> </a:t>
            </a:r>
            <a:r>
              <a:rPr lang="en-US" sz="2300" dirty="0" err="1" smtClean="0"/>
              <a:t>usahawan</a:t>
            </a:r>
            <a:r>
              <a:rPr lang="en-US" sz="2300" dirty="0" smtClean="0"/>
              <a:t>, </a:t>
            </a:r>
            <a:r>
              <a:rPr lang="en-US" sz="2300" dirty="0" err="1" smtClean="0"/>
              <a:t>pindah</a:t>
            </a:r>
            <a:r>
              <a:rPr lang="en-US" sz="2300" dirty="0" smtClean="0"/>
              <a:t> </a:t>
            </a:r>
            <a:r>
              <a:rPr lang="en-US" sz="2300" dirty="0" err="1" smtClean="0"/>
              <a:t>tempat</a:t>
            </a:r>
            <a:r>
              <a:rPr lang="en-US" sz="2300" dirty="0" smtClean="0"/>
              <a:t> </a:t>
            </a:r>
            <a:r>
              <a:rPr lang="en-US" sz="2300" dirty="0" err="1" smtClean="0"/>
              <a:t>tinggal</a:t>
            </a:r>
            <a:r>
              <a:rPr lang="en-US" sz="2300" dirty="0" smtClean="0"/>
              <a:t>/</a:t>
            </a:r>
            <a:r>
              <a:rPr lang="en-US" sz="2300" dirty="0" err="1" smtClean="0"/>
              <a:t>kegiatan</a:t>
            </a:r>
            <a:r>
              <a:rPr lang="en-US" sz="2300" dirty="0" smtClean="0"/>
              <a:t> </a:t>
            </a:r>
            <a:r>
              <a:rPr lang="en-US" sz="2300" dirty="0" err="1" smtClean="0"/>
              <a:t>usaha</a:t>
            </a:r>
            <a:endParaRPr lang="en-US" sz="2300" dirty="0" smtClean="0"/>
          </a:p>
          <a:p>
            <a:pPr marL="914400" lvl="1" indent="-514350">
              <a:buAutoNum type="alphaLcPeriod"/>
            </a:pPr>
            <a:r>
              <a:rPr lang="en-US" sz="2300" dirty="0" err="1" smtClean="0"/>
              <a:t>Kartu</a:t>
            </a:r>
            <a:r>
              <a:rPr lang="en-US" sz="2300" dirty="0" smtClean="0"/>
              <a:t> NPWP</a:t>
            </a:r>
          </a:p>
          <a:p>
            <a:pPr marL="914400" lvl="1" indent="-514350">
              <a:buAutoNum type="alphaLcPeriod"/>
            </a:pPr>
            <a:r>
              <a:rPr lang="en-US" sz="2300" dirty="0" err="1" smtClean="0"/>
              <a:t>Surat</a:t>
            </a:r>
            <a:r>
              <a:rPr lang="en-US" sz="2300" dirty="0" smtClean="0"/>
              <a:t> </a:t>
            </a:r>
            <a:r>
              <a:rPr lang="en-US" sz="2300" dirty="0" err="1" smtClean="0"/>
              <a:t>keterangan</a:t>
            </a:r>
            <a:r>
              <a:rPr lang="en-US" sz="2300" dirty="0" smtClean="0"/>
              <a:t> </a:t>
            </a:r>
            <a:r>
              <a:rPr lang="en-US" sz="2300" dirty="0" err="1" smtClean="0"/>
              <a:t>tempat</a:t>
            </a:r>
            <a:r>
              <a:rPr lang="en-US" sz="2300" dirty="0" smtClean="0"/>
              <a:t> </a:t>
            </a:r>
            <a:r>
              <a:rPr lang="en-US" sz="2300" dirty="0" err="1" smtClean="0"/>
              <a:t>kegiatan</a:t>
            </a:r>
            <a:r>
              <a:rPr lang="en-US" sz="2300" dirty="0" smtClean="0"/>
              <a:t> </a:t>
            </a:r>
            <a:r>
              <a:rPr lang="en-US" sz="2300" dirty="0" err="1" smtClean="0"/>
              <a:t>usaha</a:t>
            </a:r>
            <a:r>
              <a:rPr lang="en-US" sz="2300" dirty="0" smtClean="0"/>
              <a:t> </a:t>
            </a:r>
            <a:r>
              <a:rPr lang="en-US" sz="2300" dirty="0" err="1" smtClean="0"/>
              <a:t>atau</a:t>
            </a:r>
            <a:r>
              <a:rPr lang="en-US" sz="2300" dirty="0" smtClean="0"/>
              <a:t> </a:t>
            </a:r>
            <a:r>
              <a:rPr lang="en-US" sz="2300" dirty="0" err="1" smtClean="0"/>
              <a:t>pekerjaan</a:t>
            </a:r>
            <a:r>
              <a:rPr lang="en-US" sz="2300" dirty="0" smtClean="0"/>
              <a:t> </a:t>
            </a:r>
            <a:r>
              <a:rPr lang="en-US" sz="2300" dirty="0" err="1" smtClean="0"/>
              <a:t>bebas</a:t>
            </a:r>
            <a:r>
              <a:rPr lang="en-US" sz="2300" dirty="0" smtClean="0"/>
              <a:t> </a:t>
            </a:r>
          </a:p>
          <a:p>
            <a:pPr marL="514350" indent="-514350">
              <a:buNone/>
            </a:pPr>
            <a:r>
              <a:rPr lang="en-US" sz="2300" dirty="0" smtClean="0"/>
              <a:t>2. </a:t>
            </a:r>
            <a:r>
              <a:rPr lang="en-US" sz="2300" dirty="0" err="1" smtClean="0"/>
              <a:t>Wajib</a:t>
            </a:r>
            <a:r>
              <a:rPr lang="en-US" sz="2300" dirty="0" smtClean="0"/>
              <a:t> </a:t>
            </a:r>
            <a:r>
              <a:rPr lang="en-US" sz="2300" dirty="0" err="1" smtClean="0"/>
              <a:t>Pajak</a:t>
            </a:r>
            <a:r>
              <a:rPr lang="en-US" sz="2300" dirty="0" smtClean="0"/>
              <a:t> </a:t>
            </a:r>
            <a:r>
              <a:rPr lang="en-US" sz="2300" dirty="0" err="1" smtClean="0"/>
              <a:t>Orang</a:t>
            </a:r>
            <a:r>
              <a:rPr lang="en-US" sz="2300" dirty="0" smtClean="0"/>
              <a:t> </a:t>
            </a:r>
            <a:r>
              <a:rPr lang="en-US" sz="2300" dirty="0" err="1" smtClean="0"/>
              <a:t>Pribadi</a:t>
            </a:r>
            <a:r>
              <a:rPr lang="en-US" sz="2300" dirty="0" smtClean="0"/>
              <a:t> non </a:t>
            </a:r>
            <a:r>
              <a:rPr lang="en-US" sz="2300" dirty="0" err="1" smtClean="0"/>
              <a:t>usaha</a:t>
            </a:r>
            <a:r>
              <a:rPr lang="en-US" sz="2300" dirty="0" smtClean="0"/>
              <a:t>, </a:t>
            </a:r>
            <a:r>
              <a:rPr lang="en-US" sz="2300" dirty="0" err="1" smtClean="0"/>
              <a:t>pindah</a:t>
            </a:r>
            <a:r>
              <a:rPr lang="en-US" sz="2300" dirty="0" smtClean="0"/>
              <a:t> </a:t>
            </a:r>
            <a:r>
              <a:rPr lang="en-US" sz="2300" dirty="0" err="1" smtClean="0"/>
              <a:t>tempat</a:t>
            </a:r>
            <a:r>
              <a:rPr lang="en-US" sz="2300" dirty="0" smtClean="0"/>
              <a:t> </a:t>
            </a:r>
            <a:r>
              <a:rPr lang="en-US" sz="2300" dirty="0" err="1" smtClean="0"/>
              <a:t>tinggal</a:t>
            </a:r>
            <a:r>
              <a:rPr lang="en-US" sz="2300" dirty="0" smtClean="0"/>
              <a:t> :</a:t>
            </a:r>
          </a:p>
          <a:p>
            <a:pPr marL="914400" lvl="1" indent="-514350">
              <a:buAutoNum type="alphaLcPeriod"/>
            </a:pPr>
            <a:r>
              <a:rPr lang="en-US" sz="2300" dirty="0" err="1" smtClean="0"/>
              <a:t>Surat</a:t>
            </a:r>
            <a:r>
              <a:rPr lang="en-US" sz="2300" dirty="0" smtClean="0"/>
              <a:t> </a:t>
            </a:r>
            <a:r>
              <a:rPr lang="en-US" sz="2300" dirty="0" err="1" smtClean="0"/>
              <a:t>keterangan</a:t>
            </a:r>
            <a:r>
              <a:rPr lang="en-US" sz="2300" dirty="0" smtClean="0"/>
              <a:t> </a:t>
            </a:r>
            <a:r>
              <a:rPr lang="en-US" sz="2300" dirty="0" err="1" smtClean="0"/>
              <a:t>tempat</a:t>
            </a:r>
            <a:r>
              <a:rPr lang="en-US" sz="2300" dirty="0" smtClean="0"/>
              <a:t> </a:t>
            </a:r>
            <a:r>
              <a:rPr lang="en-US" sz="2300" dirty="0" err="1" smtClean="0"/>
              <a:t>tinggal</a:t>
            </a:r>
            <a:r>
              <a:rPr lang="en-US" sz="2300" dirty="0" smtClean="0"/>
              <a:t> </a:t>
            </a:r>
            <a:r>
              <a:rPr lang="en-US" sz="2300" dirty="0" err="1" smtClean="0"/>
              <a:t>baru</a:t>
            </a:r>
            <a:r>
              <a:rPr lang="en-US" sz="2300" dirty="0" smtClean="0"/>
              <a:t> </a:t>
            </a:r>
            <a:r>
              <a:rPr lang="en-US" sz="2300" dirty="0" err="1" smtClean="0"/>
              <a:t>dari</a:t>
            </a:r>
            <a:r>
              <a:rPr lang="en-US" sz="2300" dirty="0" smtClean="0"/>
              <a:t> </a:t>
            </a:r>
            <a:r>
              <a:rPr lang="en-US" sz="2300" dirty="0" err="1" smtClean="0"/>
              <a:t>instansi</a:t>
            </a:r>
            <a:r>
              <a:rPr lang="en-US" sz="2300" dirty="0" smtClean="0"/>
              <a:t> yang </a:t>
            </a:r>
            <a:r>
              <a:rPr lang="en-US" sz="2300" dirty="0" err="1" smtClean="0"/>
              <a:t>berwenang</a:t>
            </a:r>
            <a:r>
              <a:rPr lang="en-US" sz="2300" dirty="0" smtClean="0"/>
              <a:t>, </a:t>
            </a:r>
            <a:r>
              <a:rPr lang="en-US" sz="2300" dirty="0" err="1" smtClean="0"/>
              <a:t>atau</a:t>
            </a:r>
            <a:r>
              <a:rPr lang="en-US" sz="2300" dirty="0" smtClean="0"/>
              <a:t> :</a:t>
            </a:r>
          </a:p>
          <a:p>
            <a:pPr marL="914400" lvl="1" indent="-514350">
              <a:buAutoNum type="alphaLcPeriod"/>
            </a:pPr>
            <a:r>
              <a:rPr lang="en-US" sz="2300" dirty="0" err="1" smtClean="0"/>
              <a:t>Surat</a:t>
            </a:r>
            <a:r>
              <a:rPr lang="en-US" sz="2300" dirty="0" smtClean="0"/>
              <a:t> </a:t>
            </a:r>
            <a:r>
              <a:rPr lang="en-US" sz="2300" dirty="0" err="1" smtClean="0"/>
              <a:t>keterangan</a:t>
            </a:r>
            <a:r>
              <a:rPr lang="en-US" sz="2300" dirty="0" smtClean="0"/>
              <a:t> </a:t>
            </a:r>
            <a:r>
              <a:rPr lang="en-US" sz="2300" dirty="0" err="1" smtClean="0"/>
              <a:t>dari</a:t>
            </a:r>
            <a:r>
              <a:rPr lang="en-US" sz="2300" dirty="0" smtClean="0"/>
              <a:t> </a:t>
            </a:r>
            <a:r>
              <a:rPr lang="en-US" sz="2300" dirty="0" err="1" smtClean="0"/>
              <a:t>pimpinan</a:t>
            </a:r>
            <a:r>
              <a:rPr lang="en-US" sz="2300" dirty="0" smtClean="0"/>
              <a:t> </a:t>
            </a:r>
            <a:r>
              <a:rPr lang="en-US" sz="2300" dirty="0" err="1" smtClean="0"/>
              <a:t>instansi</a:t>
            </a:r>
            <a:r>
              <a:rPr lang="en-US" sz="2300" dirty="0" smtClean="0"/>
              <a:t> </a:t>
            </a:r>
            <a:r>
              <a:rPr lang="en-US" sz="2300" dirty="0" err="1" smtClean="0"/>
              <a:t>perusahaannya</a:t>
            </a:r>
            <a:r>
              <a:rPr lang="en-US" sz="2300" dirty="0" smtClean="0"/>
              <a:t>.</a:t>
            </a:r>
          </a:p>
          <a:p>
            <a:pPr marL="514350" indent="-514350">
              <a:buNone/>
            </a:pPr>
            <a:r>
              <a:rPr lang="en-US" sz="2300" dirty="0" smtClean="0"/>
              <a:t>3. </a:t>
            </a:r>
            <a:r>
              <a:rPr lang="en-US" sz="2300" dirty="0" err="1" smtClean="0"/>
              <a:t>Wajib</a:t>
            </a:r>
            <a:r>
              <a:rPr lang="en-US" sz="2300" dirty="0" smtClean="0"/>
              <a:t> </a:t>
            </a:r>
            <a:r>
              <a:rPr lang="en-US" sz="2300" dirty="0" err="1" smtClean="0"/>
              <a:t>Pajak</a:t>
            </a:r>
            <a:r>
              <a:rPr lang="en-US" sz="2300" dirty="0" smtClean="0"/>
              <a:t> </a:t>
            </a:r>
            <a:r>
              <a:rPr lang="en-US" sz="2300" dirty="0" err="1" smtClean="0"/>
              <a:t>Badan</a:t>
            </a:r>
            <a:r>
              <a:rPr lang="en-US" sz="2300" dirty="0" smtClean="0"/>
              <a:t>, </a:t>
            </a:r>
            <a:r>
              <a:rPr lang="en-US" sz="2300" dirty="0" err="1" smtClean="0"/>
              <a:t>pindah</a:t>
            </a:r>
            <a:r>
              <a:rPr lang="en-US" sz="2300" dirty="0" smtClean="0"/>
              <a:t> </a:t>
            </a:r>
            <a:r>
              <a:rPr lang="en-US" sz="2300" dirty="0" err="1" smtClean="0"/>
              <a:t>tempat</a:t>
            </a:r>
            <a:r>
              <a:rPr lang="en-US" sz="2300" dirty="0" smtClean="0"/>
              <a:t> </a:t>
            </a:r>
            <a:r>
              <a:rPr lang="en-US" sz="2300" dirty="0" err="1" smtClean="0"/>
              <a:t>kedudukan</a:t>
            </a:r>
            <a:r>
              <a:rPr lang="en-US" sz="2300" dirty="0" smtClean="0"/>
              <a:t> </a:t>
            </a:r>
            <a:r>
              <a:rPr lang="en-US" sz="2300" dirty="0" err="1" smtClean="0"/>
              <a:t>atau</a:t>
            </a:r>
            <a:r>
              <a:rPr lang="en-US" sz="2300" dirty="0" smtClean="0"/>
              <a:t> </a:t>
            </a:r>
            <a:r>
              <a:rPr lang="en-US" sz="2300" dirty="0" err="1" smtClean="0"/>
              <a:t>tempat</a:t>
            </a:r>
            <a:r>
              <a:rPr lang="en-US" sz="2300" dirty="0" smtClean="0"/>
              <a:t> </a:t>
            </a:r>
            <a:r>
              <a:rPr lang="en-US" sz="2300" dirty="0" err="1" smtClean="0"/>
              <a:t>kegiatan</a:t>
            </a:r>
            <a:r>
              <a:rPr lang="en-US" sz="2300" dirty="0" smtClean="0"/>
              <a:t> </a:t>
            </a:r>
            <a:r>
              <a:rPr lang="en-US" sz="2300" dirty="0" err="1" smtClean="0"/>
              <a:t>usaha</a:t>
            </a:r>
            <a:r>
              <a:rPr lang="en-US" sz="2300" dirty="0" smtClean="0"/>
              <a:t> : </a:t>
            </a:r>
          </a:p>
          <a:p>
            <a:pPr marL="914400" lvl="1" indent="-514350">
              <a:buAutoNum type="alphaLcPeriod"/>
            </a:pPr>
            <a:r>
              <a:rPr lang="en-US" sz="2300" dirty="0" err="1" smtClean="0"/>
              <a:t>Surat</a:t>
            </a:r>
            <a:r>
              <a:rPr lang="en-US" sz="2300" dirty="0" smtClean="0"/>
              <a:t> </a:t>
            </a:r>
            <a:r>
              <a:rPr lang="en-US" sz="2300" dirty="0" err="1" smtClean="0"/>
              <a:t>keterangan</a:t>
            </a:r>
            <a:r>
              <a:rPr lang="en-US" sz="2300" dirty="0" smtClean="0"/>
              <a:t> </a:t>
            </a:r>
            <a:r>
              <a:rPr lang="en-US" sz="2300" dirty="0" err="1" smtClean="0"/>
              <a:t>tempat</a:t>
            </a:r>
            <a:r>
              <a:rPr lang="en-US" sz="2300" dirty="0" smtClean="0"/>
              <a:t> </a:t>
            </a:r>
            <a:r>
              <a:rPr lang="en-US" sz="2300" dirty="0" err="1" smtClean="0"/>
              <a:t>kedudukan</a:t>
            </a:r>
            <a:r>
              <a:rPr lang="en-US" sz="2300" dirty="0" smtClean="0"/>
              <a:t> </a:t>
            </a:r>
            <a:r>
              <a:rPr lang="en-US" sz="2300" dirty="0" err="1" smtClean="0"/>
              <a:t>atau</a:t>
            </a:r>
            <a:r>
              <a:rPr lang="en-US" sz="2300" dirty="0" smtClean="0"/>
              <a:t>;</a:t>
            </a:r>
          </a:p>
          <a:p>
            <a:pPr marL="914400" lvl="1" indent="-514350">
              <a:buAutoNum type="alphaLcPeriod"/>
            </a:pPr>
            <a:r>
              <a:rPr lang="en-US" sz="2300" dirty="0" err="1" smtClean="0"/>
              <a:t>Surat</a:t>
            </a:r>
            <a:r>
              <a:rPr lang="en-US" sz="2300" dirty="0" smtClean="0"/>
              <a:t> </a:t>
            </a:r>
            <a:r>
              <a:rPr lang="en-US" sz="2300" dirty="0" err="1" smtClean="0"/>
              <a:t>keterangan</a:t>
            </a:r>
            <a:r>
              <a:rPr lang="en-US" sz="2300" dirty="0" smtClean="0"/>
              <a:t> </a:t>
            </a:r>
            <a:r>
              <a:rPr lang="en-US" sz="2300" dirty="0" err="1" smtClean="0"/>
              <a:t>tempat</a:t>
            </a:r>
            <a:r>
              <a:rPr lang="en-US" sz="2300" dirty="0" smtClean="0"/>
              <a:t> </a:t>
            </a:r>
            <a:r>
              <a:rPr lang="en-US" sz="2300" dirty="0" err="1" smtClean="0"/>
              <a:t>kegiatan</a:t>
            </a:r>
            <a:r>
              <a:rPr lang="en-US" sz="2300" dirty="0" smtClean="0"/>
              <a:t> </a:t>
            </a:r>
            <a:r>
              <a:rPr lang="en-US" sz="2300" dirty="0" err="1" smtClean="0"/>
              <a:t>baru</a:t>
            </a:r>
            <a:r>
              <a:rPr lang="en-US" sz="2300" dirty="0" smtClean="0"/>
              <a:t> </a:t>
            </a:r>
            <a:r>
              <a:rPr lang="en-US" sz="2300" dirty="0" err="1" smtClean="0"/>
              <a:t>instansi</a:t>
            </a:r>
            <a:r>
              <a:rPr lang="en-US" sz="2300" dirty="0" smtClean="0"/>
              <a:t> yang </a:t>
            </a:r>
            <a:r>
              <a:rPr lang="en-US" sz="2300" dirty="0" err="1" smtClean="0"/>
              <a:t>berwenang</a:t>
            </a:r>
            <a:r>
              <a:rPr lang="en-US" sz="2300" dirty="0" smtClean="0"/>
              <a:t> </a:t>
            </a:r>
            <a:endParaRPr lang="en-US" sz="23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1"/>
            <a:ext cx="9180512" cy="631543"/>
          </a:xfrm>
        </p:spPr>
        <p:txBody>
          <a:bodyPr>
            <a:normAutofit/>
          </a:bodyPr>
          <a:lstStyle/>
          <a:p>
            <a:pPr algn="l"/>
            <a:r>
              <a:rPr lang="en-US" sz="2400" b="1" dirty="0" smtClean="0"/>
              <a:t>4. PENGHAPUSAN NPWP DAN PERSYARATANNYA</a:t>
            </a:r>
            <a:endParaRPr lang="en-US" sz="2400" b="1" dirty="0"/>
          </a:p>
        </p:txBody>
      </p:sp>
      <p:sp>
        <p:nvSpPr>
          <p:cNvPr id="3" name="Content Placeholder 2"/>
          <p:cNvSpPr>
            <a:spLocks noGrp="1"/>
          </p:cNvSpPr>
          <p:nvPr>
            <p:ph idx="1"/>
          </p:nvPr>
        </p:nvSpPr>
        <p:spPr>
          <a:xfrm>
            <a:off x="2" y="631544"/>
            <a:ext cx="9180512" cy="6389969"/>
          </a:xfrm>
        </p:spPr>
        <p:txBody>
          <a:bodyPr>
            <a:normAutofit/>
          </a:bodyPr>
          <a:lstStyle/>
          <a:p>
            <a:pPr>
              <a:buFontTx/>
              <a:buChar char="-"/>
            </a:pPr>
            <a:r>
              <a:rPr lang="en-US" sz="2000" b="1" u="sng" dirty="0" smtClean="0"/>
              <a:t>WP </a:t>
            </a:r>
            <a:r>
              <a:rPr lang="en-US" sz="2000" b="1" u="sng" dirty="0" err="1" smtClean="0"/>
              <a:t>meninggal</a:t>
            </a:r>
            <a:r>
              <a:rPr lang="en-US" sz="2000" b="1" u="sng" dirty="0" smtClean="0"/>
              <a:t> </a:t>
            </a:r>
            <a:r>
              <a:rPr lang="en-US" sz="2000" b="1" u="sng" dirty="0" err="1" smtClean="0"/>
              <a:t>dunia</a:t>
            </a:r>
            <a:r>
              <a:rPr lang="en-US" sz="2000" b="1" dirty="0" smtClean="0"/>
              <a:t> </a:t>
            </a:r>
            <a:r>
              <a:rPr lang="en-US" sz="2000" b="1" dirty="0" err="1" smtClean="0"/>
              <a:t>dan</a:t>
            </a:r>
            <a:r>
              <a:rPr lang="en-US" sz="2000" b="1" dirty="0" smtClean="0"/>
              <a:t> </a:t>
            </a:r>
            <a:r>
              <a:rPr lang="en-US" sz="2000" b="1" dirty="0" err="1" smtClean="0"/>
              <a:t>tidakmeninggalkan</a:t>
            </a:r>
            <a:r>
              <a:rPr lang="en-US" sz="2000" b="1" dirty="0" smtClean="0"/>
              <a:t> </a:t>
            </a:r>
            <a:r>
              <a:rPr lang="en-US" sz="2000" b="1" dirty="0" err="1" smtClean="0"/>
              <a:t>warisan</a:t>
            </a:r>
            <a:r>
              <a:rPr lang="en-US" sz="2000" dirty="0" smtClean="0"/>
              <a:t>, </a:t>
            </a:r>
            <a:r>
              <a:rPr lang="en-US" sz="2000" dirty="0" err="1" smtClean="0"/>
              <a:t>disyaratkan</a:t>
            </a:r>
            <a:r>
              <a:rPr lang="en-US" sz="2000" dirty="0" smtClean="0"/>
              <a:t> </a:t>
            </a:r>
            <a:r>
              <a:rPr lang="en-US" sz="2000" dirty="0" err="1" smtClean="0"/>
              <a:t>adanya</a:t>
            </a:r>
            <a:r>
              <a:rPr lang="en-US" sz="2000" dirty="0" smtClean="0"/>
              <a:t> </a:t>
            </a:r>
            <a:r>
              <a:rPr lang="en-US" sz="2000" dirty="0" err="1" smtClean="0"/>
              <a:t>potocopy</a:t>
            </a:r>
            <a:r>
              <a:rPr lang="en-US" sz="2000" dirty="0" smtClean="0"/>
              <a:t> </a:t>
            </a:r>
            <a:r>
              <a:rPr lang="en-US" sz="2000" dirty="0" err="1" smtClean="0"/>
              <a:t>akte</a:t>
            </a:r>
            <a:r>
              <a:rPr lang="en-US" sz="2000" dirty="0" smtClean="0"/>
              <a:t> </a:t>
            </a:r>
            <a:r>
              <a:rPr lang="en-US" sz="2000" dirty="0" err="1" smtClean="0"/>
              <a:t>kematian</a:t>
            </a:r>
            <a:r>
              <a:rPr lang="en-US" sz="2000" dirty="0" smtClean="0"/>
              <a:t> </a:t>
            </a:r>
            <a:r>
              <a:rPr lang="en-US" sz="2000" dirty="0" err="1" smtClean="0"/>
              <a:t>atau</a:t>
            </a:r>
            <a:r>
              <a:rPr lang="en-US" sz="2000" dirty="0" smtClean="0"/>
              <a:t> </a:t>
            </a:r>
            <a:r>
              <a:rPr lang="en-US" sz="2000" dirty="0" err="1" smtClean="0"/>
              <a:t>laporan</a:t>
            </a:r>
            <a:r>
              <a:rPr lang="en-US" sz="2000" dirty="0" smtClean="0"/>
              <a:t> </a:t>
            </a:r>
            <a:r>
              <a:rPr lang="en-US" sz="2000" dirty="0" err="1" smtClean="0"/>
              <a:t>kematian</a:t>
            </a:r>
            <a:r>
              <a:rPr lang="en-US" sz="2000" dirty="0" smtClean="0"/>
              <a:t> </a:t>
            </a:r>
            <a:r>
              <a:rPr lang="en-US" sz="2000" dirty="0" err="1" smtClean="0"/>
              <a:t>dari</a:t>
            </a:r>
            <a:r>
              <a:rPr lang="en-US" sz="2000" dirty="0" smtClean="0"/>
              <a:t> </a:t>
            </a:r>
            <a:r>
              <a:rPr lang="en-US" sz="2000" dirty="0" err="1" smtClean="0"/>
              <a:t>instansi</a:t>
            </a:r>
            <a:r>
              <a:rPr lang="en-US" sz="2000" dirty="0" smtClean="0"/>
              <a:t> yang </a:t>
            </a:r>
            <a:r>
              <a:rPr lang="en-US" sz="2000" dirty="0" err="1" smtClean="0"/>
              <a:t>berwenang</a:t>
            </a:r>
            <a:endParaRPr lang="en-US" sz="2000" dirty="0" smtClean="0"/>
          </a:p>
          <a:p>
            <a:pPr>
              <a:buFontTx/>
              <a:buChar char="-"/>
            </a:pPr>
            <a:r>
              <a:rPr lang="en-US" sz="2000" b="1" u="sng" dirty="0" err="1" smtClean="0"/>
              <a:t>Wanita</a:t>
            </a:r>
            <a:r>
              <a:rPr lang="en-US" sz="2000" b="1" u="sng" dirty="0" smtClean="0"/>
              <a:t> </a:t>
            </a:r>
            <a:r>
              <a:rPr lang="en-US" sz="2000" b="1" u="sng" dirty="0" err="1" smtClean="0"/>
              <a:t>kawin</a:t>
            </a:r>
            <a:r>
              <a:rPr lang="en-US" sz="2000" b="1" u="sng" dirty="0" smtClean="0"/>
              <a:t> </a:t>
            </a:r>
            <a:r>
              <a:rPr lang="en-US" sz="2000" b="1" u="sng" dirty="0" err="1" smtClean="0"/>
              <a:t>tidak</a:t>
            </a:r>
            <a:r>
              <a:rPr lang="en-US" sz="2000" b="1" u="sng" dirty="0" smtClean="0"/>
              <a:t> </a:t>
            </a:r>
            <a:r>
              <a:rPr lang="en-US" sz="2000" b="1" u="sng" dirty="0" err="1" smtClean="0"/>
              <a:t>dengan</a:t>
            </a:r>
            <a:r>
              <a:rPr lang="en-US" sz="2000" b="1" u="sng" dirty="0" smtClean="0"/>
              <a:t> </a:t>
            </a:r>
            <a:r>
              <a:rPr lang="en-US" sz="2000" b="1" u="sng" dirty="0" err="1" smtClean="0"/>
              <a:t>perjanjian</a:t>
            </a:r>
            <a:r>
              <a:rPr lang="en-US" sz="2000" b="1" u="sng" dirty="0" smtClean="0"/>
              <a:t> </a:t>
            </a:r>
            <a:r>
              <a:rPr lang="en-US" sz="2000" b="1" u="sng" dirty="0" err="1" smtClean="0"/>
              <a:t>pemisahan</a:t>
            </a:r>
            <a:r>
              <a:rPr lang="en-US" sz="2000" b="1" u="sng" dirty="0" smtClean="0"/>
              <a:t> </a:t>
            </a:r>
            <a:r>
              <a:rPr lang="en-US" sz="2000" b="1" u="sng" dirty="0" err="1" smtClean="0"/>
              <a:t>harta</a:t>
            </a:r>
            <a:r>
              <a:rPr lang="en-US" sz="2000" b="1" u="sng" dirty="0" smtClean="0"/>
              <a:t> </a:t>
            </a:r>
            <a:r>
              <a:rPr lang="en-US" sz="2000" b="1" u="sng" dirty="0" err="1" smtClean="0"/>
              <a:t>dan</a:t>
            </a:r>
            <a:r>
              <a:rPr lang="en-US" sz="2000" b="1" u="sng" dirty="0" smtClean="0"/>
              <a:t> </a:t>
            </a:r>
            <a:r>
              <a:rPr lang="en-US" sz="2000" b="1" u="sng" dirty="0" err="1" smtClean="0"/>
              <a:t>penghasilan</a:t>
            </a:r>
            <a:r>
              <a:rPr lang="en-US" sz="2000" dirty="0" smtClean="0"/>
              <a:t>, </a:t>
            </a:r>
            <a:r>
              <a:rPr lang="en-US" sz="2000" dirty="0" err="1" smtClean="0"/>
              <a:t>disyaratkan</a:t>
            </a:r>
            <a:r>
              <a:rPr lang="en-US" sz="2000" dirty="0" smtClean="0"/>
              <a:t> </a:t>
            </a:r>
            <a:r>
              <a:rPr lang="en-US" sz="2000" dirty="0" err="1" smtClean="0"/>
              <a:t>adanya</a:t>
            </a:r>
            <a:r>
              <a:rPr lang="en-US" sz="2000" dirty="0" smtClean="0"/>
              <a:t> </a:t>
            </a:r>
            <a:r>
              <a:rPr lang="en-US" sz="2000" dirty="0" err="1" smtClean="0"/>
              <a:t>surat</a:t>
            </a:r>
            <a:r>
              <a:rPr lang="en-US" sz="2000" dirty="0" smtClean="0"/>
              <a:t> </a:t>
            </a:r>
            <a:r>
              <a:rPr lang="en-US" sz="2000" dirty="0" err="1" smtClean="0"/>
              <a:t>nikah</a:t>
            </a:r>
            <a:r>
              <a:rPr lang="en-US" sz="2000" dirty="0" smtClean="0"/>
              <a:t>/</a:t>
            </a:r>
            <a:r>
              <a:rPr lang="en-US" sz="2000" dirty="0" err="1" smtClean="0"/>
              <a:t>akte</a:t>
            </a:r>
            <a:r>
              <a:rPr lang="en-US" sz="2000" dirty="0" smtClean="0"/>
              <a:t> </a:t>
            </a:r>
            <a:r>
              <a:rPr lang="en-US" sz="2000" dirty="0" err="1" smtClean="0"/>
              <a:t>perkawinan</a:t>
            </a:r>
            <a:r>
              <a:rPr lang="en-US" sz="2000" dirty="0" smtClean="0"/>
              <a:t> </a:t>
            </a:r>
            <a:r>
              <a:rPr lang="en-US" sz="2000" dirty="0" err="1" smtClean="0"/>
              <a:t>dari</a:t>
            </a:r>
            <a:r>
              <a:rPr lang="en-US" sz="2000" dirty="0" smtClean="0"/>
              <a:t> </a:t>
            </a:r>
            <a:r>
              <a:rPr lang="en-US" sz="2000" dirty="0" err="1" smtClean="0"/>
              <a:t>catatan</a:t>
            </a:r>
            <a:r>
              <a:rPr lang="en-US" sz="2000" dirty="0" smtClean="0"/>
              <a:t> </a:t>
            </a:r>
            <a:r>
              <a:rPr lang="en-US" sz="2000" dirty="0" err="1" smtClean="0"/>
              <a:t>sipil</a:t>
            </a:r>
            <a:r>
              <a:rPr lang="en-US" sz="2000" dirty="0" smtClean="0"/>
              <a:t> </a:t>
            </a:r>
          </a:p>
          <a:p>
            <a:pPr>
              <a:buFontTx/>
              <a:buChar char="-"/>
            </a:pPr>
            <a:r>
              <a:rPr lang="en-US" sz="2000" b="1" u="sng" dirty="0" err="1" smtClean="0"/>
              <a:t>Warisan</a:t>
            </a:r>
            <a:r>
              <a:rPr lang="en-US" sz="2000" b="1" u="sng" dirty="0" smtClean="0"/>
              <a:t>   yang   </a:t>
            </a:r>
            <a:r>
              <a:rPr lang="en-US" sz="2000" b="1" u="sng" dirty="0" err="1" smtClean="0"/>
              <a:t>belum</a:t>
            </a:r>
            <a:r>
              <a:rPr lang="en-US" sz="2000" b="1" u="sng" dirty="0" smtClean="0"/>
              <a:t>   </a:t>
            </a:r>
            <a:r>
              <a:rPr lang="en-US" sz="2000" b="1" u="sng" dirty="0" err="1" smtClean="0"/>
              <a:t>terbagi</a:t>
            </a:r>
            <a:r>
              <a:rPr lang="en-US" sz="2000" b="1" u="sng" dirty="0" smtClean="0"/>
              <a:t>  </a:t>
            </a:r>
            <a:r>
              <a:rPr lang="en-US" sz="2000" b="1" dirty="0" err="1" smtClean="0"/>
              <a:t>dalam</a:t>
            </a:r>
            <a:r>
              <a:rPr lang="en-US" sz="2000" b="1" dirty="0" smtClean="0"/>
              <a:t>  </a:t>
            </a:r>
            <a:r>
              <a:rPr lang="en-US" sz="2000" b="1" dirty="0" err="1" smtClean="0"/>
              <a:t>kedudukan</a:t>
            </a:r>
            <a:r>
              <a:rPr lang="en-US" sz="2000" b="1" dirty="0" smtClean="0"/>
              <a:t>  </a:t>
            </a:r>
            <a:r>
              <a:rPr lang="en-US" sz="2000" b="1" dirty="0" err="1" smtClean="0"/>
              <a:t>sebagai</a:t>
            </a:r>
            <a:r>
              <a:rPr lang="en-US" sz="2000" b="1" dirty="0" smtClean="0"/>
              <a:t>  </a:t>
            </a:r>
            <a:r>
              <a:rPr lang="en-US" sz="2000" b="1" dirty="0" err="1" smtClean="0"/>
              <a:t>subjek</a:t>
            </a:r>
            <a:r>
              <a:rPr lang="en-US" sz="2000" b="1" dirty="0" smtClean="0"/>
              <a:t> </a:t>
            </a:r>
            <a:r>
              <a:rPr lang="en-US" sz="2000" b="1" dirty="0" err="1" smtClean="0"/>
              <a:t>pajak</a:t>
            </a:r>
            <a:r>
              <a:rPr lang="en-US" sz="2000" b="1" dirty="0" smtClean="0"/>
              <a:t>. </a:t>
            </a:r>
            <a:r>
              <a:rPr lang="en-US" sz="2000" dirty="0" err="1" smtClean="0"/>
              <a:t>Apabila</a:t>
            </a:r>
            <a:r>
              <a:rPr lang="en-US" sz="2000" dirty="0" smtClean="0"/>
              <a:t> </a:t>
            </a:r>
            <a:r>
              <a:rPr lang="en-US" sz="2000" dirty="0" err="1" smtClean="0"/>
              <a:t>sudah</a:t>
            </a:r>
            <a:r>
              <a:rPr lang="en-US" sz="2000" dirty="0" smtClean="0"/>
              <a:t> </a:t>
            </a:r>
            <a:r>
              <a:rPr lang="en-US" sz="2000" dirty="0" err="1" smtClean="0"/>
              <a:t>selesai</a:t>
            </a:r>
            <a:r>
              <a:rPr lang="en-US" sz="2000" dirty="0" smtClean="0"/>
              <a:t> </a:t>
            </a:r>
            <a:r>
              <a:rPr lang="en-US" sz="2000" dirty="0" err="1" smtClean="0"/>
              <a:t>dibagi</a:t>
            </a:r>
            <a:r>
              <a:rPr lang="en-US" sz="2000" dirty="0" smtClean="0"/>
              <a:t>, </a:t>
            </a:r>
            <a:r>
              <a:rPr lang="en-US" sz="2000" dirty="0" err="1" smtClean="0"/>
              <a:t>disyaratkan</a:t>
            </a:r>
            <a:r>
              <a:rPr lang="en-US" sz="2000" dirty="0" smtClean="0"/>
              <a:t> </a:t>
            </a:r>
            <a:r>
              <a:rPr lang="en-US" sz="2000" dirty="0" err="1" smtClean="0"/>
              <a:t>adanya</a:t>
            </a:r>
            <a:r>
              <a:rPr lang="en-US" sz="2000" dirty="0" smtClean="0"/>
              <a:t> </a:t>
            </a:r>
            <a:r>
              <a:rPr lang="en-US" sz="2000" dirty="0" err="1" smtClean="0"/>
              <a:t>keterangan</a:t>
            </a:r>
            <a:r>
              <a:rPr lang="en-US" sz="2000" dirty="0" smtClean="0"/>
              <a:t> </a:t>
            </a:r>
            <a:r>
              <a:rPr lang="en-US" sz="2000" dirty="0" err="1" smtClean="0"/>
              <a:t>tentang</a:t>
            </a:r>
            <a:r>
              <a:rPr lang="en-US" sz="2000" dirty="0" smtClean="0"/>
              <a:t> </a:t>
            </a:r>
            <a:r>
              <a:rPr lang="en-US" sz="2000" dirty="0" err="1" smtClean="0"/>
              <a:t>selesainya</a:t>
            </a:r>
            <a:r>
              <a:rPr lang="en-US" sz="2000" dirty="0" smtClean="0"/>
              <a:t> </a:t>
            </a:r>
            <a:r>
              <a:rPr lang="en-US" sz="2000" dirty="0" err="1" smtClean="0"/>
              <a:t>warisan</a:t>
            </a:r>
            <a:r>
              <a:rPr lang="en-US" sz="2000" dirty="0" smtClean="0"/>
              <a:t> </a:t>
            </a:r>
            <a:r>
              <a:rPr lang="en-US" sz="2000" dirty="0" err="1" smtClean="0"/>
              <a:t>tersebut</a:t>
            </a:r>
            <a:r>
              <a:rPr lang="en-US" sz="2000" dirty="0" smtClean="0"/>
              <a:t> </a:t>
            </a:r>
            <a:r>
              <a:rPr lang="en-US" sz="2000" dirty="0" err="1" smtClean="0"/>
              <a:t>dibagi</a:t>
            </a:r>
            <a:r>
              <a:rPr lang="en-US" sz="2000" dirty="0" smtClean="0"/>
              <a:t> </a:t>
            </a:r>
            <a:r>
              <a:rPr lang="en-US" sz="2000" dirty="0" err="1" smtClean="0"/>
              <a:t>oleh</a:t>
            </a:r>
            <a:r>
              <a:rPr lang="en-US" sz="2000" dirty="0" smtClean="0"/>
              <a:t> </a:t>
            </a:r>
            <a:r>
              <a:rPr lang="en-US" sz="2000" dirty="0" err="1" smtClean="0"/>
              <a:t>para</a:t>
            </a:r>
            <a:r>
              <a:rPr lang="en-US" sz="2000" dirty="0" smtClean="0"/>
              <a:t> </a:t>
            </a:r>
            <a:r>
              <a:rPr lang="en-US" sz="2000" dirty="0" err="1" smtClean="0"/>
              <a:t>ahli</a:t>
            </a:r>
            <a:r>
              <a:rPr lang="en-US" sz="2000" dirty="0" smtClean="0"/>
              <a:t> </a:t>
            </a:r>
            <a:r>
              <a:rPr lang="en-US" sz="2000" dirty="0" err="1" smtClean="0"/>
              <a:t>waris</a:t>
            </a:r>
            <a:endParaRPr lang="en-US" sz="2000" dirty="0" smtClean="0"/>
          </a:p>
          <a:p>
            <a:pPr>
              <a:buFontTx/>
              <a:buChar char="-"/>
            </a:pPr>
            <a:r>
              <a:rPr lang="en-US" sz="2000" b="1" u="sng" dirty="0" smtClean="0"/>
              <a:t>WP </a:t>
            </a:r>
            <a:r>
              <a:rPr lang="en-US" sz="2000" b="1" u="sng" dirty="0" err="1" smtClean="0"/>
              <a:t>badan</a:t>
            </a:r>
            <a:r>
              <a:rPr lang="en-US" sz="2000" b="1" u="sng" dirty="0" smtClean="0"/>
              <a:t> yang </a:t>
            </a:r>
            <a:r>
              <a:rPr lang="en-US" sz="2000" b="1" u="sng" dirty="0" err="1" smtClean="0"/>
              <a:t>telah</a:t>
            </a:r>
            <a:r>
              <a:rPr lang="en-US" sz="2000" b="1" u="sng" dirty="0" smtClean="0"/>
              <a:t> </a:t>
            </a:r>
            <a:r>
              <a:rPr lang="en-US" sz="2000" b="1" u="sng" dirty="0" err="1" smtClean="0"/>
              <a:t>dibubarkan</a:t>
            </a:r>
            <a:r>
              <a:rPr lang="en-US" sz="2000" b="1" u="sng" dirty="0" smtClean="0"/>
              <a:t> </a:t>
            </a:r>
            <a:r>
              <a:rPr lang="en-US" sz="2000" b="1" u="sng" dirty="0" err="1" smtClean="0"/>
              <a:t>secara</a:t>
            </a:r>
            <a:r>
              <a:rPr lang="en-US" sz="2000" b="1" u="sng" dirty="0" smtClean="0"/>
              <a:t> </a:t>
            </a:r>
            <a:r>
              <a:rPr lang="en-US" sz="2000" b="1" u="sng" dirty="0" err="1" smtClean="0"/>
              <a:t>resmi</a:t>
            </a:r>
            <a:r>
              <a:rPr lang="en-US" sz="2000" b="1" dirty="0" smtClean="0"/>
              <a:t>, </a:t>
            </a:r>
            <a:r>
              <a:rPr lang="en-US" sz="2000" dirty="0" err="1" smtClean="0"/>
              <a:t>disyaratkan</a:t>
            </a:r>
            <a:r>
              <a:rPr lang="en-US" sz="2000" dirty="0" smtClean="0"/>
              <a:t> </a:t>
            </a:r>
            <a:r>
              <a:rPr lang="en-US" sz="2000" dirty="0" err="1" smtClean="0"/>
              <a:t>adanya</a:t>
            </a:r>
            <a:r>
              <a:rPr lang="en-US" sz="2000" dirty="0" smtClean="0"/>
              <a:t> </a:t>
            </a:r>
            <a:r>
              <a:rPr lang="en-US" sz="2000" dirty="0" err="1" smtClean="0"/>
              <a:t>akte</a:t>
            </a:r>
            <a:r>
              <a:rPr lang="en-US" sz="2000" dirty="0" smtClean="0"/>
              <a:t> </a:t>
            </a:r>
            <a:r>
              <a:rPr lang="en-US" sz="2000" dirty="0" err="1" smtClean="0"/>
              <a:t>pembubaran</a:t>
            </a:r>
            <a:r>
              <a:rPr lang="en-US" sz="2000" dirty="0" smtClean="0"/>
              <a:t> yang   </a:t>
            </a:r>
            <a:r>
              <a:rPr lang="en-US" sz="2000" dirty="0" err="1" smtClean="0"/>
              <a:t>dikukuhkan</a:t>
            </a:r>
            <a:r>
              <a:rPr lang="en-US" sz="2000" dirty="0" smtClean="0"/>
              <a:t>   </a:t>
            </a:r>
            <a:r>
              <a:rPr lang="en-US" sz="2000" dirty="0" err="1" smtClean="0"/>
              <a:t>dengan</a:t>
            </a:r>
            <a:r>
              <a:rPr lang="en-US" sz="2000" dirty="0" smtClean="0"/>
              <a:t>  </a:t>
            </a:r>
            <a:r>
              <a:rPr lang="en-US" sz="2000" dirty="0" err="1" smtClean="0"/>
              <a:t>surat</a:t>
            </a:r>
            <a:r>
              <a:rPr lang="en-US" sz="2000" dirty="0" smtClean="0"/>
              <a:t>  </a:t>
            </a:r>
            <a:r>
              <a:rPr lang="en-US" sz="2000" dirty="0" err="1" smtClean="0"/>
              <a:t>keterangan</a:t>
            </a:r>
            <a:r>
              <a:rPr lang="en-US" sz="2000" dirty="0" smtClean="0"/>
              <a:t> </a:t>
            </a:r>
            <a:r>
              <a:rPr lang="en-US" sz="2000" dirty="0" err="1" smtClean="0"/>
              <a:t>dari</a:t>
            </a:r>
            <a:r>
              <a:rPr lang="en-US" sz="2000" dirty="0" smtClean="0"/>
              <a:t> </a:t>
            </a:r>
            <a:r>
              <a:rPr lang="en-US" sz="2000" dirty="0" err="1" smtClean="0"/>
              <a:t>instansi</a:t>
            </a:r>
            <a:r>
              <a:rPr lang="en-US" sz="2000" dirty="0" smtClean="0"/>
              <a:t> yang </a:t>
            </a:r>
            <a:r>
              <a:rPr lang="en-US" sz="2000" dirty="0" err="1" smtClean="0"/>
              <a:t>berwenang</a:t>
            </a:r>
            <a:endParaRPr lang="en-US" sz="2000" dirty="0" smtClean="0"/>
          </a:p>
          <a:p>
            <a:pPr>
              <a:buFontTx/>
              <a:buChar char="-"/>
            </a:pPr>
            <a:r>
              <a:rPr lang="en-US" sz="2000" b="1" u="sng" dirty="0" err="1" smtClean="0"/>
              <a:t>Bentuk</a:t>
            </a:r>
            <a:r>
              <a:rPr lang="en-US" sz="2000" b="1" u="sng" dirty="0" smtClean="0"/>
              <a:t>    </a:t>
            </a:r>
            <a:r>
              <a:rPr lang="en-US" sz="2000" b="1" u="sng" dirty="0" err="1" smtClean="0"/>
              <a:t>usaha</a:t>
            </a:r>
            <a:r>
              <a:rPr lang="en-US" sz="2000" b="1" u="sng" dirty="0" smtClean="0"/>
              <a:t>  </a:t>
            </a:r>
            <a:r>
              <a:rPr lang="en-US" sz="2000" b="1" u="sng" dirty="0" err="1" smtClean="0"/>
              <a:t>tetap</a:t>
            </a:r>
            <a:r>
              <a:rPr lang="en-US" sz="2000" b="1" u="sng" dirty="0" smtClean="0"/>
              <a:t>  (BUT)  </a:t>
            </a:r>
            <a:r>
              <a:rPr lang="en-US" sz="2000" b="1" u="sng" dirty="0" err="1" smtClean="0"/>
              <a:t>karena</a:t>
            </a:r>
            <a:r>
              <a:rPr lang="en-US" sz="2000" b="1" u="sng" dirty="0" smtClean="0"/>
              <a:t>  </a:t>
            </a:r>
            <a:r>
              <a:rPr lang="en-US" sz="2000" b="1" u="sng" dirty="0" err="1" smtClean="0"/>
              <a:t>sesuatu</a:t>
            </a:r>
            <a:r>
              <a:rPr lang="en-US" sz="2000" b="1" u="sng" dirty="0" smtClean="0"/>
              <a:t>  </a:t>
            </a:r>
            <a:r>
              <a:rPr lang="en-US" sz="2000" b="1" u="sng" dirty="0" err="1" smtClean="0"/>
              <a:t>hal</a:t>
            </a:r>
            <a:r>
              <a:rPr lang="en-US" sz="2000" b="1" u="sng" dirty="0" smtClean="0"/>
              <a:t>  </a:t>
            </a:r>
            <a:r>
              <a:rPr lang="en-US" sz="2000" b="1" u="sng" dirty="0" err="1" smtClean="0"/>
              <a:t>kehilangan</a:t>
            </a:r>
            <a:r>
              <a:rPr lang="en-US" sz="2000" b="1" u="sng" dirty="0" smtClean="0"/>
              <a:t>  </a:t>
            </a:r>
            <a:r>
              <a:rPr lang="en-US" sz="2000" b="1" u="sng" dirty="0" err="1" smtClean="0"/>
              <a:t>statusnya</a:t>
            </a:r>
            <a:r>
              <a:rPr lang="en-US" sz="2000" b="1" u="sng" dirty="0" smtClean="0"/>
              <a:t>  </a:t>
            </a:r>
            <a:r>
              <a:rPr lang="en-US" sz="2000" b="1" u="sng" dirty="0" err="1" smtClean="0"/>
              <a:t>sebagiai</a:t>
            </a:r>
            <a:r>
              <a:rPr lang="en-US" sz="2000" b="1" u="sng" dirty="0" smtClean="0"/>
              <a:t> BUT</a:t>
            </a:r>
            <a:r>
              <a:rPr lang="en-US" sz="2000" b="1" dirty="0" smtClean="0"/>
              <a:t>,</a:t>
            </a:r>
            <a:r>
              <a:rPr lang="en-US" sz="2000" dirty="0" smtClean="0"/>
              <a:t> </a:t>
            </a:r>
            <a:r>
              <a:rPr lang="en-US" sz="2000" dirty="0" err="1" smtClean="0"/>
              <a:t>disyaratkan</a:t>
            </a:r>
            <a:r>
              <a:rPr lang="en-US" sz="2000" dirty="0" smtClean="0"/>
              <a:t> </a:t>
            </a:r>
            <a:r>
              <a:rPr lang="en-US" sz="2000" dirty="0" err="1" smtClean="0"/>
              <a:t>adanya</a:t>
            </a:r>
            <a:r>
              <a:rPr lang="en-US" sz="2000" dirty="0" smtClean="0"/>
              <a:t> </a:t>
            </a:r>
            <a:r>
              <a:rPr lang="en-US" sz="2000" dirty="0" err="1" smtClean="0"/>
              <a:t>permohonan</a:t>
            </a:r>
            <a:r>
              <a:rPr lang="en-US" sz="2000" dirty="0" smtClean="0"/>
              <a:t> WP yang </a:t>
            </a:r>
            <a:r>
              <a:rPr lang="en-US" sz="2000" dirty="0" err="1" smtClean="0"/>
              <a:t>dilampiri</a:t>
            </a:r>
            <a:r>
              <a:rPr lang="en-US" sz="2000" dirty="0" smtClean="0"/>
              <a:t> </a:t>
            </a:r>
            <a:r>
              <a:rPr lang="en-US" sz="2000" dirty="0" err="1" smtClean="0"/>
              <a:t>dokumen</a:t>
            </a:r>
            <a:r>
              <a:rPr lang="en-US" sz="2000" dirty="0" smtClean="0"/>
              <a:t> yang </a:t>
            </a:r>
            <a:r>
              <a:rPr lang="en-US" sz="2000" dirty="0" err="1" smtClean="0"/>
              <a:t>mendukung</a:t>
            </a:r>
            <a:r>
              <a:rPr lang="en-US" sz="2000" dirty="0" smtClean="0"/>
              <a:t> </a:t>
            </a:r>
            <a:r>
              <a:rPr lang="en-US" sz="2000" dirty="0" err="1" smtClean="0"/>
              <a:t>bahwa</a:t>
            </a:r>
            <a:r>
              <a:rPr lang="en-US" sz="2000" dirty="0" smtClean="0"/>
              <a:t> BUT </a:t>
            </a:r>
            <a:r>
              <a:rPr lang="en-US" sz="2000" dirty="0" err="1" smtClean="0"/>
              <a:t>tersebut</a:t>
            </a:r>
            <a:r>
              <a:rPr lang="en-US" sz="2000" dirty="0" smtClean="0"/>
              <a:t> </a:t>
            </a:r>
            <a:r>
              <a:rPr lang="en-US" sz="2000" dirty="0" err="1" smtClean="0"/>
              <a:t>tidak</a:t>
            </a:r>
            <a:r>
              <a:rPr lang="en-US" sz="2000" dirty="0" smtClean="0"/>
              <a:t> </a:t>
            </a:r>
            <a:r>
              <a:rPr lang="en-US" sz="2000" dirty="0" err="1" smtClean="0"/>
              <a:t>memenuhi</a:t>
            </a:r>
            <a:r>
              <a:rPr lang="en-US" sz="2000" dirty="0" smtClean="0"/>
              <a:t> </a:t>
            </a:r>
            <a:r>
              <a:rPr lang="en-US" sz="2000" dirty="0" err="1" smtClean="0"/>
              <a:t>syarat</a:t>
            </a:r>
            <a:r>
              <a:rPr lang="en-US" sz="2000" dirty="0" smtClean="0"/>
              <a:t> </a:t>
            </a:r>
            <a:r>
              <a:rPr lang="en-US" sz="2000" dirty="0" err="1" smtClean="0"/>
              <a:t>lagi</a:t>
            </a:r>
            <a:r>
              <a:rPr lang="en-US" sz="2000" dirty="0" smtClean="0"/>
              <a:t> </a:t>
            </a:r>
            <a:r>
              <a:rPr lang="en-US" sz="2000" dirty="0" err="1" smtClean="0"/>
              <a:t>untuk</a:t>
            </a:r>
            <a:r>
              <a:rPr lang="en-US" sz="2000" dirty="0" smtClean="0"/>
              <a:t> </a:t>
            </a:r>
            <a:r>
              <a:rPr lang="en-US" sz="2000" dirty="0" err="1" smtClean="0"/>
              <a:t>dapat</a:t>
            </a:r>
            <a:r>
              <a:rPr lang="en-US" sz="2000" dirty="0" smtClean="0"/>
              <a:t> </a:t>
            </a:r>
            <a:r>
              <a:rPr lang="en-US" sz="2000" dirty="0" err="1" smtClean="0"/>
              <a:t>digolongkan</a:t>
            </a:r>
            <a:r>
              <a:rPr lang="en-US" sz="2000" dirty="0" smtClean="0"/>
              <a:t> </a:t>
            </a:r>
            <a:r>
              <a:rPr lang="en-US" sz="2000" dirty="0" err="1" smtClean="0"/>
              <a:t>sebagai</a:t>
            </a:r>
            <a:r>
              <a:rPr lang="en-US" sz="2000" dirty="0" smtClean="0"/>
              <a:t> WP</a:t>
            </a:r>
          </a:p>
          <a:p>
            <a:pPr>
              <a:buFontTx/>
              <a:buChar char="-"/>
            </a:pPr>
            <a:r>
              <a:rPr lang="en-US" sz="2000" b="1" u="sng" dirty="0" smtClean="0"/>
              <a:t>WP </a:t>
            </a:r>
            <a:r>
              <a:rPr lang="en-US" sz="2000" b="1" u="sng" dirty="0" err="1" smtClean="0"/>
              <a:t>orang</a:t>
            </a:r>
            <a:r>
              <a:rPr lang="en-US" sz="2000" b="1" u="sng" dirty="0" smtClean="0"/>
              <a:t> </a:t>
            </a:r>
            <a:r>
              <a:rPr lang="en-US" sz="2000" b="1" u="sng" dirty="0" err="1" smtClean="0"/>
              <a:t>Pribadi</a:t>
            </a:r>
            <a:r>
              <a:rPr lang="en-US" sz="2000" b="1" u="sng" dirty="0" smtClean="0"/>
              <a:t> </a:t>
            </a:r>
            <a:r>
              <a:rPr lang="en-US" sz="2000" b="1" u="sng" dirty="0" err="1" smtClean="0"/>
              <a:t>lainnya</a:t>
            </a:r>
            <a:r>
              <a:rPr lang="en-US" sz="2000" b="1" u="sng" dirty="0" smtClean="0"/>
              <a:t> yang </a:t>
            </a:r>
            <a:r>
              <a:rPr lang="en-US" sz="2000" b="1" u="sng" dirty="0" err="1" smtClean="0"/>
              <a:t>tidak</a:t>
            </a:r>
            <a:r>
              <a:rPr lang="en-US" sz="2000" b="1" u="sng" dirty="0" smtClean="0"/>
              <a:t> </a:t>
            </a:r>
            <a:r>
              <a:rPr lang="en-US" sz="2000" b="1" u="sng" dirty="0" err="1" smtClean="0"/>
              <a:t>memenuhi</a:t>
            </a:r>
            <a:r>
              <a:rPr lang="en-US" sz="2000" b="1" u="sng" dirty="0" smtClean="0"/>
              <a:t> </a:t>
            </a:r>
            <a:r>
              <a:rPr lang="en-US" sz="2000" b="1" u="sng" dirty="0" err="1" smtClean="0"/>
              <a:t>syarat</a:t>
            </a:r>
            <a:r>
              <a:rPr lang="en-US" sz="2000" b="1" u="sng" dirty="0" smtClean="0"/>
              <a:t> </a:t>
            </a:r>
            <a:r>
              <a:rPr lang="en-US" sz="2000" b="1" u="sng" dirty="0" err="1" smtClean="0"/>
              <a:t>lagisebagai</a:t>
            </a:r>
            <a:r>
              <a:rPr lang="en-US" sz="2000" b="1" u="sng" dirty="0" smtClean="0"/>
              <a:t> WP</a:t>
            </a:r>
          </a:p>
          <a:p>
            <a:pPr>
              <a:buNone/>
            </a:pPr>
            <a:endParaRPr lang="en-US" sz="20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
            <a:ext cx="9180513" cy="596948"/>
          </a:xfrm>
        </p:spPr>
        <p:txBody>
          <a:bodyPr>
            <a:normAutofit fontScale="90000"/>
          </a:bodyPr>
          <a:lstStyle/>
          <a:p>
            <a:pPr algn="l"/>
            <a:r>
              <a:rPr lang="en-US" dirty="0" smtClean="0"/>
              <a:t/>
            </a:r>
            <a:br>
              <a:rPr lang="en-US" dirty="0" smtClean="0"/>
            </a:br>
            <a:r>
              <a:rPr lang="en-US" sz="3600" b="1" dirty="0" smtClean="0"/>
              <a:t>5. SANKSI YANG BERHUBUNGAN DENGAN NPWP </a:t>
            </a:r>
            <a:br>
              <a:rPr lang="en-US" sz="3600" b="1" dirty="0" smtClean="0"/>
            </a:br>
            <a:endParaRPr lang="en-US" sz="3600" b="1" dirty="0"/>
          </a:p>
        </p:txBody>
      </p:sp>
      <p:sp>
        <p:nvSpPr>
          <p:cNvPr id="3" name="Content Placeholder 2"/>
          <p:cNvSpPr>
            <a:spLocks noGrp="1"/>
          </p:cNvSpPr>
          <p:nvPr>
            <p:ph idx="1"/>
          </p:nvPr>
        </p:nvSpPr>
        <p:spPr>
          <a:xfrm>
            <a:off x="2" y="631544"/>
            <a:ext cx="9180512" cy="6389969"/>
          </a:xfrm>
        </p:spPr>
        <p:txBody>
          <a:bodyPr>
            <a:normAutofit/>
          </a:bodyPr>
          <a:lstStyle/>
          <a:p>
            <a:pPr>
              <a:buNone/>
            </a:pPr>
            <a:r>
              <a:rPr lang="en-US" sz="2800" dirty="0" err="1" smtClean="0"/>
              <a:t>Setiap</a:t>
            </a:r>
            <a:r>
              <a:rPr lang="en-US" sz="2800" dirty="0" smtClean="0"/>
              <a:t>  </a:t>
            </a:r>
            <a:r>
              <a:rPr lang="en-US" sz="2800" dirty="0" err="1" smtClean="0"/>
              <a:t>orang</a:t>
            </a:r>
            <a:r>
              <a:rPr lang="en-US" sz="2800" dirty="0" smtClean="0"/>
              <a:t>  yang  </a:t>
            </a:r>
            <a:r>
              <a:rPr lang="en-US" sz="2800" dirty="0" err="1" smtClean="0"/>
              <a:t>dengan</a:t>
            </a:r>
            <a:r>
              <a:rPr lang="en-US" sz="2800" dirty="0" smtClean="0"/>
              <a:t>  </a:t>
            </a:r>
            <a:r>
              <a:rPr lang="en-US" sz="2800" dirty="0" err="1" smtClean="0"/>
              <a:t>sengaja</a:t>
            </a:r>
            <a:r>
              <a:rPr lang="en-US" sz="2800" dirty="0" smtClean="0"/>
              <a:t>  </a:t>
            </a:r>
            <a:r>
              <a:rPr lang="en-US" sz="2800" dirty="0" err="1" smtClean="0"/>
              <a:t>tidak</a:t>
            </a:r>
            <a:r>
              <a:rPr lang="en-US" sz="2800" dirty="0" smtClean="0"/>
              <a:t> </a:t>
            </a:r>
            <a:r>
              <a:rPr lang="en-US" sz="2800" dirty="0" err="1" smtClean="0"/>
              <a:t>mendaftarkan</a:t>
            </a:r>
            <a:r>
              <a:rPr lang="en-US" sz="2800" dirty="0" smtClean="0"/>
              <a:t> </a:t>
            </a:r>
            <a:r>
              <a:rPr lang="en-US" sz="2800" dirty="0" err="1" smtClean="0"/>
              <a:t>diri</a:t>
            </a:r>
            <a:r>
              <a:rPr lang="en-US" sz="2800" dirty="0" smtClean="0"/>
              <a:t> </a:t>
            </a:r>
          </a:p>
          <a:p>
            <a:pPr>
              <a:buNone/>
            </a:pPr>
            <a:r>
              <a:rPr lang="en-US" sz="2800" dirty="0" err="1" smtClean="0"/>
              <a:t>Atau</a:t>
            </a:r>
            <a:r>
              <a:rPr lang="en-US" sz="2800" dirty="0" smtClean="0"/>
              <a:t> </a:t>
            </a:r>
            <a:r>
              <a:rPr lang="en-US" sz="2800" dirty="0" err="1" smtClean="0"/>
              <a:t>menyalahgunankan</a:t>
            </a:r>
            <a:r>
              <a:rPr lang="en-US" sz="2800" dirty="0" smtClean="0"/>
              <a:t>  </a:t>
            </a:r>
            <a:r>
              <a:rPr lang="en-US" sz="2800" dirty="0" err="1" smtClean="0"/>
              <a:t>atau</a:t>
            </a:r>
            <a:r>
              <a:rPr lang="en-US" sz="2800" dirty="0" smtClean="0"/>
              <a:t> </a:t>
            </a:r>
            <a:r>
              <a:rPr lang="en-US" sz="2800" dirty="0" err="1" smtClean="0"/>
              <a:t>menggunakan</a:t>
            </a:r>
            <a:r>
              <a:rPr lang="en-US" sz="2800" dirty="0" smtClean="0"/>
              <a:t> </a:t>
            </a:r>
            <a:r>
              <a:rPr lang="en-US" sz="2800" dirty="0" err="1" smtClean="0"/>
              <a:t>tanpa</a:t>
            </a:r>
            <a:r>
              <a:rPr lang="en-US" sz="2800" dirty="0" smtClean="0"/>
              <a:t> </a:t>
            </a:r>
            <a:r>
              <a:rPr lang="en-US" sz="2800" dirty="0" err="1" smtClean="0"/>
              <a:t>hak</a:t>
            </a:r>
            <a:r>
              <a:rPr lang="en-US" sz="2800" dirty="0" smtClean="0"/>
              <a:t> NPWP </a:t>
            </a:r>
          </a:p>
          <a:p>
            <a:pPr>
              <a:buNone/>
            </a:pPr>
            <a:r>
              <a:rPr lang="en-US" sz="2800" dirty="0" err="1" smtClean="0"/>
              <a:t>atau</a:t>
            </a:r>
            <a:r>
              <a:rPr lang="en-US" sz="2800" dirty="0" smtClean="0"/>
              <a:t> </a:t>
            </a:r>
            <a:r>
              <a:rPr lang="en-US" sz="2800" dirty="0" err="1" smtClean="0"/>
              <a:t>Pengukuhan</a:t>
            </a:r>
            <a:r>
              <a:rPr lang="en-US" sz="2800" dirty="0" smtClean="0"/>
              <a:t> PKP(</a:t>
            </a:r>
            <a:r>
              <a:rPr lang="en-US" sz="2800" dirty="0" err="1" smtClean="0"/>
              <a:t>pengusaha</a:t>
            </a:r>
            <a:r>
              <a:rPr lang="en-US" sz="2800" dirty="0" smtClean="0"/>
              <a:t> </a:t>
            </a:r>
            <a:r>
              <a:rPr lang="en-US" sz="2800" dirty="0" err="1" smtClean="0"/>
              <a:t>kena</a:t>
            </a:r>
            <a:r>
              <a:rPr lang="en-US" sz="2800" dirty="0" smtClean="0"/>
              <a:t> </a:t>
            </a:r>
            <a:r>
              <a:rPr lang="en-US" sz="2800" dirty="0" err="1" smtClean="0"/>
              <a:t>pajak</a:t>
            </a:r>
            <a:r>
              <a:rPr lang="en-US" sz="2800" dirty="0" smtClean="0"/>
              <a:t>), </a:t>
            </a:r>
            <a:r>
              <a:rPr lang="en-US" sz="2800" dirty="0" err="1" smtClean="0"/>
              <a:t>sehingga</a:t>
            </a:r>
            <a:r>
              <a:rPr lang="en-US" sz="2800" dirty="0" smtClean="0"/>
              <a:t> </a:t>
            </a:r>
            <a:r>
              <a:rPr lang="en-US" sz="2800" dirty="0" err="1" smtClean="0"/>
              <a:t>dapat</a:t>
            </a:r>
            <a:r>
              <a:rPr lang="en-US" sz="2800" dirty="0" smtClean="0"/>
              <a:t> </a:t>
            </a:r>
          </a:p>
          <a:p>
            <a:pPr>
              <a:buNone/>
            </a:pPr>
            <a:r>
              <a:rPr lang="en-US" sz="2800" dirty="0" err="1" smtClean="0"/>
              <a:t>merugikan</a:t>
            </a:r>
            <a:r>
              <a:rPr lang="en-US" sz="2800" dirty="0" smtClean="0"/>
              <a:t> </a:t>
            </a:r>
            <a:r>
              <a:rPr lang="en-US" sz="2800" dirty="0" err="1" smtClean="0"/>
              <a:t>pendapatan</a:t>
            </a:r>
            <a:r>
              <a:rPr lang="en-US" sz="2800" dirty="0" smtClean="0"/>
              <a:t>  </a:t>
            </a:r>
            <a:r>
              <a:rPr lang="en-US" sz="2800" dirty="0" err="1" smtClean="0"/>
              <a:t>negara</a:t>
            </a:r>
            <a:r>
              <a:rPr lang="en-US" sz="2800" dirty="0" smtClean="0"/>
              <a:t>   </a:t>
            </a:r>
            <a:r>
              <a:rPr lang="en-US" sz="2800" dirty="0" err="1" smtClean="0"/>
              <a:t>dipidana</a:t>
            </a:r>
            <a:r>
              <a:rPr lang="en-US" sz="2800" dirty="0" smtClean="0"/>
              <a:t> </a:t>
            </a:r>
            <a:r>
              <a:rPr lang="en-US" sz="2800" dirty="0" err="1" smtClean="0"/>
              <a:t>dengan</a:t>
            </a:r>
            <a:r>
              <a:rPr lang="en-US" sz="2800" dirty="0" smtClean="0"/>
              <a:t> (</a:t>
            </a:r>
            <a:r>
              <a:rPr lang="en-US" sz="2800" dirty="0" err="1" smtClean="0"/>
              <a:t>pidana</a:t>
            </a:r>
            <a:r>
              <a:rPr lang="en-US" sz="2800" dirty="0" smtClean="0"/>
              <a:t> </a:t>
            </a:r>
          </a:p>
          <a:p>
            <a:pPr>
              <a:buNone/>
            </a:pPr>
            <a:r>
              <a:rPr lang="en-US" sz="2800" dirty="0" err="1" smtClean="0"/>
              <a:t>penjara</a:t>
            </a:r>
            <a:r>
              <a:rPr lang="en-US" sz="2800" dirty="0" smtClean="0"/>
              <a:t>)  paling  lama  6 (</a:t>
            </a:r>
            <a:r>
              <a:rPr lang="en-US" sz="2800" dirty="0" err="1" smtClean="0"/>
              <a:t>enam</a:t>
            </a:r>
            <a:r>
              <a:rPr lang="en-US" sz="2800" dirty="0" smtClean="0"/>
              <a:t>) </a:t>
            </a:r>
            <a:r>
              <a:rPr lang="en-US" sz="2800" dirty="0" err="1" smtClean="0"/>
              <a:t>tahun</a:t>
            </a:r>
            <a:r>
              <a:rPr lang="en-US" sz="2800" dirty="0" smtClean="0"/>
              <a:t> </a:t>
            </a:r>
            <a:r>
              <a:rPr lang="en-US" sz="2800" dirty="0" err="1" smtClean="0"/>
              <a:t>dan</a:t>
            </a:r>
            <a:r>
              <a:rPr lang="en-US" sz="2800" dirty="0" smtClean="0"/>
              <a:t> </a:t>
            </a:r>
            <a:r>
              <a:rPr lang="en-US" sz="2800" dirty="0" err="1" smtClean="0"/>
              <a:t>denda</a:t>
            </a:r>
            <a:r>
              <a:rPr lang="en-US" sz="2800" dirty="0" smtClean="0"/>
              <a:t> paling </a:t>
            </a:r>
          </a:p>
          <a:p>
            <a:pPr>
              <a:buNone/>
            </a:pPr>
            <a:r>
              <a:rPr lang="en-US" sz="2800" dirty="0" err="1" smtClean="0"/>
              <a:t>sedikit</a:t>
            </a:r>
            <a:r>
              <a:rPr lang="en-US" sz="2800" dirty="0" smtClean="0"/>
              <a:t> 2(</a:t>
            </a:r>
            <a:r>
              <a:rPr lang="en-US" sz="2800" dirty="0" err="1" smtClean="0"/>
              <a:t>dua</a:t>
            </a:r>
            <a:r>
              <a:rPr lang="en-US" sz="2800" dirty="0" smtClean="0"/>
              <a:t>) kali </a:t>
            </a:r>
            <a:r>
              <a:rPr lang="en-US" sz="2800" dirty="0" err="1" smtClean="0"/>
              <a:t>jumlah</a:t>
            </a:r>
            <a:r>
              <a:rPr lang="en-US" sz="2800" dirty="0" smtClean="0"/>
              <a:t> </a:t>
            </a:r>
            <a:r>
              <a:rPr lang="en-US" sz="2800" dirty="0" err="1" smtClean="0"/>
              <a:t>pajak</a:t>
            </a:r>
            <a:r>
              <a:rPr lang="en-US" sz="2800" dirty="0" smtClean="0"/>
              <a:t> </a:t>
            </a:r>
            <a:r>
              <a:rPr lang="en-US" sz="2800" dirty="0" err="1" smtClean="0"/>
              <a:t>terutang</a:t>
            </a:r>
            <a:r>
              <a:rPr lang="en-US" sz="2800" dirty="0" smtClean="0"/>
              <a:t> yang </a:t>
            </a:r>
            <a:r>
              <a:rPr lang="en-US" sz="2800" dirty="0" err="1" smtClean="0"/>
              <a:t>tidak</a:t>
            </a:r>
            <a:r>
              <a:rPr lang="en-US" sz="2800" dirty="0" smtClean="0"/>
              <a:t> </a:t>
            </a:r>
            <a:r>
              <a:rPr lang="en-US" sz="2800" dirty="0" err="1" smtClean="0"/>
              <a:t>atau</a:t>
            </a:r>
            <a:r>
              <a:rPr lang="en-US" sz="2800" dirty="0" smtClean="0"/>
              <a:t> </a:t>
            </a:r>
          </a:p>
          <a:p>
            <a:pPr>
              <a:buNone/>
            </a:pPr>
            <a:r>
              <a:rPr lang="en-US" sz="2800" dirty="0" err="1" smtClean="0"/>
              <a:t>kurang</a:t>
            </a:r>
            <a:r>
              <a:rPr lang="en-US" sz="2800" dirty="0" smtClean="0"/>
              <a:t> </a:t>
            </a:r>
            <a:r>
              <a:rPr lang="en-US" sz="2800" dirty="0" err="1" smtClean="0"/>
              <a:t>bayar</a:t>
            </a:r>
            <a:r>
              <a:rPr lang="en-US" sz="2800" dirty="0" smtClean="0"/>
              <a:t> </a:t>
            </a:r>
            <a:r>
              <a:rPr lang="en-US" sz="2800" dirty="0" err="1" smtClean="0"/>
              <a:t>dan</a:t>
            </a:r>
            <a:r>
              <a:rPr lang="en-US" sz="2800" dirty="0" smtClean="0"/>
              <a:t> paling </a:t>
            </a:r>
            <a:r>
              <a:rPr lang="en-US" sz="2800" dirty="0" err="1" smtClean="0"/>
              <a:t>tinggi</a:t>
            </a:r>
            <a:r>
              <a:rPr lang="en-US" sz="2800" dirty="0" smtClean="0"/>
              <a:t> 4 (</a:t>
            </a:r>
            <a:r>
              <a:rPr lang="en-US" sz="2800" dirty="0" err="1" smtClean="0"/>
              <a:t>empat</a:t>
            </a:r>
            <a:r>
              <a:rPr lang="en-US" sz="2800" dirty="0" smtClean="0"/>
              <a:t>)  kali  </a:t>
            </a:r>
            <a:r>
              <a:rPr lang="en-US" sz="2800" dirty="0" err="1" smtClean="0"/>
              <a:t>jumlah</a:t>
            </a:r>
            <a:r>
              <a:rPr lang="en-US" sz="2800" dirty="0" smtClean="0"/>
              <a:t>  </a:t>
            </a:r>
            <a:r>
              <a:rPr lang="en-US" sz="2800" dirty="0" err="1" smtClean="0"/>
              <a:t>pajak</a:t>
            </a:r>
            <a:r>
              <a:rPr lang="en-US" sz="2800" dirty="0" smtClean="0"/>
              <a:t> </a:t>
            </a:r>
          </a:p>
          <a:p>
            <a:pPr>
              <a:buNone/>
            </a:pPr>
            <a:r>
              <a:rPr lang="en-US" sz="2800" dirty="0" err="1" smtClean="0"/>
              <a:t>Terutang</a:t>
            </a:r>
            <a:r>
              <a:rPr lang="en-US" sz="2800" smtClean="0"/>
              <a:t> yang </a:t>
            </a:r>
            <a:r>
              <a:rPr lang="en-US" sz="2800" dirty="0" err="1" smtClean="0"/>
              <a:t>tidak</a:t>
            </a:r>
            <a:r>
              <a:rPr lang="en-US" sz="2800" dirty="0" smtClean="0"/>
              <a:t> </a:t>
            </a:r>
            <a:r>
              <a:rPr lang="en-US" sz="2800" dirty="0" err="1" smtClean="0"/>
              <a:t>atau</a:t>
            </a:r>
            <a:r>
              <a:rPr lang="en-US" sz="2800" dirty="0" smtClean="0"/>
              <a:t> </a:t>
            </a:r>
            <a:r>
              <a:rPr lang="en-US" sz="2800" dirty="0" err="1" smtClean="0"/>
              <a:t>kurang</a:t>
            </a:r>
            <a:r>
              <a:rPr lang="en-US" sz="2800" dirty="0" smtClean="0"/>
              <a:t> </a:t>
            </a:r>
            <a:r>
              <a:rPr lang="en-US" sz="2800" dirty="0" err="1" smtClean="0"/>
              <a:t>bayar</a:t>
            </a:r>
            <a:r>
              <a:rPr lang="en-US" sz="2800" dirty="0" smtClean="0"/>
              <a:t> .</a:t>
            </a:r>
          </a:p>
          <a:p>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1"/>
            <a:ext cx="9180512" cy="631543"/>
          </a:xfrm>
        </p:spPr>
        <p:txBody>
          <a:bodyPr>
            <a:noAutofit/>
          </a:bodyPr>
          <a:lstStyle/>
          <a:p>
            <a:pPr algn="l"/>
            <a:r>
              <a:rPr lang="en-US" sz="3200" b="1" dirty="0" smtClean="0"/>
              <a:t>6. MANFAAT NPWP</a:t>
            </a:r>
            <a:endParaRPr lang="en-US" sz="3200" b="1" dirty="0"/>
          </a:p>
        </p:txBody>
      </p:sp>
      <p:sp>
        <p:nvSpPr>
          <p:cNvPr id="3" name="Content Placeholder 2"/>
          <p:cNvSpPr>
            <a:spLocks noGrp="1"/>
          </p:cNvSpPr>
          <p:nvPr>
            <p:ph idx="1"/>
          </p:nvPr>
        </p:nvSpPr>
        <p:spPr>
          <a:xfrm>
            <a:off x="2" y="631544"/>
            <a:ext cx="9180512" cy="6389969"/>
          </a:xfrm>
        </p:spPr>
        <p:txBody>
          <a:bodyPr>
            <a:normAutofit/>
          </a:bodyPr>
          <a:lstStyle/>
          <a:p>
            <a:pPr>
              <a:buNone/>
            </a:pPr>
            <a:r>
              <a:rPr lang="en-US" sz="2500" dirty="0" smtClean="0"/>
              <a:t>1.MENENTUKAN SUBJEK DAN OBJEK PAJAK.</a:t>
            </a:r>
          </a:p>
          <a:p>
            <a:pPr>
              <a:buNone/>
            </a:pPr>
            <a:endParaRPr lang="en-US" sz="2500" dirty="0" smtClean="0"/>
          </a:p>
          <a:p>
            <a:pPr>
              <a:buNone/>
            </a:pPr>
            <a:r>
              <a:rPr lang="en-US" sz="2500" dirty="0" smtClean="0"/>
              <a:t>2.SYARAT WAJIB BILA MENGAJUKAN KREDIT DI PERBANKAN ATAU </a:t>
            </a:r>
          </a:p>
          <a:p>
            <a:pPr>
              <a:buNone/>
            </a:pPr>
            <a:r>
              <a:rPr lang="en-US" sz="2500" dirty="0" smtClean="0"/>
              <a:t>    LEMBAGA KEUANGAN.</a:t>
            </a:r>
          </a:p>
          <a:p>
            <a:pPr>
              <a:buNone/>
            </a:pPr>
            <a:endParaRPr lang="en-US" sz="2500" dirty="0" smtClean="0"/>
          </a:p>
          <a:p>
            <a:pPr>
              <a:buNone/>
            </a:pPr>
            <a:r>
              <a:rPr lang="en-US" sz="2500" dirty="0" smtClean="0"/>
              <a:t>3.PEMBEBASAN FISKAL KE LUAR NEGERI APABILA BEPERGIAN KE </a:t>
            </a:r>
            <a:r>
              <a:rPr lang="en-US" sz="2500" smtClean="0"/>
              <a:t>LUAR     </a:t>
            </a:r>
            <a:r>
              <a:rPr lang="en-US" sz="2500" dirty="0" smtClean="0"/>
              <a:t>NEGERI.    YANG    TIDAK   PUNYA   NPWP   DIHARUSKAN   MEMBAYAR     BIAYA     FISKAL     SEBESAR   </a:t>
            </a:r>
            <a:r>
              <a:rPr lang="en-US" sz="2500" dirty="0" err="1" smtClean="0"/>
              <a:t>Rp</a:t>
            </a:r>
            <a:r>
              <a:rPr lang="en-US" sz="2500" dirty="0" smtClean="0"/>
              <a:t>. 2.500.000 PER ORANG.</a:t>
            </a:r>
          </a:p>
          <a:p>
            <a:pPr>
              <a:buNone/>
            </a:pPr>
            <a:endParaRPr lang="en-US" sz="2500" dirty="0" smtClean="0"/>
          </a:p>
          <a:p>
            <a:pPr>
              <a:buNone/>
            </a:pPr>
            <a:r>
              <a:rPr lang="en-US" sz="2500" dirty="0" smtClean="0"/>
              <a:t>4.MENGHILANGKAN DISKRIMINASI TARIF PAJAK.</a:t>
            </a:r>
            <a:endParaRPr lang="en-US" sz="25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034" y="281197"/>
            <a:ext cx="4774164" cy="729229"/>
          </a:xfrm>
          <a:ln w="19050">
            <a:solidFill>
              <a:schemeClr val="tx1"/>
            </a:solidFill>
          </a:ln>
        </p:spPr>
        <p:txBody>
          <a:bodyPr>
            <a:normAutofit/>
          </a:bodyPr>
          <a:lstStyle/>
          <a:p>
            <a:pPr algn="l"/>
            <a:r>
              <a:rPr lang="en-US" sz="3200" dirty="0" err="1" smtClean="0">
                <a:latin typeface="Times New Roman" pitchFamily="18" charset="0"/>
                <a:cs typeface="Times New Roman" pitchFamily="18" charset="0"/>
              </a:rPr>
              <a:t>Surat</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Pembaritahuan</a:t>
            </a:r>
            <a:r>
              <a:rPr lang="en-US" sz="3200" dirty="0" smtClean="0">
                <a:latin typeface="Times New Roman" pitchFamily="18" charset="0"/>
                <a:cs typeface="Times New Roman" pitchFamily="18" charset="0"/>
              </a:rPr>
              <a:t> (SPT)</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459034" y="1153302"/>
            <a:ext cx="8262462" cy="4000528"/>
          </a:xfrm>
          <a:ln w="19050">
            <a:solidFill>
              <a:schemeClr val="tx1"/>
            </a:solidFill>
          </a:ln>
        </p:spPr>
        <p:txBody>
          <a:bodyPr/>
          <a:lstStyle/>
          <a:p>
            <a:pPr>
              <a:buNone/>
            </a:pPr>
            <a:r>
              <a:rPr lang="en-US" dirty="0" smtClean="0">
                <a:latin typeface="Times New Roman" pitchFamily="18" charset="0"/>
                <a:cs typeface="Times New Roman" pitchFamily="18" charset="0"/>
              </a:rPr>
              <a:t>1.Pengertian </a:t>
            </a:r>
          </a:p>
          <a:p>
            <a:pPr>
              <a:buNone/>
            </a:pP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Surat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Pemberitahuan</a:t>
            </a:r>
            <a:r>
              <a:rPr lang="en-US" dirty="0" smtClean="0">
                <a:latin typeface="Times New Roman" pitchFamily="18" charset="0"/>
                <a:cs typeface="Times New Roman" pitchFamily="18" charset="0"/>
              </a:rPr>
              <a:t> (SPT) </a:t>
            </a:r>
            <a:r>
              <a:rPr lang="en-US" dirty="0" err="1" smtClean="0">
                <a:latin typeface="Times New Roman" pitchFamily="18" charset="0"/>
                <a:cs typeface="Times New Roman" pitchFamily="18" charset="0"/>
              </a:rPr>
              <a:t>merupakan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surat</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oleh</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Wajib</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Pajak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digunakan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untuk</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melaporkan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perhitungan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dan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pembayaran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pajak</a:t>
            </a:r>
            <a:r>
              <a:rPr lang="en-US" dirty="0" smtClean="0">
                <a:latin typeface="Times New Roman" pitchFamily="18" charset="0"/>
                <a:cs typeface="Times New Roman" pitchFamily="18" charset="0"/>
              </a:rPr>
              <a:t> yang </a:t>
            </a:r>
            <a:r>
              <a:rPr lang="en-US" dirty="0" err="1" smtClean="0">
                <a:latin typeface="Times New Roman" pitchFamily="18" charset="0"/>
                <a:cs typeface="Times New Roman" pitchFamily="18" charset="0"/>
              </a:rPr>
              <a:t>terutang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menurut</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ketentuan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peraturan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perundang</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undangan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perpajakan</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34" y="224608"/>
            <a:ext cx="8262462" cy="6047621"/>
          </a:xfrm>
          <a:ln w="19050">
            <a:solidFill>
              <a:schemeClr val="tx1"/>
            </a:solidFill>
          </a:ln>
        </p:spPr>
        <p:txBody>
          <a:bodyPr>
            <a:normAutofit/>
          </a:bodyPr>
          <a:lstStyle/>
          <a:p>
            <a:pPr>
              <a:buNone/>
            </a:pPr>
            <a:r>
              <a:rPr lang="en-US" sz="2800" dirty="0" smtClean="0">
                <a:latin typeface="Times New Roman" pitchFamily="18" charset="0"/>
                <a:cs typeface="Times New Roman" pitchFamily="18" charset="0"/>
              </a:rPr>
              <a:t>2.Jenis SPT</a:t>
            </a:r>
          </a:p>
          <a:p>
            <a:pPr>
              <a:buNone/>
            </a:pPr>
            <a:r>
              <a:rPr lang="en-US" sz="2800" dirty="0" smtClean="0">
                <a:latin typeface="Times New Roman" pitchFamily="18" charset="0"/>
                <a:cs typeface="Times New Roman" pitchFamily="18" charset="0"/>
              </a:rPr>
              <a:t>    1. SPT </a:t>
            </a:r>
            <a:r>
              <a:rPr lang="en-US" sz="2800" dirty="0" err="1" smtClean="0">
                <a:latin typeface="Times New Roman" pitchFamily="18" charset="0"/>
                <a:cs typeface="Times New Roman" pitchFamily="18" charset="0"/>
              </a:rPr>
              <a:t>Masa</a:t>
            </a:r>
            <a:endParaRPr lang="en-US" sz="28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Merupakan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surat</a:t>
            </a:r>
            <a:r>
              <a:rPr lang="en-US" sz="2800" dirty="0" smtClean="0">
                <a:latin typeface="Times New Roman" pitchFamily="18" charset="0"/>
                <a:cs typeface="Times New Roman" pitchFamily="18" charset="0"/>
              </a:rPr>
              <a:t> yang </a:t>
            </a:r>
            <a:r>
              <a:rPr lang="en-US" sz="2800" dirty="0" err="1" smtClean="0">
                <a:latin typeface="Times New Roman" pitchFamily="18" charset="0"/>
                <a:cs typeface="Times New Roman" pitchFamily="18" charset="0"/>
              </a:rPr>
              <a:t>oleh</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Wajib</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Pajak</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digunakan</a:t>
            </a:r>
            <a:r>
              <a:rPr lang="en-US" sz="2800" dirty="0" smtClean="0">
                <a:latin typeface="Times New Roman" pitchFamily="18" charset="0"/>
                <a:cs typeface="Times New Roman" pitchFamily="18" charset="0"/>
              </a:rPr>
              <a:t> </a:t>
            </a:r>
          </a:p>
          <a:p>
            <a:pPr>
              <a:buNone/>
            </a:pP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untuk</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penghitungan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dan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atau</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pembayaran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pajak</a:t>
            </a:r>
            <a:r>
              <a:rPr lang="en-US" sz="2800" dirty="0" smtClean="0">
                <a:latin typeface="Times New Roman" pitchFamily="18" charset="0"/>
                <a:cs typeface="Times New Roman" pitchFamily="18" charset="0"/>
              </a:rPr>
              <a:t> </a:t>
            </a:r>
          </a:p>
          <a:p>
            <a:pPr>
              <a:buNone/>
            </a:pPr>
            <a:r>
              <a:rPr lang="en-US" sz="2800" dirty="0" smtClean="0">
                <a:latin typeface="Times New Roman" pitchFamily="18" charset="0"/>
                <a:cs typeface="Times New Roman" pitchFamily="18" charset="0"/>
              </a:rPr>
              <a:t>        yang </a:t>
            </a:r>
            <a:r>
              <a:rPr lang="en-US" sz="2800" dirty="0" err="1" smtClean="0">
                <a:latin typeface="Times New Roman" pitchFamily="18" charset="0"/>
                <a:cs typeface="Times New Roman" pitchFamily="18" charset="0"/>
              </a:rPr>
              <a:t>terutang</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dalam</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masa</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suatu</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Masa</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Pajak</a:t>
            </a:r>
            <a:r>
              <a:rPr lang="en-US" sz="2800" dirty="0" smtClean="0">
                <a:latin typeface="Times New Roman" pitchFamily="18" charset="0"/>
                <a:cs typeface="Times New Roman" pitchFamily="18" charset="0"/>
              </a:rPr>
              <a:t>.</a:t>
            </a:r>
          </a:p>
          <a:p>
            <a:pPr>
              <a:buNone/>
            </a:pPr>
            <a:endParaRPr lang="en-US" sz="28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    2. SPT </a:t>
            </a:r>
            <a:r>
              <a:rPr lang="en-US" sz="2800" dirty="0" err="1" smtClean="0">
                <a:latin typeface="Times New Roman" pitchFamily="18" charset="0"/>
                <a:cs typeface="Times New Roman" pitchFamily="18" charset="0"/>
              </a:rPr>
              <a:t>Tahunan</a:t>
            </a:r>
            <a:endParaRPr lang="en-US" sz="2800" dirty="0" smtClean="0">
              <a:latin typeface="Times New Roman" pitchFamily="18" charset="0"/>
              <a:cs typeface="Times New Roman" pitchFamily="18" charset="0"/>
            </a:endParaRPr>
          </a:p>
          <a:p>
            <a:pPr>
              <a:buNone/>
            </a:pP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Merupakan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surat</a:t>
            </a:r>
            <a:r>
              <a:rPr lang="en-US" sz="2800" dirty="0" smtClean="0">
                <a:latin typeface="Times New Roman" pitchFamily="18" charset="0"/>
                <a:cs typeface="Times New Roman" pitchFamily="18" charset="0"/>
              </a:rPr>
              <a:t> yang </a:t>
            </a:r>
            <a:r>
              <a:rPr lang="en-US" sz="2800" dirty="0" err="1" smtClean="0">
                <a:latin typeface="Times New Roman" pitchFamily="18" charset="0"/>
                <a:cs typeface="Times New Roman" pitchFamily="18" charset="0"/>
              </a:rPr>
              <a:t>oleh</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Wajib</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Pajak</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digunakan</a:t>
            </a:r>
            <a:r>
              <a:rPr lang="en-US" sz="2800" dirty="0" smtClean="0">
                <a:latin typeface="Times New Roman" pitchFamily="18" charset="0"/>
                <a:cs typeface="Times New Roman" pitchFamily="18" charset="0"/>
              </a:rPr>
              <a:t> </a:t>
            </a:r>
          </a:p>
          <a:p>
            <a:pPr>
              <a:buNone/>
            </a:pP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untuk</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penghitungan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dan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atau</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pembayaran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pajak</a:t>
            </a:r>
            <a:r>
              <a:rPr lang="en-US" sz="2800" dirty="0" smtClean="0">
                <a:latin typeface="Times New Roman" pitchFamily="18" charset="0"/>
                <a:cs typeface="Times New Roman" pitchFamily="18" charset="0"/>
              </a:rPr>
              <a:t> </a:t>
            </a:r>
          </a:p>
          <a:p>
            <a:pPr>
              <a:buNone/>
            </a:pPr>
            <a:r>
              <a:rPr lang="en-US" sz="2800" dirty="0" smtClean="0">
                <a:latin typeface="Times New Roman" pitchFamily="18" charset="0"/>
                <a:cs typeface="Times New Roman" pitchFamily="18" charset="0"/>
              </a:rPr>
              <a:t>        yang </a:t>
            </a:r>
            <a:r>
              <a:rPr lang="en-US" sz="2800" dirty="0" err="1" smtClean="0">
                <a:latin typeface="Times New Roman" pitchFamily="18" charset="0"/>
                <a:cs typeface="Times New Roman" pitchFamily="18" charset="0"/>
              </a:rPr>
              <a:t>terutang</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dalam</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suatu</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Tahun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Pajak</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8554" y="367484"/>
            <a:ext cx="3642848" cy="650145"/>
          </a:xfrm>
          <a:noFill/>
          <a:ln w="12700">
            <a:solidFill>
              <a:schemeClr val="tx1"/>
            </a:solidFill>
          </a:ln>
          <a:effectLst>
            <a:outerShdw blurRad="50800" dist="50800" dir="5400000" algn="ctr" rotWithShape="0">
              <a:schemeClr val="accent3"/>
            </a:outerShdw>
          </a:effectLst>
        </p:spPr>
        <p:txBody>
          <a:bodyPr>
            <a:normAutofit fontScale="90000"/>
          </a:bodyPr>
          <a:lstStyle/>
          <a:p>
            <a:pPr algn="l"/>
            <a:r>
              <a:rPr lang="en-US" sz="3200" dirty="0" smtClean="0"/>
              <a:t/>
            </a:r>
            <a:br>
              <a:rPr lang="en-US" sz="3200" dirty="0" smtClean="0"/>
            </a:br>
            <a:r>
              <a:rPr lang="en-US" sz="3200" dirty="0" smtClean="0"/>
              <a:t>1</a:t>
            </a:r>
            <a:r>
              <a:rPr lang="en-US" sz="3200" b="1" dirty="0" smtClean="0"/>
              <a:t>. PENGERTIAN PAJAK </a:t>
            </a:r>
            <a:br>
              <a:rPr lang="en-US" sz="3200" b="1" dirty="0" smtClean="0"/>
            </a:br>
            <a:endParaRPr lang="en-US" sz="3200" b="1" dirty="0"/>
          </a:p>
        </p:txBody>
      </p:sp>
      <p:sp>
        <p:nvSpPr>
          <p:cNvPr id="3" name="Content Placeholder 2"/>
          <p:cNvSpPr>
            <a:spLocks noGrp="1"/>
          </p:cNvSpPr>
          <p:nvPr>
            <p:ph idx="1"/>
          </p:nvPr>
        </p:nvSpPr>
        <p:spPr>
          <a:xfrm>
            <a:off x="10" y="1367616"/>
            <a:ext cx="9180512" cy="5653898"/>
          </a:xfrm>
          <a:noFill/>
          <a:ln w="28575">
            <a:solidFill>
              <a:schemeClr val="tx1"/>
            </a:solidFill>
          </a:ln>
        </p:spPr>
        <p:txBody>
          <a:bodyPr>
            <a:normAutofit fontScale="85000" lnSpcReduction="20000"/>
          </a:bodyPr>
          <a:lstStyle/>
          <a:p>
            <a:pPr>
              <a:buNone/>
            </a:pPr>
            <a:r>
              <a:rPr lang="en-US" sz="4100" dirty="0" err="1" smtClean="0"/>
              <a:t>Pajak</a:t>
            </a:r>
            <a:r>
              <a:rPr lang="en-US" sz="4100" dirty="0" smtClean="0"/>
              <a:t> </a:t>
            </a:r>
            <a:r>
              <a:rPr lang="en-US" sz="4100" dirty="0" err="1" smtClean="0"/>
              <a:t>menurut</a:t>
            </a:r>
            <a:r>
              <a:rPr lang="en-US" sz="4100" dirty="0" smtClean="0"/>
              <a:t> </a:t>
            </a:r>
            <a:r>
              <a:rPr lang="en-US" sz="4100" dirty="0" err="1" smtClean="0"/>
              <a:t>pasal</a:t>
            </a:r>
            <a:r>
              <a:rPr lang="en-US" sz="4100" dirty="0" smtClean="0"/>
              <a:t> 1 </a:t>
            </a:r>
            <a:r>
              <a:rPr lang="en-US" sz="4100" dirty="0" err="1" smtClean="0"/>
              <a:t>angka</a:t>
            </a:r>
            <a:r>
              <a:rPr lang="en-US" sz="4100" dirty="0" smtClean="0"/>
              <a:t> 1 UU no 6 </a:t>
            </a:r>
            <a:r>
              <a:rPr lang="en-US" sz="4100" dirty="0" err="1" smtClean="0"/>
              <a:t>Tahun</a:t>
            </a:r>
            <a:endParaRPr lang="en-US" sz="4100" dirty="0" smtClean="0"/>
          </a:p>
          <a:p>
            <a:pPr>
              <a:buNone/>
            </a:pPr>
            <a:r>
              <a:rPr lang="en-US" sz="4100" dirty="0" smtClean="0"/>
              <a:t>1983 </a:t>
            </a:r>
            <a:r>
              <a:rPr lang="en-US" sz="4100" dirty="0" err="1" smtClean="0"/>
              <a:t>telah</a:t>
            </a:r>
            <a:r>
              <a:rPr lang="en-US" sz="4100" dirty="0" smtClean="0"/>
              <a:t> </a:t>
            </a:r>
            <a:r>
              <a:rPr lang="en-US" sz="4100" dirty="0" err="1" smtClean="0"/>
              <a:t>disempurnakan</a:t>
            </a:r>
            <a:r>
              <a:rPr lang="en-US" sz="4100" dirty="0" smtClean="0"/>
              <a:t> </a:t>
            </a:r>
            <a:r>
              <a:rPr lang="en-US" sz="4100" dirty="0" err="1" smtClean="0"/>
              <a:t>dengan</a:t>
            </a:r>
            <a:r>
              <a:rPr lang="en-US" sz="4100" dirty="0" smtClean="0"/>
              <a:t> UU No. 28</a:t>
            </a:r>
          </a:p>
          <a:p>
            <a:pPr>
              <a:buNone/>
            </a:pPr>
            <a:r>
              <a:rPr lang="en-US" sz="4100" dirty="0" err="1" smtClean="0"/>
              <a:t>Tahun</a:t>
            </a:r>
            <a:r>
              <a:rPr lang="en-US" sz="4100" dirty="0" smtClean="0"/>
              <a:t> 2007 </a:t>
            </a:r>
            <a:r>
              <a:rPr lang="en-US" sz="4100" dirty="0" err="1" smtClean="0"/>
              <a:t>tentang</a:t>
            </a:r>
            <a:r>
              <a:rPr lang="en-US" sz="4100" dirty="0" smtClean="0"/>
              <a:t> </a:t>
            </a:r>
            <a:r>
              <a:rPr lang="en-US" sz="4100" dirty="0" err="1" smtClean="0"/>
              <a:t>Ketentuan</a:t>
            </a:r>
            <a:r>
              <a:rPr lang="en-US" sz="4100" dirty="0" smtClean="0"/>
              <a:t> </a:t>
            </a:r>
            <a:r>
              <a:rPr lang="en-US" sz="4100" dirty="0" err="1" smtClean="0"/>
              <a:t>umum</a:t>
            </a:r>
            <a:r>
              <a:rPr lang="en-US" sz="4100" dirty="0" smtClean="0"/>
              <a:t> </a:t>
            </a:r>
            <a:r>
              <a:rPr lang="en-US" sz="4100" dirty="0" err="1" smtClean="0"/>
              <a:t>dan</a:t>
            </a:r>
            <a:endParaRPr lang="en-US" sz="4100" dirty="0" smtClean="0"/>
          </a:p>
          <a:p>
            <a:pPr>
              <a:buNone/>
            </a:pPr>
            <a:r>
              <a:rPr lang="en-US" sz="4100" dirty="0" err="1" smtClean="0"/>
              <a:t>tata</a:t>
            </a:r>
            <a:r>
              <a:rPr lang="en-US" sz="4100" dirty="0" smtClean="0"/>
              <a:t> </a:t>
            </a:r>
            <a:r>
              <a:rPr lang="en-US" sz="4100" dirty="0" err="1" smtClean="0"/>
              <a:t>cara</a:t>
            </a:r>
            <a:r>
              <a:rPr lang="en-US" sz="4100" dirty="0" smtClean="0"/>
              <a:t> </a:t>
            </a:r>
            <a:r>
              <a:rPr lang="en-US" sz="4100" dirty="0" err="1" smtClean="0"/>
              <a:t>perpajakan</a:t>
            </a:r>
            <a:r>
              <a:rPr lang="en-US" sz="4100" dirty="0" smtClean="0"/>
              <a:t>, </a:t>
            </a:r>
            <a:r>
              <a:rPr lang="en-US" sz="4100" dirty="0" err="1" smtClean="0"/>
              <a:t>Pajak</a:t>
            </a:r>
            <a:r>
              <a:rPr lang="en-US" sz="4100" dirty="0" smtClean="0"/>
              <a:t> </a:t>
            </a:r>
            <a:r>
              <a:rPr lang="en-US" sz="4100" dirty="0" err="1" smtClean="0"/>
              <a:t>adalah</a:t>
            </a:r>
            <a:r>
              <a:rPr lang="en-US" sz="4100" dirty="0" smtClean="0"/>
              <a:t> “</a:t>
            </a:r>
            <a:r>
              <a:rPr lang="en-US" sz="4100" dirty="0" err="1" smtClean="0"/>
              <a:t>kontribusi</a:t>
            </a:r>
            <a:endParaRPr lang="en-US" sz="4100" dirty="0" smtClean="0"/>
          </a:p>
          <a:p>
            <a:pPr>
              <a:buNone/>
            </a:pPr>
            <a:r>
              <a:rPr lang="en-US" sz="4100" dirty="0" err="1" smtClean="0"/>
              <a:t>wajib</a:t>
            </a:r>
            <a:r>
              <a:rPr lang="en-US" sz="4100" dirty="0" smtClean="0"/>
              <a:t> </a:t>
            </a:r>
            <a:r>
              <a:rPr lang="en-US" sz="4100" dirty="0" err="1" smtClean="0"/>
              <a:t>kepada</a:t>
            </a:r>
            <a:r>
              <a:rPr lang="en-US" sz="4100" dirty="0" smtClean="0"/>
              <a:t> </a:t>
            </a:r>
            <a:r>
              <a:rPr lang="en-US" sz="4100" dirty="0" err="1" smtClean="0"/>
              <a:t>negara</a:t>
            </a:r>
            <a:r>
              <a:rPr lang="en-US" sz="4100" dirty="0" smtClean="0"/>
              <a:t> yang  </a:t>
            </a:r>
            <a:r>
              <a:rPr lang="en-US" sz="4100" dirty="0" err="1" smtClean="0"/>
              <a:t>oleh</a:t>
            </a:r>
            <a:r>
              <a:rPr lang="en-US" sz="4100" dirty="0" smtClean="0"/>
              <a:t> </a:t>
            </a:r>
            <a:r>
              <a:rPr lang="en-US" sz="4100" dirty="0" err="1" smtClean="0"/>
              <a:t>orang</a:t>
            </a:r>
            <a:r>
              <a:rPr lang="en-US" sz="4100" dirty="0" smtClean="0"/>
              <a:t> </a:t>
            </a:r>
            <a:r>
              <a:rPr lang="en-US" sz="4100" dirty="0" err="1" smtClean="0"/>
              <a:t>pribadi</a:t>
            </a:r>
            <a:endParaRPr lang="en-US" sz="4100" dirty="0" smtClean="0"/>
          </a:p>
          <a:p>
            <a:pPr>
              <a:buNone/>
            </a:pPr>
            <a:r>
              <a:rPr lang="en-US" sz="4100" dirty="0" err="1" smtClean="0"/>
              <a:t>atau</a:t>
            </a:r>
            <a:r>
              <a:rPr lang="en-US" sz="4100" dirty="0" smtClean="0"/>
              <a:t> </a:t>
            </a:r>
            <a:r>
              <a:rPr lang="en-US" sz="4100" dirty="0" err="1" smtClean="0"/>
              <a:t>badan</a:t>
            </a:r>
            <a:r>
              <a:rPr lang="en-US" sz="4100" dirty="0" smtClean="0"/>
              <a:t> yang </a:t>
            </a:r>
            <a:r>
              <a:rPr lang="en-US" sz="4100" dirty="0" err="1" smtClean="0"/>
              <a:t>bersifat</a:t>
            </a:r>
            <a:r>
              <a:rPr lang="en-US" sz="4100" dirty="0" smtClean="0"/>
              <a:t> </a:t>
            </a:r>
            <a:r>
              <a:rPr lang="en-US" sz="4100" dirty="0" err="1" smtClean="0"/>
              <a:t>memaksa</a:t>
            </a:r>
            <a:r>
              <a:rPr lang="en-US" sz="4100" dirty="0" smtClean="0"/>
              <a:t> </a:t>
            </a:r>
          </a:p>
          <a:p>
            <a:pPr>
              <a:buNone/>
            </a:pPr>
            <a:r>
              <a:rPr lang="en-US" sz="4100" dirty="0" err="1" smtClean="0">
                <a:solidFill>
                  <a:srgbClr val="FF0000"/>
                </a:solidFill>
              </a:rPr>
              <a:t>berdasarkan</a:t>
            </a:r>
            <a:r>
              <a:rPr lang="en-US" sz="4100" dirty="0" smtClean="0">
                <a:solidFill>
                  <a:srgbClr val="FF0000"/>
                </a:solidFill>
              </a:rPr>
              <a:t> </a:t>
            </a:r>
            <a:r>
              <a:rPr lang="en-US" sz="4100" dirty="0" err="1" smtClean="0">
                <a:solidFill>
                  <a:srgbClr val="FF0000"/>
                </a:solidFill>
              </a:rPr>
              <a:t>undang-undang</a:t>
            </a:r>
            <a:r>
              <a:rPr lang="en-US" sz="4100" dirty="0" smtClean="0">
                <a:solidFill>
                  <a:srgbClr val="FF0000"/>
                </a:solidFill>
              </a:rPr>
              <a:t>, </a:t>
            </a:r>
            <a:r>
              <a:rPr lang="en-US" sz="4100" dirty="0" err="1" smtClean="0"/>
              <a:t>dengan</a:t>
            </a:r>
            <a:r>
              <a:rPr lang="en-US" sz="4100" dirty="0" smtClean="0"/>
              <a:t> </a:t>
            </a:r>
            <a:r>
              <a:rPr lang="en-US" sz="4100" dirty="0" err="1" smtClean="0"/>
              <a:t>tidak</a:t>
            </a:r>
            <a:r>
              <a:rPr lang="en-US" sz="4100" dirty="0" smtClean="0"/>
              <a:t> </a:t>
            </a:r>
          </a:p>
          <a:p>
            <a:pPr>
              <a:buNone/>
            </a:pPr>
            <a:r>
              <a:rPr lang="en-US" sz="4100" dirty="0" err="1" smtClean="0"/>
              <a:t>mendapat</a:t>
            </a:r>
            <a:r>
              <a:rPr lang="en-US" sz="4100" dirty="0" smtClean="0"/>
              <a:t> </a:t>
            </a:r>
            <a:r>
              <a:rPr lang="en-US" sz="4100" dirty="0" err="1" smtClean="0"/>
              <a:t>timbal</a:t>
            </a:r>
            <a:r>
              <a:rPr lang="en-US" sz="4100" dirty="0" smtClean="0"/>
              <a:t> </a:t>
            </a:r>
            <a:r>
              <a:rPr lang="en-US" sz="4100" dirty="0" err="1" smtClean="0"/>
              <a:t>balik</a:t>
            </a:r>
            <a:r>
              <a:rPr lang="en-US" sz="4100" dirty="0" smtClean="0"/>
              <a:t> </a:t>
            </a:r>
            <a:r>
              <a:rPr lang="en-US" sz="4100" dirty="0" err="1" smtClean="0"/>
              <a:t>secara</a:t>
            </a:r>
            <a:r>
              <a:rPr lang="en-US" sz="4100" dirty="0" smtClean="0"/>
              <a:t> </a:t>
            </a:r>
            <a:r>
              <a:rPr lang="en-US" sz="4100" dirty="0" err="1" smtClean="0"/>
              <a:t>langsung</a:t>
            </a:r>
            <a:r>
              <a:rPr lang="en-US" sz="4100" dirty="0" smtClean="0"/>
              <a:t> </a:t>
            </a:r>
            <a:r>
              <a:rPr lang="en-US" sz="4100" dirty="0" err="1" smtClean="0"/>
              <a:t>dan</a:t>
            </a:r>
            <a:r>
              <a:rPr lang="en-US" sz="4100" dirty="0" smtClean="0"/>
              <a:t> </a:t>
            </a:r>
          </a:p>
          <a:p>
            <a:pPr>
              <a:buNone/>
            </a:pPr>
            <a:r>
              <a:rPr lang="en-US" sz="4100" dirty="0" err="1" smtClean="0"/>
              <a:t>digunakan</a:t>
            </a:r>
            <a:r>
              <a:rPr lang="en-US" sz="4100" dirty="0" smtClean="0"/>
              <a:t> </a:t>
            </a:r>
            <a:r>
              <a:rPr lang="en-US" sz="4100" dirty="0" err="1" smtClean="0"/>
              <a:t>untuk</a:t>
            </a:r>
            <a:r>
              <a:rPr lang="en-US" sz="4100" dirty="0" smtClean="0"/>
              <a:t> </a:t>
            </a:r>
            <a:r>
              <a:rPr lang="en-US" sz="4100" dirty="0" err="1" smtClean="0"/>
              <a:t>keperluan</a:t>
            </a:r>
            <a:r>
              <a:rPr lang="en-US" sz="4100" dirty="0" smtClean="0"/>
              <a:t> </a:t>
            </a:r>
            <a:r>
              <a:rPr lang="en-US" sz="4100" dirty="0" err="1" smtClean="0"/>
              <a:t>negara</a:t>
            </a:r>
            <a:r>
              <a:rPr lang="en-US" sz="4100" dirty="0" smtClean="0"/>
              <a:t> </a:t>
            </a:r>
            <a:r>
              <a:rPr lang="en-US" sz="4100" dirty="0" err="1" smtClean="0"/>
              <a:t>bagi</a:t>
            </a:r>
            <a:r>
              <a:rPr lang="en-US" sz="4100" dirty="0" smtClean="0"/>
              <a:t> </a:t>
            </a:r>
          </a:p>
          <a:p>
            <a:pPr>
              <a:buNone/>
            </a:pPr>
            <a:r>
              <a:rPr lang="en-US" sz="4100" dirty="0" err="1" smtClean="0"/>
              <a:t>sebesar-besarnya</a:t>
            </a:r>
            <a:r>
              <a:rPr lang="en-US" sz="4100" dirty="0" smtClean="0"/>
              <a:t> </a:t>
            </a:r>
            <a:r>
              <a:rPr lang="en-US" sz="4100" dirty="0" err="1" smtClean="0"/>
              <a:t>kemakmuran</a:t>
            </a:r>
            <a:r>
              <a:rPr lang="en-US" sz="4100" dirty="0" smtClean="0"/>
              <a:t> </a:t>
            </a:r>
            <a:r>
              <a:rPr lang="en-US" sz="4100" dirty="0" err="1" smtClean="0"/>
              <a:t>rakyat</a:t>
            </a:r>
            <a:r>
              <a:rPr lang="en-US" sz="4000" dirty="0" smtClean="0"/>
              <a:t>.</a:t>
            </a:r>
            <a:endParaRPr lang="en-US" sz="4000" dirty="0"/>
          </a:p>
        </p:txBody>
      </p:sp>
      <p:pic>
        <p:nvPicPr>
          <p:cNvPr id="4" name="Picture 3" descr="http://t3.gstatic.com/images?q=tbn:ANd9GcRBdxhDybyIf4-wzUmxf85AEI51RbTf99iV1JArxhR1H6Ka7szVO9VBEg"/>
          <p:cNvPicPr/>
          <p:nvPr/>
        </p:nvPicPr>
        <p:blipFill>
          <a:blip r:embed="rId2"/>
          <a:srcRect/>
          <a:stretch>
            <a:fillRect/>
          </a:stretch>
        </p:blipFill>
        <p:spPr bwMode="auto">
          <a:xfrm>
            <a:off x="7359089" y="5868210"/>
            <a:ext cx="1821424" cy="854501"/>
          </a:xfrm>
          <a:prstGeom prst="rect">
            <a:avLst/>
          </a:prstGeom>
          <a:noFill/>
          <a:ln w="9525">
            <a:noFill/>
            <a:miter lim="800000"/>
            <a:headEnd/>
            <a:tailEnd/>
          </a:ln>
        </p:spPr>
      </p:pic>
      <p:pic>
        <p:nvPicPr>
          <p:cNvPr id="5" name="Picture 4" descr="http://t0.gstatic.com/images?q=tbn:ANd9GcQageC0EI9kVCLwtdGgu9WB-dxxWFBVX7XkGBVzs-lSnigvzRzzbxt8ohc"/>
          <p:cNvPicPr/>
          <p:nvPr/>
        </p:nvPicPr>
        <p:blipFill>
          <a:blip r:embed="rId3"/>
          <a:srcRect/>
          <a:stretch>
            <a:fillRect/>
          </a:stretch>
        </p:blipFill>
        <p:spPr bwMode="auto">
          <a:xfrm>
            <a:off x="7090587" y="0"/>
            <a:ext cx="2089926" cy="1153302"/>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034" y="281197"/>
            <a:ext cx="4702726" cy="657791"/>
          </a:xfrm>
          <a:ln w="19050">
            <a:solidFill>
              <a:schemeClr val="tx1"/>
            </a:solidFill>
          </a:ln>
        </p:spPr>
        <p:txBody>
          <a:bodyPr>
            <a:normAutofit/>
          </a:bodyPr>
          <a:lstStyle/>
          <a:p>
            <a:pPr algn="l"/>
            <a:r>
              <a:rPr lang="en-US" sz="3200" dirty="0" err="1" smtClean="0">
                <a:latin typeface="Times New Roman" pitchFamily="18" charset="0"/>
                <a:cs typeface="Times New Roman" pitchFamily="18" charset="0"/>
              </a:rPr>
              <a:t>Surat</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Setoran</a:t>
            </a:r>
            <a:r>
              <a:rPr lang="en-US" sz="3200" dirty="0" smtClean="0">
                <a:latin typeface="Times New Roman" pitchFamily="18" charset="0"/>
                <a:cs typeface="Times New Roman" pitchFamily="18" charset="0"/>
              </a:rPr>
              <a:t> </a:t>
            </a:r>
            <a:r>
              <a:rPr lang="en-US" sz="3200" dirty="0" err="1" smtClean="0">
                <a:latin typeface="Times New Roman" pitchFamily="18" charset="0"/>
                <a:cs typeface="Times New Roman" pitchFamily="18" charset="0"/>
              </a:rPr>
              <a:t>Pajak</a:t>
            </a:r>
            <a:r>
              <a:rPr lang="en-US" sz="3200" dirty="0" smtClean="0">
                <a:latin typeface="Times New Roman" pitchFamily="18" charset="0"/>
                <a:cs typeface="Times New Roman" pitchFamily="18" charset="0"/>
              </a:rPr>
              <a:t> (SSP)</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459034" y="1081865"/>
            <a:ext cx="8262462" cy="2357454"/>
          </a:xfrm>
          <a:ln w="19050">
            <a:solidFill>
              <a:schemeClr val="tx1"/>
            </a:solidFill>
          </a:ln>
        </p:spPr>
        <p:txBody>
          <a:bodyPr>
            <a:normAutofit/>
          </a:bodyPr>
          <a:lstStyle/>
          <a:p>
            <a:pPr>
              <a:buNone/>
            </a:pPr>
            <a:r>
              <a:rPr lang="en-US" sz="2800" dirty="0" smtClean="0">
                <a:latin typeface="Times New Roman" pitchFamily="18" charset="0"/>
                <a:cs typeface="Times New Roman" pitchFamily="18" charset="0"/>
              </a:rPr>
              <a:t>1.Pengertian</a:t>
            </a:r>
          </a:p>
          <a:p>
            <a:pPr>
              <a:buNone/>
            </a:pP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Surat</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Setoran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Pajak</a:t>
            </a:r>
            <a:r>
              <a:rPr lang="en-US" sz="2800" dirty="0" smtClean="0">
                <a:latin typeface="Times New Roman" pitchFamily="18" charset="0"/>
                <a:cs typeface="Times New Roman" pitchFamily="18" charset="0"/>
              </a:rPr>
              <a:t> (SSP) </a:t>
            </a:r>
            <a:r>
              <a:rPr lang="en-US" sz="2800" dirty="0" err="1" smtClean="0">
                <a:latin typeface="Times New Roman" pitchFamily="18" charset="0"/>
                <a:cs typeface="Times New Roman" pitchFamily="18" charset="0"/>
              </a:rPr>
              <a:t>merupakan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surat</a:t>
            </a:r>
            <a:r>
              <a:rPr lang="en-US" sz="2800" dirty="0" smtClean="0">
                <a:latin typeface="Times New Roman" pitchFamily="18" charset="0"/>
                <a:cs typeface="Times New Roman" pitchFamily="18" charset="0"/>
              </a:rPr>
              <a:t> yang </a:t>
            </a:r>
            <a:r>
              <a:rPr lang="en-US" sz="2800" dirty="0" err="1" smtClean="0">
                <a:latin typeface="Times New Roman" pitchFamily="18" charset="0"/>
                <a:cs typeface="Times New Roman" pitchFamily="18" charset="0"/>
              </a:rPr>
              <a:t>oleh</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Wajib</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Pajak</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digunakan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untuk</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melakukan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pembayaran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atau</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penyetoran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pajak</a:t>
            </a:r>
            <a:r>
              <a:rPr lang="en-US" sz="2800" dirty="0" smtClean="0">
                <a:latin typeface="Times New Roman" pitchFamily="18" charset="0"/>
                <a:cs typeface="Times New Roman" pitchFamily="18" charset="0"/>
              </a:rPr>
              <a:t> yang </a:t>
            </a:r>
            <a:r>
              <a:rPr lang="en-US" sz="2800" dirty="0" err="1" smtClean="0">
                <a:latin typeface="Times New Roman" pitchFamily="18" charset="0"/>
                <a:cs typeface="Times New Roman" pitchFamily="18" charset="0"/>
              </a:rPr>
              <a:t>terutang</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ke</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kas</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negara</a:t>
            </a:r>
            <a:r>
              <a:rPr lang="en-US" sz="28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WordArt 2"/>
          <p:cNvSpPr>
            <a:spLocks noChangeArrowheads="1" noChangeShapeType="1" noTextEdit="1"/>
          </p:cNvSpPr>
          <p:nvPr/>
        </p:nvSpPr>
        <p:spPr bwMode="auto">
          <a:xfrm>
            <a:off x="446852" y="284326"/>
            <a:ext cx="8286808" cy="654662"/>
          </a:xfrm>
          <a:prstGeom prst="rect">
            <a:avLst/>
          </a:prstGeom>
          <a:noFill/>
          <a:ln w="28575">
            <a:solidFill>
              <a:schemeClr val="tx1"/>
            </a:solidFill>
          </a:ln>
        </p:spPr>
        <p:txBody>
          <a:bodyPr wrap="none" fromWordArt="1">
            <a:prstTxWarp prst="textSlantUp">
              <a:avLst>
                <a:gd name="adj" fmla="val 32056"/>
              </a:avLst>
            </a:prstTxWarp>
          </a:bodyPr>
          <a:lstStyle/>
          <a:p>
            <a:pPr algn="ctr" rtl="0"/>
            <a:r>
              <a:rPr lang="en-US" sz="3600" kern="10" dirty="0" smtClean="0">
                <a:ln w="9525">
                  <a:solidFill>
                    <a:srgbClr val="CC99FF"/>
                  </a:solidFill>
                  <a:round/>
                  <a:headEnd/>
                  <a:tailEnd/>
                </a:ln>
                <a:effectLst>
                  <a:outerShdw dist="53882" dir="2700000" algn="ctr" rotWithShape="0">
                    <a:srgbClr val="9999FF">
                      <a:alpha val="80000"/>
                    </a:srgbClr>
                  </a:outerShdw>
                </a:effectLst>
                <a:latin typeface="Impact"/>
              </a:rPr>
              <a:t>III</a:t>
            </a:r>
            <a:r>
              <a:rPr lang="en-US" sz="3600" kern="10" spc="0" dirty="0" smtClean="0">
                <a:ln w="9525">
                  <a:solidFill>
                    <a:srgbClr val="CC99FF"/>
                  </a:solidFill>
                  <a:round/>
                  <a:headEnd/>
                  <a:tailEnd/>
                </a:ln>
                <a:effectLst>
                  <a:outerShdw dist="53882" dir="2700000" algn="ctr" rotWithShape="0">
                    <a:srgbClr val="9999FF">
                      <a:alpha val="80000"/>
                    </a:srgbClr>
                  </a:outerShdw>
                </a:effectLst>
                <a:latin typeface="Impact"/>
              </a:rPr>
              <a:t>. PAJAK PENGHASILAN UMUM</a:t>
            </a:r>
            <a:endParaRPr lang="en-US" sz="3600" kern="10" spc="0" dirty="0">
              <a:ln w="9525">
                <a:solidFill>
                  <a:srgbClr val="CC99FF"/>
                </a:solidFill>
                <a:round/>
                <a:headEnd/>
                <a:tailEnd/>
              </a:ln>
              <a:effectLst>
                <a:outerShdw dist="53882" dir="2700000" algn="ctr" rotWithShape="0">
                  <a:srgbClr val="9999FF">
                    <a:alpha val="80000"/>
                  </a:srgbClr>
                </a:outerShdw>
              </a:effectLst>
              <a:latin typeface="Impact"/>
            </a:endParaRPr>
          </a:p>
        </p:txBody>
      </p:sp>
      <p:sp>
        <p:nvSpPr>
          <p:cNvPr id="4" name="Content Placeholder 3"/>
          <p:cNvSpPr>
            <a:spLocks noGrp="1"/>
          </p:cNvSpPr>
          <p:nvPr>
            <p:ph idx="1"/>
          </p:nvPr>
        </p:nvSpPr>
        <p:spPr>
          <a:xfrm>
            <a:off x="459034" y="1224740"/>
            <a:ext cx="8262462" cy="5047489"/>
          </a:xfrm>
        </p:spPr>
        <p:txBody>
          <a:bodyPr/>
          <a:lstStyle/>
          <a:p>
            <a:pPr>
              <a:buNone/>
            </a:pPr>
            <a:endParaRPr lang="en-US" dirty="0"/>
          </a:p>
        </p:txBody>
      </p:sp>
      <p:pic>
        <p:nvPicPr>
          <p:cNvPr id="10" name="Picture 9" descr="PPh&#10;pengertian&#10;Subjek&#10;pajak dan&#10;wajib&#10;pajak&#10;Objek&#10;pajak Penghasilan&#10;kena pajak&#10;Penghasilan&#10;tidak kena&#10;pajak&#10;Tarif pajak&#10;Ca..."/>
          <p:cNvPicPr/>
          <p:nvPr/>
        </p:nvPicPr>
        <p:blipFill>
          <a:blip r:embed="rId2"/>
          <a:srcRect/>
          <a:stretch>
            <a:fillRect/>
          </a:stretch>
        </p:blipFill>
        <p:spPr bwMode="auto">
          <a:xfrm>
            <a:off x="-1" y="1010427"/>
            <a:ext cx="9180513" cy="601108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303976" y="296046"/>
            <a:ext cx="8721479" cy="4633874"/>
          </a:xfrm>
          <a:ln w="28575">
            <a:solidFill>
              <a:schemeClr val="tx1"/>
            </a:solidFill>
          </a:ln>
        </p:spPr>
        <p:txBody>
          <a:bodyPr>
            <a:normAutofit/>
          </a:bodyPr>
          <a:lstStyle/>
          <a:p>
            <a:pPr>
              <a:buNone/>
            </a:pPr>
            <a:r>
              <a:rPr lang="en-US" b="1" dirty="0" err="1" smtClean="0"/>
              <a:t>Pajak</a:t>
            </a:r>
            <a:r>
              <a:rPr lang="en-US" b="1" dirty="0" smtClean="0"/>
              <a:t> </a:t>
            </a:r>
            <a:r>
              <a:rPr lang="en-US" b="1" dirty="0" err="1" smtClean="0"/>
              <a:t>penghasilan</a:t>
            </a:r>
            <a:r>
              <a:rPr lang="en-US" b="1" dirty="0" smtClean="0"/>
              <a:t> </a:t>
            </a:r>
            <a:r>
              <a:rPr lang="en-US" b="1" dirty="0" err="1" smtClean="0"/>
              <a:t>diatur</a:t>
            </a:r>
            <a:r>
              <a:rPr lang="en-US" b="1" dirty="0" smtClean="0"/>
              <a:t> </a:t>
            </a:r>
            <a:r>
              <a:rPr lang="en-US" b="1" dirty="0" err="1" smtClean="0"/>
              <a:t>dalam</a:t>
            </a:r>
            <a:r>
              <a:rPr lang="en-US" b="1" dirty="0" smtClean="0"/>
              <a:t>:</a:t>
            </a:r>
          </a:p>
          <a:p>
            <a:pPr>
              <a:buNone/>
            </a:pPr>
            <a:r>
              <a:rPr lang="en-US" b="1" dirty="0" err="1" smtClean="0"/>
              <a:t>Undang-undang</a:t>
            </a:r>
            <a:r>
              <a:rPr lang="en-US" b="1" dirty="0" smtClean="0"/>
              <a:t> No.7 </a:t>
            </a:r>
            <a:r>
              <a:rPr lang="en-US" b="1" dirty="0" err="1" smtClean="0"/>
              <a:t>Tahun</a:t>
            </a:r>
            <a:r>
              <a:rPr lang="en-US" b="1" dirty="0" smtClean="0"/>
              <a:t> 1984, </a:t>
            </a:r>
            <a:r>
              <a:rPr lang="en-US" b="1" dirty="0" err="1" smtClean="0"/>
              <a:t>diubah</a:t>
            </a:r>
            <a:r>
              <a:rPr lang="en-US" b="1" dirty="0" smtClean="0"/>
              <a:t> </a:t>
            </a:r>
            <a:r>
              <a:rPr lang="en-US" b="1" dirty="0" err="1" smtClean="0"/>
              <a:t>dengan</a:t>
            </a:r>
            <a:r>
              <a:rPr lang="en-US" b="1" dirty="0" smtClean="0"/>
              <a:t> </a:t>
            </a:r>
          </a:p>
          <a:p>
            <a:pPr>
              <a:buNone/>
            </a:pPr>
            <a:r>
              <a:rPr lang="en-US" b="1" dirty="0" err="1" smtClean="0"/>
              <a:t>Undang-undang</a:t>
            </a:r>
            <a:r>
              <a:rPr lang="en-US" b="1" dirty="0" smtClean="0"/>
              <a:t> No. 7 </a:t>
            </a:r>
            <a:r>
              <a:rPr lang="en-US" b="1" dirty="0" err="1" smtClean="0"/>
              <a:t>Tahun</a:t>
            </a:r>
            <a:r>
              <a:rPr lang="en-US" b="1" dirty="0" smtClean="0"/>
              <a:t> 1991 </a:t>
            </a:r>
            <a:r>
              <a:rPr lang="en-US" b="1" dirty="0" err="1" smtClean="0"/>
              <a:t>dan</a:t>
            </a:r>
            <a:r>
              <a:rPr lang="en-US" b="1" dirty="0" smtClean="0"/>
              <a:t> </a:t>
            </a:r>
            <a:r>
              <a:rPr lang="en-US" b="1" dirty="0" err="1" smtClean="0"/>
              <a:t>terakhir</a:t>
            </a:r>
            <a:r>
              <a:rPr lang="en-US" b="1" dirty="0" smtClean="0"/>
              <a:t> </a:t>
            </a:r>
          </a:p>
          <a:p>
            <a:pPr>
              <a:buNone/>
            </a:pPr>
            <a:r>
              <a:rPr lang="en-US" b="1" dirty="0" err="1" smtClean="0"/>
              <a:t>Diubah</a:t>
            </a:r>
            <a:r>
              <a:rPr lang="en-US" b="1" dirty="0" smtClean="0"/>
              <a:t> </a:t>
            </a:r>
            <a:r>
              <a:rPr lang="en-US" b="1" dirty="0" err="1" smtClean="0"/>
              <a:t>dengan</a:t>
            </a:r>
            <a:r>
              <a:rPr lang="en-US" b="1" dirty="0" smtClean="0"/>
              <a:t> </a:t>
            </a:r>
            <a:r>
              <a:rPr lang="en-US" b="1" dirty="0" err="1" smtClean="0"/>
              <a:t>Undang-undang</a:t>
            </a:r>
            <a:r>
              <a:rPr lang="en-US" b="1" dirty="0" smtClean="0"/>
              <a:t> No 36 </a:t>
            </a:r>
            <a:r>
              <a:rPr lang="en-US" b="1" dirty="0" err="1" smtClean="0"/>
              <a:t>Tahun</a:t>
            </a:r>
            <a:r>
              <a:rPr lang="en-US" b="1" dirty="0" smtClean="0"/>
              <a:t> 2008</a:t>
            </a:r>
          </a:p>
          <a:p>
            <a:pPr>
              <a:buNone/>
            </a:pPr>
            <a:r>
              <a:rPr lang="en-US" b="1" dirty="0" smtClean="0"/>
              <a:t>	</a:t>
            </a:r>
            <a:endParaRPr lang="en-US" b="1"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137670"/>
            <a:ext cx="9180513" cy="6883844"/>
          </a:xfrm>
        </p:spPr>
        <p:txBody>
          <a:bodyPr/>
          <a:lstStyle/>
          <a:p>
            <a:pPr>
              <a:buNone/>
            </a:pPr>
            <a:r>
              <a:rPr lang="en-US" b="1" u="sng" dirty="0" smtClean="0"/>
              <a:t>1.Pengertian</a:t>
            </a:r>
          </a:p>
          <a:p>
            <a:pPr>
              <a:buNone/>
            </a:pPr>
            <a:r>
              <a:rPr lang="en-US" dirty="0" smtClean="0"/>
              <a:t>	</a:t>
            </a:r>
            <a:r>
              <a:rPr lang="en-US" sz="2800" b="1" u="sng" dirty="0" err="1" smtClean="0"/>
              <a:t>Pajak</a:t>
            </a:r>
            <a:r>
              <a:rPr lang="en-US" sz="2800" b="1" u="sng" dirty="0" smtClean="0"/>
              <a:t> </a:t>
            </a:r>
            <a:r>
              <a:rPr lang="en-US" sz="2800" b="1" u="sng" dirty="0" err="1" smtClean="0"/>
              <a:t>Penghasilan</a:t>
            </a:r>
            <a:r>
              <a:rPr lang="en-US" sz="2800" b="1" u="sng" dirty="0" smtClean="0"/>
              <a:t> (</a:t>
            </a:r>
            <a:r>
              <a:rPr lang="en-US" sz="2800" b="1" u="sng" dirty="0" err="1" smtClean="0"/>
              <a:t>PPh</a:t>
            </a:r>
            <a:r>
              <a:rPr lang="en-US" sz="2800" b="1" u="sng" dirty="0" smtClean="0"/>
              <a:t>) </a:t>
            </a:r>
            <a:r>
              <a:rPr lang="en-US" sz="2800" b="1" u="sng" dirty="0" err="1" smtClean="0"/>
              <a:t>adalah</a:t>
            </a:r>
            <a:r>
              <a:rPr lang="en-US" sz="2800" b="1" u="sng" dirty="0" smtClean="0"/>
              <a:t> :</a:t>
            </a:r>
          </a:p>
          <a:p>
            <a:pPr>
              <a:buNone/>
            </a:pPr>
            <a:r>
              <a:rPr lang="en-US" sz="2800" dirty="0" smtClean="0"/>
              <a:t>	</a:t>
            </a:r>
            <a:r>
              <a:rPr lang="en-US" sz="2800" b="1" dirty="0" err="1" smtClean="0"/>
              <a:t>Pajak</a:t>
            </a:r>
            <a:r>
              <a:rPr lang="en-US" sz="2800" b="1" dirty="0" smtClean="0"/>
              <a:t> yang </a:t>
            </a:r>
            <a:r>
              <a:rPr lang="en-US" sz="2800" b="1" dirty="0" err="1" smtClean="0"/>
              <a:t>dikenakan</a:t>
            </a:r>
            <a:r>
              <a:rPr lang="en-US" sz="2800" b="1" dirty="0" smtClean="0"/>
              <a:t> </a:t>
            </a:r>
            <a:r>
              <a:rPr lang="en-US" sz="2800" b="1" dirty="0" err="1" smtClean="0"/>
              <a:t>kepada</a:t>
            </a:r>
            <a:r>
              <a:rPr lang="en-US" sz="2800" b="1" dirty="0" smtClean="0"/>
              <a:t> </a:t>
            </a:r>
            <a:r>
              <a:rPr lang="en-US" sz="2800" b="1" dirty="0" err="1" smtClean="0"/>
              <a:t>orang</a:t>
            </a:r>
            <a:r>
              <a:rPr lang="en-US" sz="2800" b="1" dirty="0" smtClean="0"/>
              <a:t> </a:t>
            </a:r>
            <a:r>
              <a:rPr lang="en-US" sz="2800" b="1" dirty="0" err="1" smtClean="0"/>
              <a:t>pribadi</a:t>
            </a:r>
            <a:r>
              <a:rPr lang="en-US" sz="2800" b="1" dirty="0" smtClean="0"/>
              <a:t> </a:t>
            </a:r>
            <a:r>
              <a:rPr lang="en-US" sz="2800" b="1" dirty="0" err="1" smtClean="0"/>
              <a:t>atau</a:t>
            </a:r>
            <a:r>
              <a:rPr lang="en-US" sz="2800" b="1" dirty="0" smtClean="0"/>
              <a:t> </a:t>
            </a:r>
            <a:r>
              <a:rPr lang="en-US" sz="2800" b="1" dirty="0" err="1" smtClean="0"/>
              <a:t>badan</a:t>
            </a:r>
            <a:r>
              <a:rPr lang="en-US" sz="2800" b="1" dirty="0" smtClean="0"/>
              <a:t> </a:t>
            </a:r>
            <a:r>
              <a:rPr lang="en-US" sz="2800" b="1" dirty="0" err="1" smtClean="0"/>
              <a:t>atas</a:t>
            </a:r>
            <a:r>
              <a:rPr lang="en-US" sz="2800" b="1" dirty="0" smtClean="0"/>
              <a:t> </a:t>
            </a:r>
            <a:r>
              <a:rPr lang="en-US" sz="2800" b="1" dirty="0" err="1" smtClean="0"/>
              <a:t>penghasilan</a:t>
            </a:r>
            <a:r>
              <a:rPr lang="en-US" sz="2800" b="1" dirty="0" smtClean="0"/>
              <a:t> yang </a:t>
            </a:r>
            <a:r>
              <a:rPr lang="en-US" sz="2800" b="1" dirty="0" err="1" smtClean="0"/>
              <a:t>diterima</a:t>
            </a:r>
            <a:r>
              <a:rPr lang="en-US" sz="2800" b="1" dirty="0" smtClean="0"/>
              <a:t> </a:t>
            </a:r>
            <a:r>
              <a:rPr lang="en-US" sz="2800" b="1" dirty="0" err="1" smtClean="0"/>
              <a:t>atau</a:t>
            </a:r>
            <a:r>
              <a:rPr lang="en-US" sz="2800" b="1" dirty="0" smtClean="0"/>
              <a:t> </a:t>
            </a:r>
            <a:r>
              <a:rPr lang="en-US" sz="2800" b="1" dirty="0" err="1" smtClean="0"/>
              <a:t>diperoleh</a:t>
            </a:r>
            <a:r>
              <a:rPr lang="en-US" sz="2800" b="1" dirty="0" smtClean="0"/>
              <a:t> </a:t>
            </a:r>
            <a:r>
              <a:rPr lang="en-US" sz="2800" b="1" dirty="0" err="1" smtClean="0"/>
              <a:t>dalam</a:t>
            </a:r>
            <a:r>
              <a:rPr lang="en-US" sz="2800" b="1" dirty="0" smtClean="0"/>
              <a:t> </a:t>
            </a:r>
            <a:r>
              <a:rPr lang="en-US" sz="2800" b="1" dirty="0" err="1" smtClean="0"/>
              <a:t>satu</a:t>
            </a:r>
            <a:r>
              <a:rPr lang="en-US" sz="2800" b="1" dirty="0" smtClean="0"/>
              <a:t> </a:t>
            </a:r>
            <a:r>
              <a:rPr lang="en-US" sz="2800" b="1" dirty="0" err="1" smtClean="0"/>
              <a:t>tahun</a:t>
            </a:r>
            <a:r>
              <a:rPr lang="en-US" sz="2800" b="1" dirty="0" smtClean="0"/>
              <a:t> </a:t>
            </a:r>
            <a:r>
              <a:rPr lang="en-US" sz="2800" b="1" dirty="0" err="1" smtClean="0"/>
              <a:t>pajak</a:t>
            </a:r>
            <a:r>
              <a:rPr lang="en-US" sz="2800" b="1" dirty="0" smtClean="0"/>
              <a:t>.</a:t>
            </a:r>
          </a:p>
          <a:p>
            <a:pPr>
              <a:buNone/>
            </a:pPr>
            <a:r>
              <a:rPr lang="en-US" b="1" dirty="0" smtClean="0"/>
              <a:t>	</a:t>
            </a:r>
            <a:r>
              <a:rPr lang="en-US" sz="2800" b="1" u="sng" dirty="0" err="1" smtClean="0"/>
              <a:t>Penghasilan</a:t>
            </a:r>
            <a:r>
              <a:rPr lang="en-US" sz="2800" b="1" u="sng" dirty="0" smtClean="0"/>
              <a:t> </a:t>
            </a:r>
            <a:r>
              <a:rPr lang="en-US" sz="2800" b="1" u="sng" dirty="0" err="1" smtClean="0"/>
              <a:t>adalah</a:t>
            </a:r>
            <a:r>
              <a:rPr lang="en-US" sz="2800" b="1" u="sng" dirty="0" smtClean="0"/>
              <a:t> :</a:t>
            </a:r>
          </a:p>
          <a:p>
            <a:pPr>
              <a:buNone/>
            </a:pPr>
            <a:r>
              <a:rPr lang="en-US" sz="2800" b="1" dirty="0" smtClean="0"/>
              <a:t>	</a:t>
            </a:r>
            <a:r>
              <a:rPr lang="en-US" sz="2800" b="1" dirty="0" err="1" smtClean="0"/>
              <a:t>Setiap</a:t>
            </a:r>
            <a:r>
              <a:rPr lang="en-US" sz="2800" b="1" dirty="0" smtClean="0"/>
              <a:t> </a:t>
            </a:r>
            <a:r>
              <a:rPr lang="en-US" sz="2800" b="1" dirty="0" err="1" smtClean="0"/>
              <a:t>tambahan</a:t>
            </a:r>
            <a:r>
              <a:rPr lang="en-US" sz="2800" b="1" dirty="0" smtClean="0"/>
              <a:t> </a:t>
            </a:r>
            <a:r>
              <a:rPr lang="en-US" sz="2800" b="1" dirty="0" err="1" smtClean="0"/>
              <a:t>kemampuan</a:t>
            </a:r>
            <a:r>
              <a:rPr lang="en-US" sz="2800" b="1" dirty="0" smtClean="0"/>
              <a:t> </a:t>
            </a:r>
            <a:r>
              <a:rPr lang="en-US" sz="2800" b="1" dirty="0" err="1" smtClean="0"/>
              <a:t>ekonomi</a:t>
            </a:r>
            <a:r>
              <a:rPr lang="en-US" sz="2800" b="1" dirty="0" smtClean="0"/>
              <a:t> yang </a:t>
            </a:r>
            <a:r>
              <a:rPr lang="en-US" sz="2800" b="1" dirty="0" err="1" smtClean="0"/>
              <a:t>berasal</a:t>
            </a:r>
            <a:r>
              <a:rPr lang="en-US" sz="2800" b="1" dirty="0" smtClean="0"/>
              <a:t> </a:t>
            </a:r>
            <a:r>
              <a:rPr lang="en-US" sz="2800" b="1" dirty="0" err="1" smtClean="0"/>
              <a:t>baik</a:t>
            </a:r>
            <a:r>
              <a:rPr lang="en-US" sz="2800" b="1" dirty="0" smtClean="0"/>
              <a:t> </a:t>
            </a:r>
            <a:r>
              <a:rPr lang="en-US" sz="2800" b="1" dirty="0" err="1" smtClean="0"/>
              <a:t>dari</a:t>
            </a:r>
            <a:r>
              <a:rPr lang="en-US" sz="2800" b="1" dirty="0" smtClean="0"/>
              <a:t> Indonesia </a:t>
            </a:r>
            <a:r>
              <a:rPr lang="en-US" sz="2800" b="1" dirty="0" err="1" smtClean="0"/>
              <a:t>maupun</a:t>
            </a:r>
            <a:r>
              <a:rPr lang="en-US" sz="2800" b="1" dirty="0" smtClean="0"/>
              <a:t> </a:t>
            </a:r>
            <a:r>
              <a:rPr lang="en-US" sz="2800" b="1" dirty="0" err="1" smtClean="0"/>
              <a:t>dari</a:t>
            </a:r>
            <a:r>
              <a:rPr lang="en-US" sz="2800" b="1" dirty="0" smtClean="0"/>
              <a:t> </a:t>
            </a:r>
            <a:r>
              <a:rPr lang="en-US" sz="2800" b="1" dirty="0" err="1" smtClean="0"/>
              <a:t>luar</a:t>
            </a:r>
            <a:r>
              <a:rPr lang="en-US" sz="2800" b="1" dirty="0" smtClean="0"/>
              <a:t> Indonesia yang </a:t>
            </a:r>
            <a:r>
              <a:rPr lang="en-US" sz="2800" b="1" dirty="0" err="1" smtClean="0"/>
              <a:t>dapat</a:t>
            </a:r>
            <a:r>
              <a:rPr lang="en-US" sz="2800" b="1" dirty="0" smtClean="0"/>
              <a:t> </a:t>
            </a:r>
            <a:r>
              <a:rPr lang="en-US" sz="2800" b="1" dirty="0" err="1" smtClean="0"/>
              <a:t>digunakan</a:t>
            </a:r>
            <a:r>
              <a:rPr lang="en-US" sz="2800" b="1" dirty="0" smtClean="0"/>
              <a:t> </a:t>
            </a:r>
            <a:r>
              <a:rPr lang="en-US" sz="2800" b="1" dirty="0" err="1" smtClean="0"/>
              <a:t>untuk</a:t>
            </a:r>
            <a:r>
              <a:rPr lang="en-US" sz="2800" b="1" dirty="0" smtClean="0"/>
              <a:t> </a:t>
            </a:r>
            <a:r>
              <a:rPr lang="en-US" sz="2800" b="1" dirty="0" err="1" smtClean="0"/>
              <a:t>konsumsi</a:t>
            </a:r>
            <a:r>
              <a:rPr lang="en-US" sz="2800" b="1" dirty="0" smtClean="0"/>
              <a:t> </a:t>
            </a:r>
            <a:r>
              <a:rPr lang="en-US" sz="2800" b="1" dirty="0" err="1" smtClean="0"/>
              <a:t>atau</a:t>
            </a:r>
            <a:r>
              <a:rPr lang="en-US" sz="2800" b="1" dirty="0" smtClean="0"/>
              <a:t> </a:t>
            </a:r>
            <a:r>
              <a:rPr lang="en-US" sz="2800" b="1" dirty="0" err="1" smtClean="0"/>
              <a:t>untuk</a:t>
            </a:r>
            <a:r>
              <a:rPr lang="en-US" sz="2800" b="1" dirty="0" smtClean="0"/>
              <a:t> </a:t>
            </a:r>
            <a:r>
              <a:rPr lang="en-US" sz="2800" b="1" dirty="0" err="1" smtClean="0"/>
              <a:t>menambah</a:t>
            </a:r>
            <a:r>
              <a:rPr lang="en-US" sz="2800" b="1" dirty="0" smtClean="0"/>
              <a:t> </a:t>
            </a:r>
            <a:r>
              <a:rPr lang="en-US" sz="2800" b="1" dirty="0" err="1" smtClean="0"/>
              <a:t>kekayaan</a:t>
            </a:r>
            <a:r>
              <a:rPr lang="en-US" sz="2800" b="1" dirty="0" smtClean="0"/>
              <a:t> 	</a:t>
            </a:r>
            <a:r>
              <a:rPr lang="en-US" sz="2800" b="1" dirty="0" err="1" smtClean="0"/>
              <a:t>dengan</a:t>
            </a:r>
            <a:r>
              <a:rPr lang="en-US" sz="2800" b="1" dirty="0" smtClean="0"/>
              <a:t> </a:t>
            </a:r>
            <a:r>
              <a:rPr lang="en-US" sz="2800" b="1" dirty="0" err="1" smtClean="0"/>
              <a:t>nama</a:t>
            </a:r>
            <a:r>
              <a:rPr lang="en-US" sz="2800" b="1" dirty="0" smtClean="0"/>
              <a:t>  </a:t>
            </a:r>
            <a:r>
              <a:rPr lang="en-US" sz="2800" b="1" dirty="0" err="1" smtClean="0"/>
              <a:t>dan</a:t>
            </a:r>
            <a:r>
              <a:rPr lang="en-US" sz="2800" b="1" dirty="0" smtClean="0"/>
              <a:t> </a:t>
            </a:r>
            <a:r>
              <a:rPr lang="en-US" sz="2800" b="1" dirty="0" err="1" smtClean="0"/>
              <a:t>dalam</a:t>
            </a:r>
            <a:r>
              <a:rPr lang="en-US" sz="2800" b="1" dirty="0" smtClean="0"/>
              <a:t> </a:t>
            </a:r>
            <a:r>
              <a:rPr lang="en-US" sz="2800" b="1" dirty="0" err="1" smtClean="0"/>
              <a:t>bentuk</a:t>
            </a:r>
            <a:r>
              <a:rPr lang="en-US" sz="2800" b="1" dirty="0" smtClean="0"/>
              <a:t> </a:t>
            </a:r>
            <a:r>
              <a:rPr lang="en-US" sz="2800" b="1" dirty="0" err="1" smtClean="0"/>
              <a:t>apapun</a:t>
            </a:r>
            <a:r>
              <a:rPr lang="en-US" sz="2800" b="1" dirty="0" smtClean="0"/>
              <a:t>.</a:t>
            </a:r>
          </a:p>
          <a:p>
            <a:pPr>
              <a:buNone/>
            </a:pPr>
            <a:r>
              <a:rPr lang="en-US" sz="2800" b="1" dirty="0" smtClean="0"/>
              <a:t>	</a:t>
            </a:r>
            <a:r>
              <a:rPr lang="en-US" sz="2800" b="1" dirty="0" err="1" smtClean="0"/>
              <a:t>Penghasilan</a:t>
            </a:r>
            <a:r>
              <a:rPr lang="en-US" sz="2800" b="1" dirty="0" smtClean="0"/>
              <a:t> </a:t>
            </a:r>
            <a:r>
              <a:rPr lang="en-US" sz="2800" b="1" dirty="0" err="1" smtClean="0"/>
              <a:t>itu</a:t>
            </a:r>
            <a:r>
              <a:rPr lang="en-US" sz="2800" b="1" dirty="0" smtClean="0"/>
              <a:t> </a:t>
            </a:r>
            <a:r>
              <a:rPr lang="en-US" sz="2800" b="1" dirty="0" err="1" smtClean="0"/>
              <a:t>berupa</a:t>
            </a:r>
            <a:r>
              <a:rPr lang="en-US" sz="2800" b="1" dirty="0" smtClean="0"/>
              <a:t>: </a:t>
            </a:r>
            <a:r>
              <a:rPr lang="en-US" sz="2800" b="1" dirty="0" err="1" smtClean="0"/>
              <a:t>gaji,honorarium,hadiah,dsb</a:t>
            </a:r>
            <a:r>
              <a:rPr lang="en-US" sz="2800" b="1" dirty="0" smtClean="0"/>
              <a:t>.</a:t>
            </a:r>
          </a:p>
          <a:p>
            <a:pPr>
              <a:buNone/>
            </a:pPr>
            <a:r>
              <a:rPr lang="en-US" sz="2800" b="1" dirty="0" smtClean="0"/>
              <a:t> </a:t>
            </a:r>
            <a:endParaRPr lang="en-US" sz="2800" b="1"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367484"/>
            <a:ext cx="9180513" cy="6654029"/>
          </a:xfrm>
        </p:spPr>
        <p:txBody>
          <a:bodyPr/>
          <a:lstStyle/>
          <a:p>
            <a:pPr>
              <a:buNone/>
            </a:pPr>
            <a:r>
              <a:rPr lang="en-US" b="1" dirty="0" smtClean="0"/>
              <a:t>2. </a:t>
            </a:r>
            <a:r>
              <a:rPr lang="en-US" b="1" dirty="0" err="1" smtClean="0"/>
              <a:t>Subjek</a:t>
            </a:r>
            <a:r>
              <a:rPr lang="en-US" b="1" dirty="0" smtClean="0"/>
              <a:t> </a:t>
            </a:r>
            <a:r>
              <a:rPr lang="en-US" b="1" dirty="0" err="1" smtClean="0"/>
              <a:t>Pajak</a:t>
            </a:r>
            <a:r>
              <a:rPr lang="en-US" b="1" dirty="0" smtClean="0"/>
              <a:t> </a:t>
            </a:r>
            <a:r>
              <a:rPr lang="en-US" b="1" dirty="0" err="1" smtClean="0"/>
              <a:t>Penghasilan</a:t>
            </a:r>
            <a:endParaRPr lang="en-US" b="1" dirty="0" smtClean="0"/>
          </a:p>
          <a:p>
            <a:pPr>
              <a:buFont typeface="Wingdings" pitchFamily="2" charset="2"/>
              <a:buChar char="v"/>
            </a:pPr>
            <a:r>
              <a:rPr lang="en-US" dirty="0" smtClean="0"/>
              <a:t> </a:t>
            </a:r>
            <a:r>
              <a:rPr lang="en-US" dirty="0" err="1" smtClean="0"/>
              <a:t>Orang</a:t>
            </a:r>
            <a:r>
              <a:rPr lang="en-US" dirty="0" smtClean="0"/>
              <a:t> </a:t>
            </a:r>
            <a:r>
              <a:rPr lang="en-US" dirty="0" err="1" smtClean="0"/>
              <a:t>pribadi</a:t>
            </a:r>
            <a:r>
              <a:rPr lang="en-US" dirty="0" smtClean="0"/>
              <a:t>;</a:t>
            </a:r>
          </a:p>
          <a:p>
            <a:pPr>
              <a:buFont typeface="Wingdings" pitchFamily="2" charset="2"/>
              <a:buChar char="v"/>
            </a:pPr>
            <a:r>
              <a:rPr lang="en-US" dirty="0" smtClean="0"/>
              <a:t> </a:t>
            </a:r>
            <a:r>
              <a:rPr lang="en-US" dirty="0" err="1" smtClean="0"/>
              <a:t>Warisan</a:t>
            </a:r>
            <a:r>
              <a:rPr lang="en-US" dirty="0" smtClean="0"/>
              <a:t> yang </a:t>
            </a:r>
            <a:r>
              <a:rPr lang="en-US" dirty="0" err="1" smtClean="0"/>
              <a:t>belum</a:t>
            </a:r>
            <a:r>
              <a:rPr lang="en-US" dirty="0" smtClean="0"/>
              <a:t> </a:t>
            </a:r>
            <a:r>
              <a:rPr lang="en-US" dirty="0" err="1" smtClean="0"/>
              <a:t>terbagai</a:t>
            </a:r>
            <a:r>
              <a:rPr lang="en-US" dirty="0" smtClean="0"/>
              <a:t> </a:t>
            </a:r>
            <a:r>
              <a:rPr lang="en-US" dirty="0" err="1" smtClean="0"/>
              <a:t>satu</a:t>
            </a:r>
            <a:r>
              <a:rPr lang="en-US" dirty="0" smtClean="0"/>
              <a:t> </a:t>
            </a:r>
            <a:r>
              <a:rPr lang="en-US" dirty="0" err="1" smtClean="0"/>
              <a:t>kesatuan</a:t>
            </a:r>
            <a:r>
              <a:rPr lang="en-US" dirty="0" smtClean="0"/>
              <a:t>,  </a:t>
            </a:r>
          </a:p>
          <a:p>
            <a:pPr>
              <a:buNone/>
            </a:pPr>
            <a:r>
              <a:rPr lang="en-US" dirty="0" smtClean="0"/>
              <a:t>     </a:t>
            </a:r>
            <a:r>
              <a:rPr lang="en-US" dirty="0" err="1" smtClean="0"/>
              <a:t>menggantikan</a:t>
            </a:r>
            <a:r>
              <a:rPr lang="en-US" dirty="0" smtClean="0"/>
              <a:t> yang </a:t>
            </a:r>
            <a:r>
              <a:rPr lang="en-US" dirty="0" err="1" smtClean="0"/>
              <a:t>berhak</a:t>
            </a:r>
            <a:r>
              <a:rPr lang="en-US" dirty="0" smtClean="0"/>
              <a:t>;</a:t>
            </a:r>
          </a:p>
          <a:p>
            <a:pPr>
              <a:buFont typeface="Wingdings" pitchFamily="2" charset="2"/>
              <a:buChar char="v"/>
            </a:pPr>
            <a:r>
              <a:rPr lang="en-US" dirty="0" smtClean="0"/>
              <a:t> </a:t>
            </a:r>
            <a:r>
              <a:rPr lang="en-US" dirty="0" err="1" smtClean="0"/>
              <a:t>Badan</a:t>
            </a:r>
            <a:r>
              <a:rPr lang="en-US" dirty="0" smtClean="0"/>
              <a:t>; </a:t>
            </a:r>
            <a:r>
              <a:rPr lang="en-US" dirty="0" err="1" smtClean="0"/>
              <a:t>dan</a:t>
            </a:r>
            <a:endParaRPr lang="en-US" dirty="0" smtClean="0"/>
          </a:p>
          <a:p>
            <a:pPr>
              <a:buFont typeface="Wingdings" pitchFamily="2" charset="2"/>
              <a:buChar char="v"/>
            </a:pPr>
            <a:r>
              <a:rPr lang="en-US" dirty="0" smtClean="0"/>
              <a:t> </a:t>
            </a:r>
            <a:r>
              <a:rPr lang="en-US" dirty="0" err="1" smtClean="0"/>
              <a:t>Bentuk</a:t>
            </a:r>
            <a:r>
              <a:rPr lang="en-US" dirty="0" smtClean="0"/>
              <a:t> </a:t>
            </a:r>
            <a:r>
              <a:rPr lang="en-US" dirty="0" err="1" smtClean="0"/>
              <a:t>usaha</a:t>
            </a:r>
            <a:r>
              <a:rPr lang="en-US" dirty="0" smtClean="0"/>
              <a:t> </a:t>
            </a:r>
            <a:r>
              <a:rPr lang="en-US" dirty="0" err="1" smtClean="0"/>
              <a:t>tetap</a:t>
            </a:r>
            <a:r>
              <a:rPr lang="en-US" dirty="0" smtClean="0"/>
              <a:t> (BUT)</a:t>
            </a:r>
          </a:p>
          <a:p>
            <a:pPr>
              <a:buNone/>
            </a:pPr>
            <a:endParaRPr lang="en-US" dirty="0" smtClean="0"/>
          </a:p>
          <a:p>
            <a:pPr>
              <a:buNone/>
            </a:pPr>
            <a:r>
              <a:rPr lang="en-US" sz="2400" dirty="0" err="1" smtClean="0"/>
              <a:t>Badan</a:t>
            </a:r>
            <a:r>
              <a:rPr lang="en-US" sz="2400" dirty="0" smtClean="0"/>
              <a:t>; PT,CV, FIRMA,BUMN,BUMD</a:t>
            </a:r>
          </a:p>
          <a:p>
            <a:pPr>
              <a:buNone/>
            </a:pPr>
            <a:endParaRPr lang="en-US" sz="2400"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224608"/>
            <a:ext cx="9180513" cy="6796905"/>
          </a:xfrm>
        </p:spPr>
        <p:txBody>
          <a:bodyPr/>
          <a:lstStyle/>
          <a:p>
            <a:pPr>
              <a:buNone/>
            </a:pPr>
            <a:r>
              <a:rPr lang="en-US" b="1" dirty="0" err="1" smtClean="0"/>
              <a:t>Subjek</a:t>
            </a:r>
            <a:r>
              <a:rPr lang="en-US" b="1" dirty="0" smtClean="0"/>
              <a:t> </a:t>
            </a:r>
            <a:r>
              <a:rPr lang="en-US" b="1" dirty="0" err="1" smtClean="0"/>
              <a:t>pajak</a:t>
            </a:r>
            <a:r>
              <a:rPr lang="en-US" b="1" dirty="0" smtClean="0"/>
              <a:t> </a:t>
            </a:r>
            <a:r>
              <a:rPr lang="en-US" b="1" dirty="0" err="1" smtClean="0"/>
              <a:t>dibedakan</a:t>
            </a:r>
            <a:r>
              <a:rPr lang="en-US" b="1" dirty="0" smtClean="0"/>
              <a:t> </a:t>
            </a:r>
            <a:r>
              <a:rPr lang="en-US" b="1" dirty="0" err="1" smtClean="0"/>
              <a:t>atas</a:t>
            </a:r>
            <a:r>
              <a:rPr lang="en-US" b="1" dirty="0" smtClean="0"/>
              <a:t> :</a:t>
            </a:r>
          </a:p>
          <a:p>
            <a:pPr>
              <a:buNone/>
            </a:pPr>
            <a:r>
              <a:rPr lang="en-US" sz="2400" b="1" u="sng" dirty="0" smtClean="0"/>
              <a:t>1.Subjek </a:t>
            </a:r>
            <a:r>
              <a:rPr lang="en-US" sz="2400" b="1" u="sng" dirty="0" err="1" smtClean="0"/>
              <a:t>pajak</a:t>
            </a:r>
            <a:r>
              <a:rPr lang="en-US" sz="2400" b="1" u="sng" dirty="0" smtClean="0"/>
              <a:t> </a:t>
            </a:r>
            <a:r>
              <a:rPr lang="en-US" sz="2400" b="1" u="sng" dirty="0" err="1" smtClean="0"/>
              <a:t>dalam</a:t>
            </a:r>
            <a:r>
              <a:rPr lang="en-US" sz="2400" b="1" u="sng" dirty="0" smtClean="0"/>
              <a:t>  </a:t>
            </a:r>
            <a:r>
              <a:rPr lang="en-US" sz="2400" b="1" u="sng" dirty="0" err="1" smtClean="0"/>
              <a:t>negeri</a:t>
            </a:r>
            <a:r>
              <a:rPr lang="en-US" sz="2400" b="1" u="sng" dirty="0" smtClean="0"/>
              <a:t>;</a:t>
            </a:r>
          </a:p>
          <a:p>
            <a:pPr>
              <a:buNone/>
            </a:pPr>
            <a:r>
              <a:rPr lang="en-US" sz="2400" dirty="0" smtClean="0"/>
              <a:t>	- </a:t>
            </a:r>
            <a:r>
              <a:rPr lang="en-US" sz="2400" dirty="0" err="1" smtClean="0"/>
              <a:t>Orang</a:t>
            </a:r>
            <a:r>
              <a:rPr lang="en-US" sz="2400" dirty="0" smtClean="0"/>
              <a:t> </a:t>
            </a:r>
            <a:r>
              <a:rPr lang="en-US" sz="2400" dirty="0" err="1" smtClean="0"/>
              <a:t>pribadi</a:t>
            </a:r>
            <a:r>
              <a:rPr lang="en-US" sz="2400" dirty="0" smtClean="0"/>
              <a:t> yang </a:t>
            </a:r>
            <a:r>
              <a:rPr lang="en-US" sz="2400" dirty="0" err="1" smtClean="0"/>
              <a:t>bertempat</a:t>
            </a:r>
            <a:r>
              <a:rPr lang="en-US" sz="2400" dirty="0" smtClean="0"/>
              <a:t> </a:t>
            </a:r>
            <a:r>
              <a:rPr lang="en-US" sz="2400" dirty="0" err="1" smtClean="0"/>
              <a:t>tinggal</a:t>
            </a:r>
            <a:r>
              <a:rPr lang="en-US" sz="2400" dirty="0" smtClean="0"/>
              <a:t> </a:t>
            </a:r>
            <a:r>
              <a:rPr lang="en-US" sz="2400" dirty="0" err="1" smtClean="0"/>
              <a:t>di</a:t>
            </a:r>
            <a:r>
              <a:rPr lang="en-US" sz="2400" dirty="0" smtClean="0"/>
              <a:t> Indonesia </a:t>
            </a:r>
            <a:r>
              <a:rPr lang="en-US" sz="2400" dirty="0" err="1" smtClean="0"/>
              <a:t>atau</a:t>
            </a:r>
            <a:r>
              <a:rPr lang="en-US" sz="2400" dirty="0" smtClean="0"/>
              <a:t> yang </a:t>
            </a:r>
            <a:r>
              <a:rPr lang="en-US" sz="2400" dirty="0" err="1" smtClean="0"/>
              <a:t>berada</a:t>
            </a:r>
            <a:endParaRPr lang="en-US" sz="2400" dirty="0" smtClean="0"/>
          </a:p>
          <a:p>
            <a:pPr>
              <a:buNone/>
            </a:pPr>
            <a:r>
              <a:rPr lang="en-US" sz="2400" dirty="0" smtClean="0"/>
              <a:t>       </a:t>
            </a:r>
            <a:r>
              <a:rPr lang="en-US" sz="2400" dirty="0" err="1" smtClean="0"/>
              <a:t>di</a:t>
            </a:r>
            <a:r>
              <a:rPr lang="en-US" sz="2400" dirty="0" smtClean="0"/>
              <a:t> Indonesia </a:t>
            </a:r>
            <a:r>
              <a:rPr lang="en-US" sz="2400" dirty="0" err="1" smtClean="0"/>
              <a:t>lebih</a:t>
            </a:r>
            <a:r>
              <a:rPr lang="en-US" sz="2400" dirty="0" smtClean="0"/>
              <a:t> </a:t>
            </a:r>
            <a:r>
              <a:rPr lang="en-US" sz="2400" dirty="0" err="1" smtClean="0"/>
              <a:t>dari</a:t>
            </a:r>
            <a:r>
              <a:rPr lang="en-US" sz="2400" dirty="0" smtClean="0"/>
              <a:t> 183 </a:t>
            </a:r>
            <a:r>
              <a:rPr lang="en-US" sz="2400" dirty="0" err="1" smtClean="0"/>
              <a:t>hari</a:t>
            </a:r>
            <a:r>
              <a:rPr lang="en-US" sz="2400" dirty="0" smtClean="0"/>
              <a:t> </a:t>
            </a:r>
            <a:r>
              <a:rPr lang="en-US" sz="2400" dirty="0" err="1" smtClean="0"/>
              <a:t>dalam</a:t>
            </a:r>
            <a:r>
              <a:rPr lang="en-US" sz="2400" dirty="0" smtClean="0"/>
              <a:t> </a:t>
            </a:r>
            <a:r>
              <a:rPr lang="en-US" sz="2400" dirty="0" err="1" smtClean="0"/>
              <a:t>jangka</a:t>
            </a:r>
            <a:r>
              <a:rPr lang="en-US" sz="2400" dirty="0" smtClean="0"/>
              <a:t> </a:t>
            </a:r>
            <a:r>
              <a:rPr lang="en-US" sz="2400" dirty="0" err="1" smtClean="0"/>
              <a:t>waktu</a:t>
            </a:r>
            <a:r>
              <a:rPr lang="en-US" sz="2400" dirty="0" smtClean="0"/>
              <a:t> 12 </a:t>
            </a:r>
            <a:r>
              <a:rPr lang="en-US" sz="2400" dirty="0" err="1" smtClean="0"/>
              <a:t>bulan</a:t>
            </a:r>
            <a:r>
              <a:rPr lang="en-US" sz="2400" dirty="0" smtClean="0"/>
              <a:t>, </a:t>
            </a:r>
            <a:r>
              <a:rPr lang="en-US" sz="2400" dirty="0" err="1" smtClean="0"/>
              <a:t>atau</a:t>
            </a:r>
            <a:r>
              <a:rPr lang="en-US" sz="2400" dirty="0" smtClean="0"/>
              <a:t>   </a:t>
            </a:r>
          </a:p>
          <a:p>
            <a:pPr>
              <a:buNone/>
            </a:pPr>
            <a:r>
              <a:rPr lang="en-US" sz="2400" dirty="0" smtClean="0"/>
              <a:t>       </a:t>
            </a:r>
            <a:r>
              <a:rPr lang="en-US" sz="2400" dirty="0" err="1" smtClean="0"/>
              <a:t>dalam</a:t>
            </a:r>
            <a:r>
              <a:rPr lang="en-US" sz="2400" dirty="0" smtClean="0"/>
              <a:t> </a:t>
            </a:r>
            <a:r>
              <a:rPr lang="en-US" sz="2400" dirty="0" err="1" smtClean="0"/>
              <a:t>satu</a:t>
            </a:r>
            <a:r>
              <a:rPr lang="en-US" sz="2400" dirty="0" smtClean="0"/>
              <a:t> </a:t>
            </a:r>
            <a:r>
              <a:rPr lang="en-US" sz="2400" dirty="0" err="1" smtClean="0"/>
              <a:t>tahun</a:t>
            </a:r>
            <a:r>
              <a:rPr lang="en-US" sz="2400" dirty="0" smtClean="0"/>
              <a:t> </a:t>
            </a:r>
            <a:r>
              <a:rPr lang="en-US" sz="2400" dirty="0" err="1" smtClean="0"/>
              <a:t>pajak</a:t>
            </a:r>
            <a:r>
              <a:rPr lang="en-US" sz="2400" dirty="0" smtClean="0"/>
              <a:t> </a:t>
            </a:r>
            <a:r>
              <a:rPr lang="en-US" sz="2400" dirty="0" err="1" smtClean="0"/>
              <a:t>berada</a:t>
            </a:r>
            <a:r>
              <a:rPr lang="en-US" sz="2400" dirty="0" smtClean="0"/>
              <a:t> </a:t>
            </a:r>
            <a:r>
              <a:rPr lang="en-US" sz="2400" dirty="0" err="1" smtClean="0"/>
              <a:t>di</a:t>
            </a:r>
            <a:r>
              <a:rPr lang="en-US" sz="2400" dirty="0" smtClean="0"/>
              <a:t> Indonesia </a:t>
            </a:r>
            <a:r>
              <a:rPr lang="en-US" sz="2400" dirty="0" err="1" smtClean="0"/>
              <a:t>dan</a:t>
            </a:r>
            <a:r>
              <a:rPr lang="en-US" sz="2400" dirty="0" smtClean="0"/>
              <a:t> </a:t>
            </a:r>
            <a:r>
              <a:rPr lang="en-US" sz="2400" dirty="0" err="1" smtClean="0"/>
              <a:t>mempunyai</a:t>
            </a:r>
            <a:r>
              <a:rPr lang="en-US" sz="2400" dirty="0" smtClean="0"/>
              <a:t> </a:t>
            </a:r>
            <a:r>
              <a:rPr lang="en-US" sz="2400" dirty="0" err="1" smtClean="0"/>
              <a:t>niat</a:t>
            </a:r>
            <a:r>
              <a:rPr lang="en-US" sz="2400" dirty="0" smtClean="0"/>
              <a:t> </a:t>
            </a:r>
          </a:p>
          <a:p>
            <a:pPr>
              <a:buNone/>
            </a:pPr>
            <a:r>
              <a:rPr lang="en-US" sz="2400" dirty="0" smtClean="0"/>
              <a:t>       </a:t>
            </a:r>
            <a:r>
              <a:rPr lang="en-US" sz="2400" dirty="0" err="1" smtClean="0"/>
              <a:t>tinggak</a:t>
            </a:r>
            <a:r>
              <a:rPr lang="en-US" sz="2400" dirty="0" smtClean="0"/>
              <a:t> </a:t>
            </a:r>
            <a:r>
              <a:rPr lang="en-US" sz="2400" dirty="0" err="1" smtClean="0"/>
              <a:t>di</a:t>
            </a:r>
            <a:r>
              <a:rPr lang="en-US" sz="2400" dirty="0" smtClean="0"/>
              <a:t> Indonesia</a:t>
            </a:r>
          </a:p>
          <a:p>
            <a:pPr>
              <a:buNone/>
            </a:pPr>
            <a:r>
              <a:rPr lang="en-US" sz="2400" dirty="0" smtClean="0"/>
              <a:t>	- </a:t>
            </a:r>
            <a:r>
              <a:rPr lang="en-US" sz="2400" dirty="0" err="1" smtClean="0"/>
              <a:t>Badan</a:t>
            </a:r>
            <a:r>
              <a:rPr lang="en-US" sz="2400" dirty="0" smtClean="0"/>
              <a:t> yang </a:t>
            </a:r>
            <a:r>
              <a:rPr lang="en-US" sz="2400" dirty="0" err="1" smtClean="0"/>
              <a:t>didirikan</a:t>
            </a:r>
            <a:r>
              <a:rPr lang="en-US" sz="2400" dirty="0" smtClean="0"/>
              <a:t> </a:t>
            </a:r>
            <a:r>
              <a:rPr lang="en-US" sz="2400" dirty="0" err="1" smtClean="0"/>
              <a:t>atau</a:t>
            </a:r>
            <a:r>
              <a:rPr lang="en-US" sz="2400" dirty="0" smtClean="0"/>
              <a:t> </a:t>
            </a:r>
            <a:r>
              <a:rPr lang="en-US" sz="2400" dirty="0" err="1" smtClean="0"/>
              <a:t>berkedudukan</a:t>
            </a:r>
            <a:r>
              <a:rPr lang="en-US" sz="2400" dirty="0" smtClean="0"/>
              <a:t> </a:t>
            </a:r>
            <a:r>
              <a:rPr lang="en-US" sz="2400" dirty="0" err="1" smtClean="0"/>
              <a:t>di</a:t>
            </a:r>
            <a:r>
              <a:rPr lang="en-US" sz="2400" dirty="0" smtClean="0"/>
              <a:t> Indonesia</a:t>
            </a:r>
          </a:p>
          <a:p>
            <a:pPr>
              <a:buNone/>
            </a:pPr>
            <a:r>
              <a:rPr lang="en-US" sz="2400" dirty="0" smtClean="0"/>
              <a:t>	   PT,CV,FIRMA</a:t>
            </a:r>
          </a:p>
          <a:p>
            <a:pPr>
              <a:buNone/>
            </a:pPr>
            <a:r>
              <a:rPr lang="en-US" sz="2400" dirty="0" smtClean="0"/>
              <a:t>	- </a:t>
            </a:r>
            <a:r>
              <a:rPr lang="en-US" sz="2400" dirty="0" err="1" smtClean="0"/>
              <a:t>Warisan</a:t>
            </a:r>
            <a:r>
              <a:rPr lang="en-US" sz="2400" dirty="0" smtClean="0"/>
              <a:t> yang </a:t>
            </a:r>
            <a:r>
              <a:rPr lang="en-US" sz="2400" dirty="0" err="1" smtClean="0"/>
              <a:t>belum</a:t>
            </a:r>
            <a:r>
              <a:rPr lang="en-US" sz="2400" dirty="0" smtClean="0"/>
              <a:t> </a:t>
            </a:r>
            <a:r>
              <a:rPr lang="en-US" sz="2400" dirty="0" err="1" smtClean="0"/>
              <a:t>terbagi</a:t>
            </a:r>
            <a:r>
              <a:rPr lang="en-US" sz="2400" dirty="0" smtClean="0"/>
              <a:t> </a:t>
            </a:r>
            <a:r>
              <a:rPr lang="en-US" sz="2400" dirty="0" err="1" smtClean="0"/>
              <a:t>sebagai</a:t>
            </a:r>
            <a:r>
              <a:rPr lang="en-US" sz="2400" dirty="0" smtClean="0"/>
              <a:t> </a:t>
            </a:r>
            <a:r>
              <a:rPr lang="en-US" sz="2400" dirty="0" err="1" smtClean="0"/>
              <a:t>satu</a:t>
            </a:r>
            <a:r>
              <a:rPr lang="en-US" sz="2400" dirty="0" smtClean="0"/>
              <a:t> </a:t>
            </a:r>
            <a:r>
              <a:rPr lang="en-US" sz="2400" dirty="0" err="1" smtClean="0"/>
              <a:t>kesatuan</a:t>
            </a:r>
            <a:r>
              <a:rPr lang="en-US" sz="2400" dirty="0" smtClean="0"/>
              <a:t>, </a:t>
            </a:r>
            <a:r>
              <a:rPr lang="en-US" sz="2400" dirty="0" err="1" smtClean="0"/>
              <a:t>menggantikan</a:t>
            </a:r>
            <a:r>
              <a:rPr lang="en-US" sz="2400" dirty="0" smtClean="0"/>
              <a:t> yang </a:t>
            </a:r>
            <a:r>
              <a:rPr lang="en-US" sz="2400" dirty="0" err="1" smtClean="0"/>
              <a:t>berhak</a:t>
            </a:r>
            <a:endParaRPr lang="en-US" sz="2400" dirty="0" smtClean="0"/>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224608"/>
            <a:ext cx="9180513" cy="6796905"/>
          </a:xfrm>
        </p:spPr>
        <p:txBody>
          <a:bodyPr/>
          <a:lstStyle/>
          <a:p>
            <a:pPr>
              <a:buNone/>
            </a:pPr>
            <a:r>
              <a:rPr lang="en-US" b="1" u="sng" dirty="0" smtClean="0"/>
              <a:t>2.Subjek </a:t>
            </a:r>
            <a:r>
              <a:rPr lang="en-US" b="1" u="sng" dirty="0" err="1" smtClean="0"/>
              <a:t>pajak</a:t>
            </a:r>
            <a:r>
              <a:rPr lang="en-US" b="1" u="sng" dirty="0" smtClean="0"/>
              <a:t> </a:t>
            </a:r>
            <a:r>
              <a:rPr lang="en-US" b="1" u="sng" dirty="0" err="1" smtClean="0"/>
              <a:t>luar</a:t>
            </a:r>
            <a:r>
              <a:rPr lang="en-US" b="1" u="sng" dirty="0" smtClean="0"/>
              <a:t> </a:t>
            </a:r>
            <a:r>
              <a:rPr lang="en-US" b="1" u="sng" dirty="0" err="1" smtClean="0"/>
              <a:t>negeri</a:t>
            </a:r>
            <a:r>
              <a:rPr lang="en-US" b="1" u="sng" dirty="0" smtClean="0"/>
              <a:t>:</a:t>
            </a:r>
          </a:p>
          <a:p>
            <a:pPr>
              <a:buNone/>
            </a:pPr>
            <a:r>
              <a:rPr lang="en-US" dirty="0" smtClean="0"/>
              <a:t>	</a:t>
            </a:r>
            <a:r>
              <a:rPr lang="en-US" sz="2400" dirty="0" smtClean="0"/>
              <a:t>- </a:t>
            </a:r>
            <a:r>
              <a:rPr lang="en-US" sz="2400" dirty="0" err="1" smtClean="0"/>
              <a:t>Orang</a:t>
            </a:r>
            <a:r>
              <a:rPr lang="en-US" sz="2400" dirty="0" smtClean="0"/>
              <a:t> </a:t>
            </a:r>
            <a:r>
              <a:rPr lang="en-US" sz="2400" dirty="0" err="1" smtClean="0"/>
              <a:t>pribadi</a:t>
            </a:r>
            <a:r>
              <a:rPr lang="en-US" sz="2400" dirty="0" smtClean="0"/>
              <a:t> yang </a:t>
            </a:r>
            <a:r>
              <a:rPr lang="en-US" sz="2400" dirty="0" err="1" smtClean="0"/>
              <a:t>tidak</a:t>
            </a:r>
            <a:r>
              <a:rPr lang="en-US" sz="2400" dirty="0" smtClean="0"/>
              <a:t> </a:t>
            </a:r>
            <a:r>
              <a:rPr lang="en-US" sz="2400" dirty="0" err="1" smtClean="0"/>
              <a:t>bertempat</a:t>
            </a:r>
            <a:r>
              <a:rPr lang="en-US" sz="2400" dirty="0" smtClean="0"/>
              <a:t> </a:t>
            </a:r>
            <a:r>
              <a:rPr lang="en-US" sz="2400" dirty="0" err="1" smtClean="0"/>
              <a:t>tinggal</a:t>
            </a:r>
            <a:r>
              <a:rPr lang="en-US" sz="2400" dirty="0" smtClean="0"/>
              <a:t> </a:t>
            </a:r>
            <a:r>
              <a:rPr lang="en-US" sz="2400" dirty="0" err="1" smtClean="0"/>
              <a:t>di</a:t>
            </a:r>
            <a:r>
              <a:rPr lang="en-US" sz="2400" dirty="0" smtClean="0"/>
              <a:t> Indonesia </a:t>
            </a:r>
            <a:r>
              <a:rPr lang="en-US" sz="2400" dirty="0" err="1" smtClean="0"/>
              <a:t>tidak</a:t>
            </a:r>
            <a:r>
              <a:rPr lang="en-US" sz="2400" dirty="0" smtClean="0"/>
              <a:t> </a:t>
            </a:r>
            <a:r>
              <a:rPr lang="en-US" sz="2400" dirty="0" err="1" smtClean="0"/>
              <a:t>lebih</a:t>
            </a:r>
            <a:r>
              <a:rPr lang="en-US" sz="2400" dirty="0" smtClean="0"/>
              <a:t> </a:t>
            </a:r>
            <a:r>
              <a:rPr lang="en-US" sz="2400" dirty="0" err="1" smtClean="0"/>
              <a:t>dari</a:t>
            </a:r>
            <a:r>
              <a:rPr lang="en-US" sz="2400" dirty="0" smtClean="0"/>
              <a:t> 183 </a:t>
            </a:r>
            <a:r>
              <a:rPr lang="en-US" sz="2400" dirty="0" err="1" smtClean="0"/>
              <a:t>hari</a:t>
            </a:r>
            <a:r>
              <a:rPr lang="en-US" sz="2400" dirty="0" smtClean="0"/>
              <a:t> </a:t>
            </a:r>
            <a:r>
              <a:rPr lang="en-US" sz="2400" dirty="0" err="1" smtClean="0"/>
              <a:t>dalam</a:t>
            </a:r>
            <a:r>
              <a:rPr lang="en-US" sz="2400" dirty="0" smtClean="0"/>
              <a:t> </a:t>
            </a:r>
            <a:r>
              <a:rPr lang="en-US" sz="2400" dirty="0" err="1" smtClean="0"/>
              <a:t>jangka</a:t>
            </a:r>
            <a:r>
              <a:rPr lang="en-US" sz="2400" dirty="0" smtClean="0"/>
              <a:t> 12 </a:t>
            </a:r>
            <a:r>
              <a:rPr lang="en-US" sz="2400" dirty="0" err="1" smtClean="0"/>
              <a:t>bulan</a:t>
            </a:r>
            <a:r>
              <a:rPr lang="en-US" sz="2400" dirty="0" smtClean="0"/>
              <a:t> </a:t>
            </a:r>
            <a:r>
              <a:rPr lang="en-US" sz="2400" dirty="0" err="1" smtClean="0"/>
              <a:t>dan</a:t>
            </a:r>
            <a:r>
              <a:rPr lang="en-US" sz="2400" dirty="0" smtClean="0"/>
              <a:t> </a:t>
            </a:r>
            <a:r>
              <a:rPr lang="en-US" sz="2400" dirty="0" err="1" smtClean="0"/>
              <a:t>badan</a:t>
            </a:r>
            <a:r>
              <a:rPr lang="en-US" sz="2400" dirty="0" smtClean="0"/>
              <a:t> yang </a:t>
            </a:r>
            <a:r>
              <a:rPr lang="en-US" sz="2400" dirty="0" err="1" smtClean="0"/>
              <a:t>tidak</a:t>
            </a:r>
            <a:r>
              <a:rPr lang="en-US" sz="2400" dirty="0" smtClean="0"/>
              <a:t> </a:t>
            </a:r>
            <a:r>
              <a:rPr lang="en-US" sz="2400" dirty="0" err="1" smtClean="0"/>
              <a:t>didirikan</a:t>
            </a:r>
            <a:r>
              <a:rPr lang="en-US" sz="2400" dirty="0" smtClean="0"/>
              <a:t> </a:t>
            </a:r>
            <a:r>
              <a:rPr lang="en-US" sz="2400" dirty="0" err="1" smtClean="0"/>
              <a:t>dan</a:t>
            </a:r>
            <a:r>
              <a:rPr lang="en-US" sz="2400" dirty="0" smtClean="0"/>
              <a:t> </a:t>
            </a:r>
            <a:r>
              <a:rPr lang="en-US" sz="2400" dirty="0" err="1" smtClean="0"/>
              <a:t>tidak</a:t>
            </a:r>
            <a:r>
              <a:rPr lang="en-US" sz="2400" dirty="0" smtClean="0"/>
              <a:t> </a:t>
            </a:r>
            <a:r>
              <a:rPr lang="en-US" sz="2400" dirty="0" err="1" smtClean="0"/>
              <a:t>bertempat</a:t>
            </a:r>
            <a:r>
              <a:rPr lang="en-US" sz="2400" dirty="0" smtClean="0"/>
              <a:t> </a:t>
            </a:r>
            <a:r>
              <a:rPr lang="en-US" sz="2400" dirty="0" err="1" smtClean="0"/>
              <a:t>kedudukan</a:t>
            </a:r>
            <a:r>
              <a:rPr lang="en-US" sz="2400" dirty="0" smtClean="0"/>
              <a:t> </a:t>
            </a:r>
            <a:r>
              <a:rPr lang="en-US" sz="2400" dirty="0" err="1" smtClean="0"/>
              <a:t>di</a:t>
            </a:r>
            <a:r>
              <a:rPr lang="en-US" sz="2400" dirty="0" smtClean="0"/>
              <a:t> Indonesia yang </a:t>
            </a:r>
            <a:r>
              <a:rPr lang="en-US" sz="2400" dirty="0" err="1" smtClean="0"/>
              <a:t>menjalankan</a:t>
            </a:r>
            <a:r>
              <a:rPr lang="en-US" sz="2400" dirty="0" smtClean="0"/>
              <a:t> </a:t>
            </a:r>
            <a:r>
              <a:rPr lang="en-US" sz="2400" dirty="0" err="1" smtClean="0"/>
              <a:t>usaha</a:t>
            </a:r>
            <a:r>
              <a:rPr lang="en-US" sz="2400" dirty="0" smtClean="0"/>
              <a:t> </a:t>
            </a:r>
            <a:r>
              <a:rPr lang="en-US" sz="2400" dirty="0" err="1" smtClean="0"/>
              <a:t>atau</a:t>
            </a:r>
            <a:r>
              <a:rPr lang="en-US" sz="2400" dirty="0" smtClean="0"/>
              <a:t> </a:t>
            </a:r>
            <a:r>
              <a:rPr lang="en-US" sz="2400" dirty="0" err="1" smtClean="0"/>
              <a:t>melakukan</a:t>
            </a:r>
            <a:r>
              <a:rPr lang="en-US" sz="2400" dirty="0" smtClean="0"/>
              <a:t> </a:t>
            </a:r>
            <a:r>
              <a:rPr lang="en-US" sz="2400" dirty="0" err="1" smtClean="0"/>
              <a:t>kegiatan</a:t>
            </a:r>
            <a:r>
              <a:rPr lang="en-US" sz="2400" dirty="0" smtClean="0"/>
              <a:t> </a:t>
            </a:r>
            <a:r>
              <a:rPr lang="en-US" sz="2400" dirty="0" err="1" smtClean="0"/>
              <a:t>melalui</a:t>
            </a:r>
            <a:r>
              <a:rPr lang="en-US" sz="2400" dirty="0" smtClean="0"/>
              <a:t> </a:t>
            </a:r>
            <a:r>
              <a:rPr lang="en-US" sz="2400" dirty="0" err="1" smtClean="0"/>
              <a:t>Badan</a:t>
            </a:r>
            <a:r>
              <a:rPr lang="en-US" sz="2400" dirty="0" smtClean="0"/>
              <a:t> Usaha </a:t>
            </a:r>
            <a:r>
              <a:rPr lang="en-US" sz="2400" dirty="0" err="1" smtClean="0"/>
              <a:t>Tetap</a:t>
            </a:r>
            <a:r>
              <a:rPr lang="en-US" sz="2400" dirty="0" smtClean="0"/>
              <a:t>(BUT )</a:t>
            </a:r>
            <a:r>
              <a:rPr lang="en-US" sz="2400" dirty="0" err="1" smtClean="0"/>
              <a:t>di</a:t>
            </a:r>
            <a:r>
              <a:rPr lang="en-US" sz="2400" dirty="0" smtClean="0"/>
              <a:t> Indonesia</a:t>
            </a:r>
          </a:p>
          <a:p>
            <a:pPr>
              <a:buNone/>
            </a:pPr>
            <a:r>
              <a:rPr lang="en-US" sz="2400" dirty="0" smtClean="0"/>
              <a:t>	- </a:t>
            </a:r>
            <a:r>
              <a:rPr lang="en-US" sz="2400" dirty="0" err="1" smtClean="0"/>
              <a:t>Orang</a:t>
            </a:r>
            <a:r>
              <a:rPr lang="en-US" sz="2400" dirty="0" smtClean="0"/>
              <a:t> </a:t>
            </a:r>
            <a:r>
              <a:rPr lang="en-US" sz="2400" dirty="0" err="1" smtClean="0"/>
              <a:t>pribadi</a:t>
            </a:r>
            <a:r>
              <a:rPr lang="en-US" sz="2400" dirty="0" smtClean="0"/>
              <a:t> yang </a:t>
            </a:r>
            <a:r>
              <a:rPr lang="en-US" sz="2400" dirty="0" err="1" smtClean="0"/>
              <a:t>tidak</a:t>
            </a:r>
            <a:r>
              <a:rPr lang="en-US" sz="2400" dirty="0" smtClean="0"/>
              <a:t> </a:t>
            </a:r>
            <a:r>
              <a:rPr lang="en-US" sz="2400" dirty="0" err="1" smtClean="0"/>
              <a:t>bertempat</a:t>
            </a:r>
            <a:r>
              <a:rPr lang="en-US" sz="2400" dirty="0" smtClean="0"/>
              <a:t> </a:t>
            </a:r>
            <a:r>
              <a:rPr lang="en-US" sz="2400" dirty="0" err="1" smtClean="0"/>
              <a:t>tinggal</a:t>
            </a:r>
            <a:r>
              <a:rPr lang="en-US" sz="2400" dirty="0" smtClean="0"/>
              <a:t> </a:t>
            </a:r>
            <a:r>
              <a:rPr lang="en-US" sz="2400" dirty="0" err="1" smtClean="0"/>
              <a:t>di</a:t>
            </a:r>
            <a:r>
              <a:rPr lang="en-US" sz="2400" dirty="0" smtClean="0"/>
              <a:t> Indonesia </a:t>
            </a:r>
            <a:r>
              <a:rPr lang="en-US" sz="2400" dirty="0" err="1" smtClean="0"/>
              <a:t>atau</a:t>
            </a:r>
            <a:r>
              <a:rPr lang="en-US" sz="2400" dirty="0" smtClean="0"/>
              <a:t> </a:t>
            </a:r>
            <a:r>
              <a:rPr lang="en-US" sz="2400" dirty="0" err="1" smtClean="0"/>
              <a:t>berada</a:t>
            </a:r>
            <a:r>
              <a:rPr lang="en-US" sz="2400" dirty="0" smtClean="0"/>
              <a:t> </a:t>
            </a:r>
            <a:r>
              <a:rPr lang="en-US" sz="2400" dirty="0" err="1" smtClean="0"/>
              <a:t>di</a:t>
            </a:r>
            <a:r>
              <a:rPr lang="en-US" sz="2400" dirty="0" smtClean="0"/>
              <a:t> Indonesia </a:t>
            </a:r>
            <a:r>
              <a:rPr lang="en-US" sz="2400" dirty="0" err="1" smtClean="0"/>
              <a:t>tidak</a:t>
            </a:r>
            <a:r>
              <a:rPr lang="en-US" sz="2400" dirty="0" smtClean="0"/>
              <a:t> </a:t>
            </a:r>
            <a:r>
              <a:rPr lang="en-US" sz="2400" dirty="0" err="1" smtClean="0"/>
              <a:t>lebih</a:t>
            </a:r>
            <a:r>
              <a:rPr lang="en-US" sz="2400" dirty="0" smtClean="0"/>
              <a:t> </a:t>
            </a:r>
            <a:r>
              <a:rPr lang="en-US" sz="2400" dirty="0" err="1" smtClean="0"/>
              <a:t>dari</a:t>
            </a:r>
            <a:r>
              <a:rPr lang="en-US" sz="2400" dirty="0" smtClean="0"/>
              <a:t> 183 </a:t>
            </a:r>
            <a:r>
              <a:rPr lang="en-US" sz="2400" dirty="0" err="1" smtClean="0"/>
              <a:t>hari</a:t>
            </a:r>
            <a:r>
              <a:rPr lang="en-US" sz="2400" dirty="0" smtClean="0"/>
              <a:t> </a:t>
            </a:r>
            <a:r>
              <a:rPr lang="en-US" sz="2400" dirty="0" err="1" smtClean="0"/>
              <a:t>dalam</a:t>
            </a:r>
            <a:r>
              <a:rPr lang="en-US" sz="2400" dirty="0" smtClean="0"/>
              <a:t> </a:t>
            </a:r>
            <a:r>
              <a:rPr lang="en-US" sz="2400" dirty="0" err="1" smtClean="0"/>
              <a:t>jangka</a:t>
            </a:r>
            <a:r>
              <a:rPr lang="en-US" sz="2400" dirty="0" smtClean="0"/>
              <a:t> </a:t>
            </a:r>
            <a:r>
              <a:rPr lang="en-US" sz="2400" dirty="0" err="1" smtClean="0"/>
              <a:t>waktu</a:t>
            </a:r>
            <a:r>
              <a:rPr lang="en-US" sz="2400" dirty="0" smtClean="0"/>
              <a:t> 12 </a:t>
            </a:r>
            <a:r>
              <a:rPr lang="en-US" sz="2400" dirty="0" err="1" smtClean="0"/>
              <a:t>bulan</a:t>
            </a:r>
            <a:endParaRPr lang="en-US" sz="2400" dirty="0" smtClean="0"/>
          </a:p>
          <a:p>
            <a:pPr>
              <a:buNone/>
            </a:pPr>
            <a:r>
              <a:rPr lang="en-US" sz="2400" dirty="0" smtClean="0"/>
              <a:t>     </a:t>
            </a:r>
            <a:r>
              <a:rPr lang="en-US" sz="2400" dirty="0" err="1" smtClean="0"/>
              <a:t>dan</a:t>
            </a:r>
            <a:r>
              <a:rPr lang="en-US" sz="2400" dirty="0" smtClean="0"/>
              <a:t> </a:t>
            </a:r>
            <a:r>
              <a:rPr lang="en-US" sz="2400" dirty="0" err="1" smtClean="0"/>
              <a:t>badan</a:t>
            </a:r>
            <a:r>
              <a:rPr lang="en-US" sz="2400" dirty="0" smtClean="0"/>
              <a:t> yang </a:t>
            </a:r>
            <a:r>
              <a:rPr lang="en-US" sz="2400" dirty="0" err="1" smtClean="0"/>
              <a:t>tidak</a:t>
            </a:r>
            <a:r>
              <a:rPr lang="en-US" sz="2400" dirty="0" smtClean="0"/>
              <a:t> </a:t>
            </a:r>
            <a:r>
              <a:rPr lang="en-US" sz="2400" dirty="0" err="1" smtClean="0"/>
              <a:t>didirikan</a:t>
            </a:r>
            <a:r>
              <a:rPr lang="en-US" sz="2400" dirty="0" smtClean="0"/>
              <a:t> </a:t>
            </a:r>
            <a:r>
              <a:rPr lang="en-US" sz="2400" dirty="0" err="1" smtClean="0"/>
              <a:t>dan</a:t>
            </a:r>
            <a:r>
              <a:rPr lang="en-US" sz="2400" dirty="0" smtClean="0"/>
              <a:t> </a:t>
            </a:r>
            <a:r>
              <a:rPr lang="en-US" sz="2400" dirty="0" err="1" smtClean="0"/>
              <a:t>tidak</a:t>
            </a:r>
            <a:r>
              <a:rPr lang="en-US" sz="2400" dirty="0" smtClean="0"/>
              <a:t> </a:t>
            </a:r>
            <a:r>
              <a:rPr lang="en-US" sz="2400" dirty="0" err="1" smtClean="0"/>
              <a:t>bertempat</a:t>
            </a:r>
            <a:r>
              <a:rPr lang="en-US" sz="2400" dirty="0" smtClean="0"/>
              <a:t> </a:t>
            </a:r>
            <a:r>
              <a:rPr lang="en-US" sz="2400" dirty="0" err="1" smtClean="0"/>
              <a:t>kedudukan</a:t>
            </a:r>
            <a:r>
              <a:rPr lang="en-US" sz="2400" dirty="0" smtClean="0"/>
              <a:t> </a:t>
            </a:r>
            <a:r>
              <a:rPr lang="en-US" sz="2400" dirty="0" err="1" smtClean="0"/>
              <a:t>di</a:t>
            </a:r>
            <a:r>
              <a:rPr lang="en-US" sz="2400" dirty="0" smtClean="0"/>
              <a:t> Indonesia yang </a:t>
            </a:r>
            <a:r>
              <a:rPr lang="en-US" sz="2400" dirty="0" err="1" smtClean="0"/>
              <a:t>dapat</a:t>
            </a:r>
            <a:r>
              <a:rPr lang="en-US" sz="2400" dirty="0" smtClean="0"/>
              <a:t> </a:t>
            </a:r>
            <a:r>
              <a:rPr lang="en-US" sz="2400" dirty="0" err="1" smtClean="0"/>
              <a:t>menerima</a:t>
            </a:r>
            <a:r>
              <a:rPr lang="en-US" sz="2400" dirty="0" smtClean="0"/>
              <a:t> </a:t>
            </a:r>
            <a:r>
              <a:rPr lang="en-US" sz="2400" dirty="0" err="1" smtClean="0"/>
              <a:t>atau</a:t>
            </a:r>
            <a:r>
              <a:rPr lang="en-US" sz="2400" dirty="0" smtClean="0"/>
              <a:t> </a:t>
            </a:r>
            <a:r>
              <a:rPr lang="en-US" sz="2400" dirty="0" err="1" smtClean="0"/>
              <a:t>memperoleh</a:t>
            </a:r>
            <a:r>
              <a:rPr lang="en-US" sz="2400" dirty="0" smtClean="0"/>
              <a:t> </a:t>
            </a:r>
            <a:r>
              <a:rPr lang="en-US" sz="2400" dirty="0" err="1" smtClean="0"/>
              <a:t>penghasilan</a:t>
            </a:r>
            <a:r>
              <a:rPr lang="en-US" sz="2400" dirty="0" smtClean="0"/>
              <a:t> </a:t>
            </a:r>
            <a:r>
              <a:rPr lang="en-US" sz="2400" dirty="0" err="1" smtClean="0"/>
              <a:t>dari</a:t>
            </a:r>
            <a:r>
              <a:rPr lang="en-US" sz="2400" dirty="0" smtClean="0"/>
              <a:t> Indonesia </a:t>
            </a:r>
            <a:r>
              <a:rPr lang="en-US" sz="2400" dirty="0" err="1" smtClean="0"/>
              <a:t>bukan</a:t>
            </a:r>
            <a:r>
              <a:rPr lang="en-US" sz="2400" dirty="0" smtClean="0"/>
              <a:t> </a:t>
            </a:r>
            <a:r>
              <a:rPr lang="en-US" sz="2400" dirty="0" err="1" smtClean="0"/>
              <a:t>dari</a:t>
            </a:r>
            <a:r>
              <a:rPr lang="en-US" sz="2400" dirty="0" smtClean="0"/>
              <a:t> </a:t>
            </a:r>
            <a:r>
              <a:rPr lang="en-US" sz="2400" dirty="0" err="1" smtClean="0"/>
              <a:t>menjalankan</a:t>
            </a:r>
            <a:r>
              <a:rPr lang="en-US" sz="2400" dirty="0" smtClean="0"/>
              <a:t> </a:t>
            </a:r>
            <a:r>
              <a:rPr lang="en-US" sz="2400" dirty="0" err="1" smtClean="0"/>
              <a:t>usah</a:t>
            </a:r>
            <a:r>
              <a:rPr lang="en-US" sz="2400" dirty="0" smtClean="0"/>
              <a:t> </a:t>
            </a:r>
            <a:r>
              <a:rPr lang="en-US" sz="2400" dirty="0" err="1" smtClean="0"/>
              <a:t>atau</a:t>
            </a:r>
            <a:r>
              <a:rPr lang="en-US" sz="2400" dirty="0" smtClean="0"/>
              <a:t> </a:t>
            </a:r>
            <a:r>
              <a:rPr lang="en-US" sz="2400" dirty="0" err="1" smtClean="0"/>
              <a:t>melakukan</a:t>
            </a:r>
            <a:r>
              <a:rPr lang="en-US" sz="2400" dirty="0" smtClean="0"/>
              <a:t> </a:t>
            </a:r>
            <a:r>
              <a:rPr lang="en-US" sz="2400" dirty="0" err="1" smtClean="0"/>
              <a:t>kegiatan</a:t>
            </a:r>
            <a:r>
              <a:rPr lang="en-US" sz="2400" dirty="0" smtClean="0"/>
              <a:t> </a:t>
            </a:r>
            <a:r>
              <a:rPr lang="en-US" sz="2400" dirty="0" err="1" smtClean="0"/>
              <a:t>melalui</a:t>
            </a:r>
            <a:r>
              <a:rPr lang="en-US" sz="2400" dirty="0" smtClean="0"/>
              <a:t> </a:t>
            </a:r>
            <a:r>
              <a:rPr lang="en-US" sz="2400" dirty="0" err="1" smtClean="0"/>
              <a:t>Bada</a:t>
            </a:r>
            <a:r>
              <a:rPr lang="en-US" sz="2400" dirty="0" smtClean="0"/>
              <a:t> </a:t>
            </a:r>
            <a:r>
              <a:rPr lang="en-US" sz="2400" dirty="0" err="1" smtClean="0"/>
              <a:t>Usah</a:t>
            </a:r>
            <a:r>
              <a:rPr lang="en-US" sz="2400" dirty="0" smtClean="0"/>
              <a:t>  </a:t>
            </a:r>
            <a:r>
              <a:rPr lang="en-US" sz="2400" dirty="0" err="1" smtClean="0"/>
              <a:t>Tetap</a:t>
            </a:r>
            <a:r>
              <a:rPr lang="en-US" sz="2400" dirty="0" smtClean="0"/>
              <a:t>(BUT )</a:t>
            </a:r>
            <a:r>
              <a:rPr lang="en-US" sz="2400" dirty="0" err="1" smtClean="0"/>
              <a:t>di</a:t>
            </a:r>
            <a:r>
              <a:rPr lang="en-US" sz="2400" dirty="0" smtClean="0"/>
              <a:t> Indonesia</a:t>
            </a:r>
          </a:p>
          <a:p>
            <a:pPr>
              <a:buNone/>
            </a:pPr>
            <a:r>
              <a:rPr lang="en-US" sz="2400" dirty="0" err="1" smtClean="0"/>
              <a:t>Badan</a:t>
            </a:r>
            <a:r>
              <a:rPr lang="en-US" sz="2400" dirty="0" smtClean="0"/>
              <a:t> Usaha </a:t>
            </a:r>
            <a:r>
              <a:rPr lang="en-US" sz="2400" dirty="0" err="1" smtClean="0"/>
              <a:t>Tetap;Cabang</a:t>
            </a:r>
            <a:r>
              <a:rPr lang="en-US" sz="2400" dirty="0" smtClean="0"/>
              <a:t> </a:t>
            </a:r>
            <a:r>
              <a:rPr lang="en-US" sz="2400" dirty="0" err="1" smtClean="0"/>
              <a:t>perusahaan,Kantor</a:t>
            </a:r>
            <a:r>
              <a:rPr lang="en-US" sz="2400" dirty="0" smtClean="0"/>
              <a:t> </a:t>
            </a:r>
            <a:r>
              <a:rPr lang="en-US" sz="2400" dirty="0" err="1" smtClean="0"/>
              <a:t>perwakilan,Pabrik</a:t>
            </a:r>
            <a:r>
              <a:rPr lang="en-US" sz="2400" dirty="0" smtClean="0"/>
              <a:t>,</a:t>
            </a:r>
          </a:p>
          <a:p>
            <a:pPr>
              <a:buNone/>
            </a:pPr>
            <a:r>
              <a:rPr lang="en-US" sz="2400" dirty="0" err="1" smtClean="0"/>
              <a:t>Bengkel</a:t>
            </a:r>
            <a:r>
              <a:rPr lang="en-US" sz="2400" dirty="0" smtClean="0"/>
              <a:t> </a:t>
            </a:r>
            <a:r>
              <a:rPr lang="en-US" sz="2400" dirty="0" err="1" smtClean="0"/>
              <a:t>milik</a:t>
            </a:r>
            <a:r>
              <a:rPr lang="en-US" sz="2400" dirty="0" smtClean="0"/>
              <a:t> </a:t>
            </a:r>
            <a:r>
              <a:rPr lang="en-US" sz="2400" dirty="0" err="1" smtClean="0"/>
              <a:t>pribadi</a:t>
            </a:r>
            <a:r>
              <a:rPr lang="en-US" sz="2400" dirty="0" smtClean="0"/>
              <a:t> yang </a:t>
            </a:r>
            <a:r>
              <a:rPr lang="en-US" sz="2400" dirty="0" err="1" smtClean="0"/>
              <a:t>tidak</a:t>
            </a:r>
            <a:r>
              <a:rPr lang="en-US" sz="2400" dirty="0" smtClean="0"/>
              <a:t> </a:t>
            </a:r>
            <a:r>
              <a:rPr lang="en-US" sz="2400" dirty="0" err="1" smtClean="0"/>
              <a:t>bertempat</a:t>
            </a:r>
            <a:r>
              <a:rPr lang="en-US" sz="2400" dirty="0" smtClean="0"/>
              <a:t> </a:t>
            </a:r>
            <a:r>
              <a:rPr lang="en-US" sz="2400" dirty="0" err="1" smtClean="0"/>
              <a:t>tinggal</a:t>
            </a:r>
            <a:r>
              <a:rPr lang="en-US" sz="2400" dirty="0" smtClean="0"/>
              <a:t> </a:t>
            </a:r>
            <a:r>
              <a:rPr lang="en-US" sz="2400" dirty="0" err="1" smtClean="0"/>
              <a:t>di</a:t>
            </a:r>
            <a:r>
              <a:rPr lang="en-US" sz="2400" dirty="0" smtClean="0"/>
              <a:t> Indonesia.</a:t>
            </a:r>
            <a:endParaRPr lang="en-US" sz="2400"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438922"/>
            <a:ext cx="9180513" cy="6582591"/>
          </a:xfrm>
        </p:spPr>
        <p:txBody>
          <a:bodyPr/>
          <a:lstStyle/>
          <a:p>
            <a:pPr>
              <a:buNone/>
            </a:pPr>
            <a:r>
              <a:rPr lang="en-US" b="1" u="sng" dirty="0" smtClean="0"/>
              <a:t>3.Tidak </a:t>
            </a:r>
            <a:r>
              <a:rPr lang="en-US" b="1" u="sng" dirty="0" err="1" smtClean="0"/>
              <a:t>termasuk</a:t>
            </a:r>
            <a:r>
              <a:rPr lang="en-US" b="1" u="sng" dirty="0" smtClean="0"/>
              <a:t> </a:t>
            </a:r>
            <a:r>
              <a:rPr lang="en-US" b="1" u="sng" dirty="0" err="1" smtClean="0"/>
              <a:t>subjek</a:t>
            </a:r>
            <a:r>
              <a:rPr lang="en-US" b="1" u="sng" dirty="0" smtClean="0"/>
              <a:t> </a:t>
            </a:r>
            <a:r>
              <a:rPr lang="en-US" b="1" u="sng" dirty="0" err="1" smtClean="0"/>
              <a:t>PPh.</a:t>
            </a:r>
            <a:endParaRPr lang="en-US" b="1" u="sng" dirty="0" smtClean="0"/>
          </a:p>
          <a:p>
            <a:pPr>
              <a:buFont typeface="Wingdings" pitchFamily="2" charset="2"/>
              <a:buChar char="Ø"/>
            </a:pPr>
            <a:r>
              <a:rPr lang="en-US" dirty="0" err="1" smtClean="0"/>
              <a:t>Badan</a:t>
            </a:r>
            <a:r>
              <a:rPr lang="en-US" dirty="0" smtClean="0"/>
              <a:t> </a:t>
            </a:r>
            <a:r>
              <a:rPr lang="en-US" dirty="0" err="1" smtClean="0"/>
              <a:t>perwakilan</a:t>
            </a:r>
            <a:r>
              <a:rPr lang="en-US" dirty="0" smtClean="0"/>
              <a:t> </a:t>
            </a:r>
            <a:r>
              <a:rPr lang="en-US" dirty="0" err="1" smtClean="0"/>
              <a:t>negara</a:t>
            </a:r>
            <a:r>
              <a:rPr lang="en-US" dirty="0" smtClean="0"/>
              <a:t> </a:t>
            </a:r>
            <a:r>
              <a:rPr lang="en-US" dirty="0" err="1" smtClean="0"/>
              <a:t>asing</a:t>
            </a:r>
            <a:endParaRPr lang="en-US" dirty="0" smtClean="0"/>
          </a:p>
          <a:p>
            <a:pPr>
              <a:buFont typeface="Wingdings" pitchFamily="2" charset="2"/>
              <a:buChar char="Ø"/>
            </a:pPr>
            <a:r>
              <a:rPr lang="en-US" dirty="0" err="1" smtClean="0"/>
              <a:t>Pejabat</a:t>
            </a:r>
            <a:r>
              <a:rPr lang="en-US" dirty="0" smtClean="0"/>
              <a:t> </a:t>
            </a:r>
            <a:r>
              <a:rPr lang="en-US" dirty="0" err="1" smtClean="0"/>
              <a:t>perwakilan</a:t>
            </a:r>
            <a:r>
              <a:rPr lang="en-US" dirty="0" smtClean="0"/>
              <a:t> </a:t>
            </a:r>
            <a:r>
              <a:rPr lang="en-US" dirty="0" err="1" smtClean="0"/>
              <a:t>diplomatik</a:t>
            </a:r>
            <a:r>
              <a:rPr lang="en-US" dirty="0" smtClean="0"/>
              <a:t>,</a:t>
            </a:r>
          </a:p>
          <a:p>
            <a:pPr>
              <a:buFont typeface="Wingdings" pitchFamily="2" charset="2"/>
              <a:buChar char="Ø"/>
            </a:pPr>
            <a:r>
              <a:rPr lang="en-US" dirty="0" err="1" smtClean="0"/>
              <a:t>Organisasi</a:t>
            </a:r>
            <a:r>
              <a:rPr lang="en-US" dirty="0" smtClean="0"/>
              <a:t> </a:t>
            </a:r>
            <a:r>
              <a:rPr lang="en-US" dirty="0" err="1" smtClean="0"/>
              <a:t>Internesional</a:t>
            </a:r>
            <a:r>
              <a:rPr lang="en-US" dirty="0" smtClean="0"/>
              <a:t> yang </a:t>
            </a:r>
            <a:r>
              <a:rPr lang="en-US" dirty="0" err="1" smtClean="0"/>
              <a:t>ditetapkan</a:t>
            </a:r>
            <a:r>
              <a:rPr lang="en-US" dirty="0" smtClean="0"/>
              <a:t> </a:t>
            </a:r>
            <a:r>
              <a:rPr lang="en-US" dirty="0" err="1" smtClean="0"/>
              <a:t>dengan</a:t>
            </a:r>
            <a:r>
              <a:rPr lang="en-US" dirty="0" smtClean="0"/>
              <a:t> </a:t>
            </a:r>
            <a:r>
              <a:rPr lang="en-US" dirty="0" err="1" smtClean="0"/>
              <a:t>keputusan</a:t>
            </a:r>
            <a:r>
              <a:rPr lang="en-US" dirty="0" smtClean="0"/>
              <a:t> </a:t>
            </a:r>
            <a:r>
              <a:rPr lang="en-US" dirty="0" err="1" smtClean="0"/>
              <a:t>menteri</a:t>
            </a:r>
            <a:r>
              <a:rPr lang="en-US" dirty="0" smtClean="0"/>
              <a:t> </a:t>
            </a:r>
            <a:r>
              <a:rPr lang="en-US" dirty="0" err="1" smtClean="0"/>
              <a:t>keuangan</a:t>
            </a:r>
            <a:endParaRPr lang="en-US" dirty="0" smtClean="0"/>
          </a:p>
          <a:p>
            <a:pPr>
              <a:buFont typeface="Wingdings" pitchFamily="2" charset="2"/>
              <a:buChar char="Ø"/>
            </a:pPr>
            <a:r>
              <a:rPr lang="en-US" dirty="0" err="1" smtClean="0"/>
              <a:t>Pejabat</a:t>
            </a:r>
            <a:r>
              <a:rPr lang="en-US" dirty="0" smtClean="0"/>
              <a:t> </a:t>
            </a:r>
            <a:r>
              <a:rPr lang="en-US" dirty="0" err="1" smtClean="0"/>
              <a:t>perwakilan</a:t>
            </a:r>
            <a:r>
              <a:rPr lang="en-US" dirty="0" smtClean="0"/>
              <a:t> </a:t>
            </a:r>
            <a:r>
              <a:rPr lang="en-US" dirty="0" err="1" smtClean="0"/>
              <a:t>organisasi</a:t>
            </a:r>
            <a:r>
              <a:rPr lang="en-US" dirty="0" smtClean="0"/>
              <a:t> </a:t>
            </a:r>
            <a:r>
              <a:rPr lang="en-US" dirty="0" err="1" smtClean="0"/>
              <a:t>Internasional</a:t>
            </a:r>
            <a:r>
              <a:rPr lang="en-US" dirty="0" smtClean="0"/>
              <a:t> yang </a:t>
            </a:r>
            <a:r>
              <a:rPr lang="en-US" dirty="0" err="1" smtClean="0"/>
              <a:t>ditetapkan</a:t>
            </a:r>
            <a:r>
              <a:rPr lang="en-US" dirty="0" smtClean="0"/>
              <a:t> </a:t>
            </a:r>
            <a:r>
              <a:rPr lang="en-US" dirty="0" err="1" smtClean="0"/>
              <a:t>dengan</a:t>
            </a:r>
            <a:r>
              <a:rPr lang="en-US" dirty="0" smtClean="0"/>
              <a:t> </a:t>
            </a:r>
            <a:r>
              <a:rPr lang="en-US" dirty="0" err="1" smtClean="0"/>
              <a:t>keputusan</a:t>
            </a:r>
            <a:r>
              <a:rPr lang="en-US" dirty="0" smtClean="0"/>
              <a:t> </a:t>
            </a:r>
            <a:r>
              <a:rPr lang="en-US" dirty="0" err="1" smtClean="0"/>
              <a:t>menteri</a:t>
            </a:r>
            <a:r>
              <a:rPr lang="en-US" dirty="0" smtClean="0"/>
              <a:t> </a:t>
            </a:r>
            <a:r>
              <a:rPr lang="en-US" dirty="0" err="1" smtClean="0"/>
              <a:t>keuangan</a:t>
            </a:r>
            <a:r>
              <a:rPr lang="en-US" dirty="0" smtClean="0"/>
              <a:t> yang </a:t>
            </a:r>
            <a:r>
              <a:rPr lang="en-US" dirty="0" err="1" smtClean="0"/>
              <a:t>bukan</a:t>
            </a:r>
            <a:r>
              <a:rPr lang="en-US" dirty="0" smtClean="0"/>
              <a:t> WNI</a:t>
            </a:r>
          </a:p>
          <a:p>
            <a:pPr>
              <a:buFont typeface="Wingdings" pitchFamily="2" charset="2"/>
              <a:buChar char="Ø"/>
            </a:pPr>
            <a:endParaRPr lang="en-US" dirty="0" smtClean="0"/>
          </a:p>
          <a:p>
            <a:pPr>
              <a:buFont typeface="Wingdings" pitchFamily="2" charset="2"/>
              <a:buChar char="Ø"/>
            </a:pP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367484"/>
            <a:ext cx="9180513" cy="6654029"/>
          </a:xfrm>
        </p:spPr>
        <p:txBody>
          <a:bodyPr/>
          <a:lstStyle/>
          <a:p>
            <a:pPr>
              <a:buNone/>
            </a:pPr>
            <a:r>
              <a:rPr lang="en-US" b="1" dirty="0" smtClean="0"/>
              <a:t>4.Objek </a:t>
            </a:r>
            <a:r>
              <a:rPr lang="en-US" b="1" dirty="0" err="1" smtClean="0"/>
              <a:t>PPh.</a:t>
            </a:r>
            <a:endParaRPr lang="en-US" b="1" dirty="0" smtClean="0"/>
          </a:p>
          <a:p>
            <a:pPr lvl="1">
              <a:buFont typeface="Wingdings" pitchFamily="2" charset="2"/>
              <a:buChar char="§"/>
            </a:pPr>
            <a:r>
              <a:rPr lang="en-US" dirty="0" err="1" smtClean="0"/>
              <a:t>Penggantian</a:t>
            </a:r>
            <a:r>
              <a:rPr lang="en-US" dirty="0" smtClean="0"/>
              <a:t> </a:t>
            </a:r>
            <a:r>
              <a:rPr lang="en-US" dirty="0" err="1" smtClean="0"/>
              <a:t>atau</a:t>
            </a:r>
            <a:r>
              <a:rPr lang="en-US" dirty="0" smtClean="0"/>
              <a:t> </a:t>
            </a:r>
            <a:r>
              <a:rPr lang="en-US" dirty="0" err="1" smtClean="0"/>
              <a:t>imbalan</a:t>
            </a:r>
            <a:r>
              <a:rPr lang="en-US" dirty="0" smtClean="0"/>
              <a:t> </a:t>
            </a:r>
            <a:r>
              <a:rPr lang="en-US" dirty="0" err="1" smtClean="0"/>
              <a:t>atas</a:t>
            </a:r>
            <a:r>
              <a:rPr lang="en-US" dirty="0" smtClean="0"/>
              <a:t> </a:t>
            </a:r>
            <a:r>
              <a:rPr lang="en-US" dirty="0" err="1" smtClean="0"/>
              <a:t>pekerjaan</a:t>
            </a:r>
            <a:r>
              <a:rPr lang="en-US" dirty="0" smtClean="0"/>
              <a:t> </a:t>
            </a:r>
            <a:r>
              <a:rPr lang="en-US" dirty="0" err="1" smtClean="0"/>
              <a:t>atau</a:t>
            </a:r>
            <a:r>
              <a:rPr lang="en-US" dirty="0" smtClean="0"/>
              <a:t> </a:t>
            </a:r>
            <a:r>
              <a:rPr lang="en-US" dirty="0" err="1" smtClean="0"/>
              <a:t>jasa</a:t>
            </a:r>
            <a:endParaRPr lang="en-US" dirty="0" smtClean="0"/>
          </a:p>
          <a:p>
            <a:pPr lvl="1">
              <a:buFont typeface="Wingdings" pitchFamily="2" charset="2"/>
              <a:buChar char="§"/>
            </a:pPr>
            <a:r>
              <a:rPr lang="en-US" dirty="0" err="1" smtClean="0"/>
              <a:t>Hadiah</a:t>
            </a:r>
            <a:r>
              <a:rPr lang="en-US" dirty="0" smtClean="0"/>
              <a:t> </a:t>
            </a:r>
            <a:r>
              <a:rPr lang="en-US" dirty="0" err="1" smtClean="0"/>
              <a:t>dari</a:t>
            </a:r>
            <a:r>
              <a:rPr lang="en-US" dirty="0" smtClean="0"/>
              <a:t> </a:t>
            </a:r>
            <a:r>
              <a:rPr lang="en-US" dirty="0" err="1" smtClean="0"/>
              <a:t>undian</a:t>
            </a:r>
            <a:endParaRPr lang="en-US" dirty="0" smtClean="0"/>
          </a:p>
          <a:p>
            <a:pPr lvl="1">
              <a:buFont typeface="Wingdings" pitchFamily="2" charset="2"/>
              <a:buChar char="§"/>
            </a:pPr>
            <a:r>
              <a:rPr lang="en-US" dirty="0" err="1" smtClean="0"/>
              <a:t>Laba</a:t>
            </a:r>
            <a:r>
              <a:rPr lang="en-US" dirty="0" smtClean="0"/>
              <a:t> </a:t>
            </a:r>
            <a:r>
              <a:rPr lang="en-US" dirty="0" err="1" smtClean="0"/>
              <a:t>usaha</a:t>
            </a:r>
            <a:endParaRPr lang="en-US" dirty="0" smtClean="0"/>
          </a:p>
          <a:p>
            <a:pPr lvl="1">
              <a:buFont typeface="Wingdings" pitchFamily="2" charset="2"/>
              <a:buChar char="§"/>
            </a:pPr>
            <a:r>
              <a:rPr lang="en-US" dirty="0" err="1" smtClean="0"/>
              <a:t>Keuantungan</a:t>
            </a:r>
            <a:r>
              <a:rPr lang="en-US" dirty="0" smtClean="0"/>
              <a:t> </a:t>
            </a:r>
            <a:r>
              <a:rPr lang="en-US" dirty="0" err="1" smtClean="0"/>
              <a:t>atas</a:t>
            </a:r>
            <a:r>
              <a:rPr lang="en-US" dirty="0" smtClean="0"/>
              <a:t> </a:t>
            </a:r>
            <a:r>
              <a:rPr lang="en-US" dirty="0" err="1" smtClean="0"/>
              <a:t>penjualan</a:t>
            </a:r>
            <a:r>
              <a:rPr lang="en-US" dirty="0" smtClean="0"/>
              <a:t> </a:t>
            </a:r>
            <a:r>
              <a:rPr lang="en-US" dirty="0" err="1" smtClean="0"/>
              <a:t>harta</a:t>
            </a:r>
            <a:endParaRPr lang="en-US" dirty="0" smtClean="0"/>
          </a:p>
          <a:p>
            <a:pPr lvl="1">
              <a:buFont typeface="Wingdings" pitchFamily="2" charset="2"/>
              <a:buChar char="§"/>
            </a:pPr>
            <a:r>
              <a:rPr lang="en-US" dirty="0" err="1" smtClean="0"/>
              <a:t>Bunga</a:t>
            </a:r>
            <a:endParaRPr lang="en-US" dirty="0" smtClean="0"/>
          </a:p>
          <a:p>
            <a:pPr lvl="1">
              <a:buFont typeface="Wingdings" pitchFamily="2" charset="2"/>
              <a:buChar char="§"/>
            </a:pPr>
            <a:r>
              <a:rPr lang="en-US" dirty="0" err="1" smtClean="0"/>
              <a:t>Deviden</a:t>
            </a:r>
            <a:endParaRPr lang="en-US" dirty="0" smtClean="0"/>
          </a:p>
          <a:p>
            <a:pPr lvl="1">
              <a:buFont typeface="Wingdings" pitchFamily="2" charset="2"/>
              <a:buChar char="§"/>
            </a:pPr>
            <a:r>
              <a:rPr lang="en-US" dirty="0" smtClean="0"/>
              <a:t>Royalty</a:t>
            </a:r>
          </a:p>
          <a:p>
            <a:pPr lvl="1">
              <a:buFont typeface="Wingdings" pitchFamily="2" charset="2"/>
              <a:buChar char="§"/>
            </a:pPr>
            <a:r>
              <a:rPr lang="en-US" dirty="0" err="1" smtClean="0"/>
              <a:t>Penerima</a:t>
            </a:r>
            <a:r>
              <a:rPr lang="en-US" dirty="0" smtClean="0"/>
              <a:t> </a:t>
            </a:r>
            <a:r>
              <a:rPr lang="en-US" dirty="0" err="1" smtClean="0"/>
              <a:t>atau</a:t>
            </a:r>
            <a:r>
              <a:rPr lang="en-US" dirty="0" smtClean="0"/>
              <a:t> </a:t>
            </a:r>
            <a:r>
              <a:rPr lang="en-US" dirty="0" err="1" smtClean="0"/>
              <a:t>perolehan</a:t>
            </a:r>
            <a:r>
              <a:rPr lang="en-US" dirty="0" smtClean="0"/>
              <a:t> </a:t>
            </a:r>
            <a:r>
              <a:rPr lang="en-US" dirty="0" err="1" smtClean="0"/>
              <a:t>pembayaran</a:t>
            </a:r>
            <a:r>
              <a:rPr lang="en-US" dirty="0" smtClean="0"/>
              <a:t> </a:t>
            </a:r>
            <a:r>
              <a:rPr lang="en-US" dirty="0" err="1" smtClean="0"/>
              <a:t>berkala</a:t>
            </a:r>
            <a:endParaRPr lang="en-US" dirty="0" smtClean="0"/>
          </a:p>
          <a:p>
            <a:pPr lvl="1">
              <a:buFont typeface="Wingdings" pitchFamily="2" charset="2"/>
              <a:buChar char="§"/>
            </a:pPr>
            <a:r>
              <a:rPr lang="en-US" dirty="0" err="1" smtClean="0"/>
              <a:t>dll</a:t>
            </a:r>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224608"/>
            <a:ext cx="9180513" cy="6047621"/>
          </a:xfrm>
        </p:spPr>
        <p:txBody>
          <a:bodyPr/>
          <a:lstStyle/>
          <a:p>
            <a:pPr>
              <a:buNone/>
            </a:pPr>
            <a:r>
              <a:rPr lang="en-US" b="1" dirty="0" smtClean="0"/>
              <a:t>5.Tidak </a:t>
            </a:r>
            <a:r>
              <a:rPr lang="en-US" b="1" dirty="0" err="1" smtClean="0"/>
              <a:t>termasuk</a:t>
            </a:r>
            <a:r>
              <a:rPr lang="en-US" b="1" dirty="0" smtClean="0"/>
              <a:t> </a:t>
            </a:r>
            <a:r>
              <a:rPr lang="en-US" b="1" dirty="0" err="1" smtClean="0"/>
              <a:t>objek</a:t>
            </a:r>
            <a:r>
              <a:rPr lang="en-US" b="1" dirty="0" smtClean="0"/>
              <a:t> </a:t>
            </a:r>
            <a:r>
              <a:rPr lang="en-US" b="1" dirty="0" err="1" smtClean="0"/>
              <a:t>PPh</a:t>
            </a:r>
            <a:r>
              <a:rPr lang="en-US" b="1" dirty="0" smtClean="0"/>
              <a:t>;</a:t>
            </a:r>
          </a:p>
          <a:p>
            <a:pPr>
              <a:buFont typeface="Wingdings" pitchFamily="2" charset="2"/>
              <a:buChar char="ü"/>
            </a:pPr>
            <a:r>
              <a:rPr lang="en-US" dirty="0" err="1" smtClean="0"/>
              <a:t>Bantuan</a:t>
            </a:r>
            <a:r>
              <a:rPr lang="en-US" dirty="0" smtClean="0"/>
              <a:t> </a:t>
            </a:r>
            <a:r>
              <a:rPr lang="en-US" dirty="0" err="1" smtClean="0"/>
              <a:t>atau</a:t>
            </a:r>
            <a:r>
              <a:rPr lang="en-US" dirty="0" smtClean="0"/>
              <a:t> </a:t>
            </a:r>
            <a:r>
              <a:rPr lang="en-US" dirty="0" err="1" smtClean="0"/>
              <a:t>sumbangan</a:t>
            </a:r>
            <a:endParaRPr lang="en-US" dirty="0" smtClean="0"/>
          </a:p>
          <a:p>
            <a:pPr>
              <a:buFont typeface="Wingdings" pitchFamily="2" charset="2"/>
              <a:buChar char="ü"/>
            </a:pPr>
            <a:r>
              <a:rPr lang="en-US" dirty="0" err="1" smtClean="0"/>
              <a:t>Harta</a:t>
            </a:r>
            <a:r>
              <a:rPr lang="en-US" dirty="0" smtClean="0"/>
              <a:t> </a:t>
            </a:r>
            <a:r>
              <a:rPr lang="en-US" dirty="0" err="1" smtClean="0"/>
              <a:t>hibahan</a:t>
            </a:r>
            <a:endParaRPr lang="en-US" dirty="0" smtClean="0"/>
          </a:p>
          <a:p>
            <a:pPr>
              <a:buFont typeface="Wingdings" pitchFamily="2" charset="2"/>
              <a:buChar char="ü"/>
            </a:pPr>
            <a:r>
              <a:rPr lang="en-US" dirty="0" err="1" smtClean="0"/>
              <a:t>Warisan</a:t>
            </a:r>
            <a:endParaRPr lang="en-US" dirty="0" smtClean="0"/>
          </a:p>
          <a:p>
            <a:pPr>
              <a:buFont typeface="Wingdings" pitchFamily="2" charset="2"/>
              <a:buChar char="ü"/>
            </a:pPr>
            <a:r>
              <a:rPr lang="en-US" dirty="0" err="1" smtClean="0"/>
              <a:t>Pembayaran</a:t>
            </a:r>
            <a:r>
              <a:rPr lang="en-US" dirty="0" smtClean="0"/>
              <a:t> </a:t>
            </a:r>
            <a:r>
              <a:rPr lang="en-US" dirty="0" err="1" smtClean="0"/>
              <a:t>dari</a:t>
            </a:r>
            <a:r>
              <a:rPr lang="en-US" dirty="0" smtClean="0"/>
              <a:t> </a:t>
            </a:r>
            <a:r>
              <a:rPr lang="en-US" dirty="0" err="1" smtClean="0"/>
              <a:t>perusahaan</a:t>
            </a:r>
            <a:r>
              <a:rPr lang="en-US" dirty="0" smtClean="0"/>
              <a:t> </a:t>
            </a:r>
            <a:r>
              <a:rPr lang="en-US" dirty="0" err="1" smtClean="0"/>
              <a:t>asuransi</a:t>
            </a:r>
            <a:r>
              <a:rPr lang="en-US" dirty="0" smtClean="0"/>
              <a:t> </a:t>
            </a:r>
            <a:r>
              <a:rPr lang="en-US" dirty="0" err="1" smtClean="0"/>
              <a:t>kesehatan,kecelakaan</a:t>
            </a:r>
            <a:endParaRPr lang="en-US" dirty="0" smtClean="0"/>
          </a:p>
          <a:p>
            <a:pPr>
              <a:buFont typeface="Wingdings" pitchFamily="2" charset="2"/>
              <a:buChar char="ü"/>
            </a:pPr>
            <a:r>
              <a:rPr lang="en-US" dirty="0" err="1" smtClean="0"/>
              <a:t>Penghasilan</a:t>
            </a:r>
            <a:r>
              <a:rPr lang="en-US" dirty="0" smtClean="0"/>
              <a:t> </a:t>
            </a:r>
            <a:r>
              <a:rPr lang="en-US" dirty="0" err="1" smtClean="0"/>
              <a:t>dari</a:t>
            </a:r>
            <a:r>
              <a:rPr lang="en-US" dirty="0" smtClean="0"/>
              <a:t> modal yang </a:t>
            </a:r>
            <a:r>
              <a:rPr lang="en-US" dirty="0" err="1" smtClean="0"/>
              <a:t>ditanamkan</a:t>
            </a:r>
            <a:r>
              <a:rPr lang="en-US" dirty="0" smtClean="0"/>
              <a:t> </a:t>
            </a:r>
            <a:r>
              <a:rPr lang="en-US" dirty="0" err="1" smtClean="0"/>
              <a:t>oleh</a:t>
            </a:r>
            <a:r>
              <a:rPr lang="en-US" dirty="0" smtClean="0"/>
              <a:t> </a:t>
            </a:r>
            <a:r>
              <a:rPr lang="en-US" dirty="0" err="1" smtClean="0"/>
              <a:t>dana</a:t>
            </a:r>
            <a:r>
              <a:rPr lang="en-US" dirty="0" smtClean="0"/>
              <a:t> </a:t>
            </a:r>
            <a:r>
              <a:rPr lang="en-US" dirty="0" err="1" smtClean="0"/>
              <a:t>pensiun</a:t>
            </a:r>
            <a:r>
              <a:rPr lang="en-US" dirty="0" smtClean="0"/>
              <a:t>, </a:t>
            </a:r>
          </a:p>
          <a:p>
            <a:pPr>
              <a:buFont typeface="Wingdings" pitchFamily="2" charset="2"/>
              <a:buChar char="ü"/>
            </a:pPr>
            <a:r>
              <a:rPr lang="en-US" dirty="0" err="1" smtClean="0"/>
              <a:t>Dll</a:t>
            </a:r>
            <a:r>
              <a:rPr lang="en-US" dirty="0" smtClean="0"/>
              <a: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54161" y="474598"/>
            <a:ext cx="2836293" cy="464390"/>
          </a:xfrm>
          <a:ln w="12700">
            <a:solidFill>
              <a:schemeClr val="tx1"/>
            </a:solidFill>
          </a:ln>
        </p:spPr>
        <p:txBody>
          <a:bodyPr>
            <a:noAutofit/>
          </a:bodyPr>
          <a:lstStyle/>
          <a:p>
            <a:pPr algn="l"/>
            <a:r>
              <a:rPr lang="en-US" sz="2800" b="1" dirty="0" smtClean="0"/>
              <a:t>2.FUNGSI PAJAK</a:t>
            </a:r>
            <a:endParaRPr lang="en-US" sz="2800" b="1" dirty="0"/>
          </a:p>
        </p:txBody>
      </p:sp>
      <p:sp>
        <p:nvSpPr>
          <p:cNvPr id="3" name="Content Placeholder 2"/>
          <p:cNvSpPr>
            <a:spLocks noGrp="1"/>
          </p:cNvSpPr>
          <p:nvPr>
            <p:ph idx="1"/>
          </p:nvPr>
        </p:nvSpPr>
        <p:spPr>
          <a:xfrm>
            <a:off x="10" y="1724806"/>
            <a:ext cx="9180512" cy="5150448"/>
          </a:xfrm>
          <a:ln w="19050">
            <a:solidFill>
              <a:schemeClr val="tx1"/>
            </a:solidFill>
          </a:ln>
        </p:spPr>
        <p:txBody>
          <a:bodyPr>
            <a:normAutofit/>
          </a:bodyPr>
          <a:lstStyle/>
          <a:p>
            <a:pPr>
              <a:buNone/>
            </a:pPr>
            <a:r>
              <a:rPr lang="en-US" sz="3200" b="1" dirty="0" smtClean="0"/>
              <a:t>1.Fungsi </a:t>
            </a:r>
            <a:r>
              <a:rPr lang="en-US" sz="3200" b="1" dirty="0" err="1" smtClean="0"/>
              <a:t>anggaran</a:t>
            </a:r>
            <a:r>
              <a:rPr lang="en-US" sz="3200" b="1" dirty="0" smtClean="0"/>
              <a:t> (</a:t>
            </a:r>
            <a:r>
              <a:rPr lang="en-US" sz="3200" b="1" dirty="0" err="1" smtClean="0"/>
              <a:t>Budgetair</a:t>
            </a:r>
            <a:r>
              <a:rPr lang="en-US" sz="3200" b="1" dirty="0" smtClean="0"/>
              <a:t>)</a:t>
            </a:r>
          </a:p>
          <a:p>
            <a:pPr>
              <a:buNone/>
            </a:pPr>
            <a:r>
              <a:rPr lang="en-US" sz="3200" dirty="0" smtClean="0"/>
              <a:t>	</a:t>
            </a:r>
            <a:r>
              <a:rPr lang="en-US" sz="3200" dirty="0" err="1" smtClean="0"/>
              <a:t>Pajak</a:t>
            </a:r>
            <a:r>
              <a:rPr lang="en-US" sz="3200" dirty="0" smtClean="0"/>
              <a:t>     </a:t>
            </a:r>
            <a:r>
              <a:rPr lang="en-US" sz="3200" dirty="0" err="1" smtClean="0"/>
              <a:t>berfungsi</a:t>
            </a:r>
            <a:r>
              <a:rPr lang="en-US" sz="3200" dirty="0" smtClean="0"/>
              <a:t>     </a:t>
            </a:r>
            <a:r>
              <a:rPr lang="en-US" sz="3200" dirty="0" err="1" smtClean="0"/>
              <a:t>sebagai</a:t>
            </a:r>
            <a:r>
              <a:rPr lang="en-US" sz="3200" dirty="0" smtClean="0"/>
              <a:t>     </a:t>
            </a:r>
            <a:r>
              <a:rPr lang="en-US" sz="3200" dirty="0" err="1" smtClean="0"/>
              <a:t>sumber</a:t>
            </a:r>
            <a:r>
              <a:rPr lang="en-US" sz="3200" dirty="0" smtClean="0"/>
              <a:t>   </a:t>
            </a:r>
            <a:r>
              <a:rPr lang="en-US" sz="3200" dirty="0" err="1" smtClean="0"/>
              <a:t>dana</a:t>
            </a:r>
            <a:r>
              <a:rPr lang="en-US" sz="3200" dirty="0" smtClean="0"/>
              <a:t>  </a:t>
            </a:r>
            <a:r>
              <a:rPr lang="en-US" sz="3200" dirty="0" err="1" smtClean="0"/>
              <a:t>untuk</a:t>
            </a:r>
            <a:r>
              <a:rPr lang="en-US" sz="3200" dirty="0" smtClean="0"/>
              <a:t> </a:t>
            </a:r>
            <a:r>
              <a:rPr lang="en-US" sz="3200" dirty="0" err="1" smtClean="0"/>
              <a:t>membiayai</a:t>
            </a:r>
            <a:r>
              <a:rPr lang="en-US" sz="3200" dirty="0" smtClean="0"/>
              <a:t>  </a:t>
            </a:r>
            <a:r>
              <a:rPr lang="en-US" sz="3200" dirty="0" err="1" smtClean="0"/>
              <a:t>pengeluaran</a:t>
            </a:r>
            <a:r>
              <a:rPr lang="en-US" sz="3200" dirty="0" smtClean="0"/>
              <a:t> - </a:t>
            </a:r>
            <a:r>
              <a:rPr lang="en-US" sz="3200" dirty="0" err="1" smtClean="0"/>
              <a:t>pengeluaran</a:t>
            </a:r>
            <a:r>
              <a:rPr lang="en-US" sz="3200" dirty="0" smtClean="0"/>
              <a:t>  </a:t>
            </a:r>
            <a:r>
              <a:rPr lang="en-US" sz="3200" dirty="0" err="1" smtClean="0"/>
              <a:t>negara.Untuk</a:t>
            </a:r>
            <a:r>
              <a:rPr lang="en-US" sz="3200" dirty="0" smtClean="0"/>
              <a:t> </a:t>
            </a:r>
            <a:r>
              <a:rPr lang="en-US" sz="3200" dirty="0" err="1" smtClean="0"/>
              <a:t>menjalankan</a:t>
            </a:r>
            <a:r>
              <a:rPr lang="en-US" sz="3200" dirty="0" smtClean="0"/>
              <a:t>     </a:t>
            </a:r>
            <a:r>
              <a:rPr lang="en-US" sz="3200" dirty="0" err="1" smtClean="0"/>
              <a:t>tugas</a:t>
            </a:r>
            <a:r>
              <a:rPr lang="en-US" sz="3200" dirty="0" smtClean="0"/>
              <a:t>  -  </a:t>
            </a:r>
            <a:r>
              <a:rPr lang="en-US" sz="3200" dirty="0" err="1" smtClean="0"/>
              <a:t>tugas</a:t>
            </a:r>
            <a:r>
              <a:rPr lang="en-US" sz="3200" dirty="0" smtClean="0"/>
              <a:t>    </a:t>
            </a:r>
            <a:r>
              <a:rPr lang="en-US" sz="3200" dirty="0" err="1" smtClean="0"/>
              <a:t>rutin</a:t>
            </a:r>
            <a:r>
              <a:rPr lang="en-US" sz="3200" dirty="0" smtClean="0"/>
              <a:t>    </a:t>
            </a:r>
            <a:r>
              <a:rPr lang="en-US" sz="3200" dirty="0" err="1" smtClean="0"/>
              <a:t>negara</a:t>
            </a:r>
            <a:r>
              <a:rPr lang="en-US" sz="3200" dirty="0" smtClean="0"/>
              <a:t>     </a:t>
            </a:r>
            <a:r>
              <a:rPr lang="en-US" sz="3200" dirty="0" err="1" smtClean="0"/>
              <a:t>dan</a:t>
            </a:r>
            <a:r>
              <a:rPr lang="en-US" sz="3200" dirty="0" smtClean="0"/>
              <a:t> </a:t>
            </a:r>
            <a:r>
              <a:rPr lang="en-US" sz="3200" dirty="0" err="1" smtClean="0"/>
              <a:t>melaksanakan</a:t>
            </a:r>
            <a:r>
              <a:rPr lang="en-US" sz="3200" dirty="0" smtClean="0"/>
              <a:t> </a:t>
            </a:r>
            <a:r>
              <a:rPr lang="en-US" sz="3200" dirty="0" err="1" smtClean="0"/>
              <a:t>pembangunan</a:t>
            </a:r>
            <a:r>
              <a:rPr lang="en-US" sz="3200" dirty="0" smtClean="0"/>
              <a:t>.</a:t>
            </a:r>
          </a:p>
          <a:p>
            <a:pPr>
              <a:buNone/>
            </a:pPr>
            <a:r>
              <a:rPr lang="en-US" sz="3200" b="1" dirty="0" smtClean="0"/>
              <a:t>2.Fungsi </a:t>
            </a:r>
            <a:r>
              <a:rPr lang="en-US" sz="3200" b="1" dirty="0" err="1" smtClean="0"/>
              <a:t>mengatur</a:t>
            </a:r>
            <a:r>
              <a:rPr lang="en-US" sz="3200" b="1" dirty="0" smtClean="0"/>
              <a:t> (</a:t>
            </a:r>
            <a:r>
              <a:rPr lang="en-US" sz="3200" b="1" dirty="0" err="1" smtClean="0"/>
              <a:t>regulerend</a:t>
            </a:r>
            <a:r>
              <a:rPr lang="en-US" sz="3200" b="1" dirty="0" smtClean="0"/>
              <a:t>)</a:t>
            </a:r>
          </a:p>
          <a:p>
            <a:pPr>
              <a:buNone/>
            </a:pPr>
            <a:r>
              <a:rPr lang="en-US" sz="3200" dirty="0" smtClean="0"/>
              <a:t>	</a:t>
            </a:r>
            <a:r>
              <a:rPr lang="en-US" sz="3200" dirty="0" err="1" smtClean="0"/>
              <a:t>Pajak</a:t>
            </a:r>
            <a:r>
              <a:rPr lang="en-US" sz="3200" dirty="0" smtClean="0"/>
              <a:t>    </a:t>
            </a:r>
            <a:r>
              <a:rPr lang="en-US" sz="3200" dirty="0" err="1" smtClean="0"/>
              <a:t>berfungsi</a:t>
            </a:r>
            <a:r>
              <a:rPr lang="en-US" sz="3200" dirty="0" smtClean="0"/>
              <a:t>   </a:t>
            </a:r>
            <a:r>
              <a:rPr lang="en-US" sz="3200" dirty="0" err="1" smtClean="0"/>
              <a:t>sebagai</a:t>
            </a:r>
            <a:r>
              <a:rPr lang="en-US" sz="3200" dirty="0" smtClean="0"/>
              <a:t> </a:t>
            </a:r>
            <a:r>
              <a:rPr lang="en-US" sz="3200" dirty="0" err="1" smtClean="0"/>
              <a:t>alat</a:t>
            </a:r>
            <a:r>
              <a:rPr lang="en-US" sz="3200" dirty="0" smtClean="0"/>
              <a:t> </a:t>
            </a:r>
            <a:r>
              <a:rPr lang="en-US" sz="3200" dirty="0" err="1" smtClean="0"/>
              <a:t>untuk</a:t>
            </a:r>
            <a:r>
              <a:rPr lang="en-US" sz="3200" dirty="0" smtClean="0"/>
              <a:t> </a:t>
            </a:r>
            <a:r>
              <a:rPr lang="en-US" sz="3200" dirty="0" err="1" smtClean="0"/>
              <a:t>mengatur</a:t>
            </a:r>
            <a:r>
              <a:rPr lang="en-US" sz="3200" dirty="0" smtClean="0"/>
              <a:t> </a:t>
            </a:r>
            <a:r>
              <a:rPr lang="en-US" sz="3200" dirty="0" err="1" smtClean="0"/>
              <a:t>atau</a:t>
            </a:r>
            <a:r>
              <a:rPr lang="en-US" sz="3200" dirty="0" smtClean="0"/>
              <a:t> </a:t>
            </a:r>
            <a:r>
              <a:rPr lang="en-US" sz="3200" dirty="0" err="1" smtClean="0"/>
              <a:t>melaksanakan</a:t>
            </a:r>
            <a:r>
              <a:rPr lang="en-US" sz="3200" dirty="0" smtClean="0"/>
              <a:t>  </a:t>
            </a:r>
            <a:r>
              <a:rPr lang="en-US" sz="3200" dirty="0" err="1" smtClean="0"/>
              <a:t>kebijakan</a:t>
            </a:r>
            <a:r>
              <a:rPr lang="en-US" sz="3200" dirty="0" smtClean="0"/>
              <a:t> </a:t>
            </a:r>
            <a:r>
              <a:rPr lang="en-US" sz="3200" dirty="0" err="1" smtClean="0"/>
              <a:t>negara</a:t>
            </a:r>
            <a:r>
              <a:rPr lang="en-US" sz="3200" dirty="0" smtClean="0"/>
              <a:t> </a:t>
            </a:r>
            <a:r>
              <a:rPr lang="en-US" sz="3200" dirty="0" err="1" smtClean="0"/>
              <a:t>dibidang</a:t>
            </a:r>
            <a:r>
              <a:rPr lang="en-US" sz="3200" dirty="0" smtClean="0"/>
              <a:t> </a:t>
            </a:r>
            <a:r>
              <a:rPr lang="en-US" sz="3200" dirty="0" err="1" smtClean="0"/>
              <a:t>sosial</a:t>
            </a:r>
            <a:r>
              <a:rPr lang="en-US" sz="3200" dirty="0" smtClean="0"/>
              <a:t> </a:t>
            </a:r>
            <a:r>
              <a:rPr lang="en-US" sz="3200" dirty="0" err="1" smtClean="0"/>
              <a:t>dan</a:t>
            </a:r>
            <a:r>
              <a:rPr lang="en-US" sz="3200" dirty="0" smtClean="0"/>
              <a:t> </a:t>
            </a:r>
            <a:r>
              <a:rPr lang="en-US" sz="3200" dirty="0" err="1" smtClean="0"/>
              <a:t>ekonomi</a:t>
            </a:r>
            <a:r>
              <a:rPr lang="en-US" sz="3200" dirty="0" smtClean="0"/>
              <a:t>.</a:t>
            </a:r>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a:p>
        </p:txBody>
      </p:sp>
      <p:pic>
        <p:nvPicPr>
          <p:cNvPr id="4" name="Picture 3" descr="http://t3.gstatic.com/images?q=tbn:ANd9GcQRy8JiljuLkBKTG7Bu6EBsiKktFvPSdYxhHqASopIojYJn8kqVqUt0ABQ"/>
          <p:cNvPicPr/>
          <p:nvPr/>
        </p:nvPicPr>
        <p:blipFill>
          <a:blip r:embed="rId3"/>
          <a:srcRect/>
          <a:stretch>
            <a:fillRect/>
          </a:stretch>
        </p:blipFill>
        <p:spPr bwMode="auto">
          <a:xfrm>
            <a:off x="6666262" y="10294"/>
            <a:ext cx="2496026" cy="1714512"/>
          </a:xfrm>
          <a:prstGeom prst="rect">
            <a:avLst/>
          </a:prstGeom>
          <a:noFill/>
          <a:ln w="9525">
            <a:noFill/>
            <a:miter lim="800000"/>
            <a:headEnd/>
            <a:tailEnd/>
          </a:ln>
        </p:spPr>
      </p:pic>
      <p:pic>
        <p:nvPicPr>
          <p:cNvPr id="6" name="Picture 5" descr="http://4.bp.blogspot.com/-WsfPQYpm_HY/TjAjFyDabqI/AAAAAAAAADw/fzPRnfT5sdk/s200/Untitled+picture+8.png"/>
          <p:cNvPicPr/>
          <p:nvPr/>
        </p:nvPicPr>
        <p:blipFill>
          <a:blip r:embed="rId4"/>
          <a:srcRect/>
          <a:stretch>
            <a:fillRect/>
          </a:stretch>
        </p:blipFill>
        <p:spPr bwMode="auto">
          <a:xfrm>
            <a:off x="0" y="1"/>
            <a:ext cx="2589992" cy="1724805"/>
          </a:xfrm>
          <a:prstGeom prst="rect">
            <a:avLst/>
          </a:prstGeom>
          <a:noFill/>
          <a:ln w="9525">
            <a:noFill/>
            <a:miter lim="800000"/>
            <a:headEnd/>
            <a:tailEnd/>
          </a:ln>
        </p:spPr>
      </p:pic>
    </p:spTree>
  </p:cSld>
  <p:clrMapOvr>
    <a:masterClrMapping/>
  </p:clrMapOvr>
  <p:transition>
    <p:wheel spokes="2"/>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enghasilan kena pajak (WP orang pribadi)&#10;= penghasilan netto - PTKP&#10;Dasar Pengenaan Pajak&#10; "/>
          <p:cNvPicPr>
            <a:picLocks noGrp="1"/>
          </p:cNvPicPr>
          <p:nvPr>
            <p:ph idx="1"/>
          </p:nvPr>
        </p:nvPicPr>
        <p:blipFill>
          <a:blip r:embed="rId2"/>
          <a:srcRect/>
          <a:stretch>
            <a:fillRect/>
          </a:stretch>
        </p:blipFill>
        <p:spPr bwMode="auto">
          <a:xfrm>
            <a:off x="0" y="0"/>
            <a:ext cx="9180513" cy="7021513"/>
          </a:xfrm>
          <a:prstGeom prst="rect">
            <a:avLst/>
          </a:prstGeom>
          <a:noFill/>
          <a:ln w="9525">
            <a:noFill/>
            <a:miter lim="800000"/>
            <a:headEnd/>
            <a:tailEnd/>
          </a:ln>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erhitungan PPh dengan Dasar Pembukuan&#10;Perhitungan PPh dengan Dasar Norma&#10;Penghitungan Penghasilan Netto&#10;Wajib Pajak dalam..."/>
          <p:cNvPicPr>
            <a:picLocks noGrp="1"/>
          </p:cNvPicPr>
          <p:nvPr>
            <p:ph idx="1"/>
          </p:nvPr>
        </p:nvPicPr>
        <p:blipFill>
          <a:blip r:embed="rId2"/>
          <a:srcRect/>
          <a:stretch>
            <a:fillRect/>
          </a:stretch>
        </p:blipFill>
        <p:spPr bwMode="auto">
          <a:xfrm>
            <a:off x="0" y="1"/>
            <a:ext cx="9180513" cy="7021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enghasilan Kena Pajak bagi orang pribadi dan&#10;badan sebagaimana dimaksud dalam Pasal 14 UU&#10;PPh No. 17 Tahun 2000, dihitung..."/>
          <p:cNvPicPr>
            <a:picLocks noGrp="1"/>
          </p:cNvPicPr>
          <p:nvPr>
            <p:ph idx="1"/>
          </p:nvPr>
        </p:nvPicPr>
        <p:blipFill>
          <a:blip r:embed="rId2"/>
          <a:srcRect/>
          <a:stretch>
            <a:fillRect/>
          </a:stretch>
        </p:blipFill>
        <p:spPr bwMode="auto">
          <a:xfrm>
            <a:off x="0" y="1"/>
            <a:ext cx="9180513" cy="7021512"/>
          </a:xfrm>
          <a:prstGeom prst="rect">
            <a:avLst/>
          </a:prstGeom>
          <a:noFill/>
          <a:ln w="9525">
            <a:noFill/>
            <a:miter lim="800000"/>
            <a:headEnd/>
            <a:tailEnd/>
          </a:ln>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enghasilan Tidak Kena Pajak&#10;(PTKP)&#10;• Mulai 1 Januari 2013 batas Penghasilan tidak&#10;kena pajak ini atau yang disebut PTKP&#10;(..."/>
          <p:cNvPicPr>
            <a:picLocks noGrp="1"/>
          </p:cNvPicPr>
          <p:nvPr>
            <p:ph idx="1"/>
          </p:nvPr>
        </p:nvPicPr>
        <p:blipFill>
          <a:blip r:embed="rId2"/>
          <a:srcRect/>
          <a:stretch>
            <a:fillRect/>
          </a:stretch>
        </p:blipFill>
        <p:spPr bwMode="auto">
          <a:xfrm>
            <a:off x="0" y="1"/>
            <a:ext cx="9180513" cy="7021512"/>
          </a:xfrm>
          <a:prstGeom prst="rect">
            <a:avLst/>
          </a:prstGeom>
          <a:noFill/>
          <a:ln w="9525">
            <a:noFill/>
            <a:miter lim="800000"/>
            <a:headEnd/>
            <a:tailEnd/>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Keterangan Wajib Pajak Kawin Tanggungan&#10;Jumlah&#10;PTKP&#10;TK 24.300.000,- - - 24.300.000,-&#10;TK1 24.300.000,- -&#10;2.025.000&#10;26.325.0..."/>
          <p:cNvPicPr>
            <a:picLocks noGrp="1"/>
          </p:cNvPicPr>
          <p:nvPr>
            <p:ph idx="1"/>
          </p:nvPr>
        </p:nvPicPr>
        <p:blipFill>
          <a:blip r:embed="rId2"/>
          <a:srcRect/>
          <a:stretch>
            <a:fillRect/>
          </a:stretch>
        </p:blipFill>
        <p:spPr bwMode="auto">
          <a:xfrm>
            <a:off x="0" y="1"/>
            <a:ext cx="9180513" cy="7021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034" y="281197"/>
            <a:ext cx="2916776" cy="729229"/>
          </a:xfrm>
          <a:ln w="28575">
            <a:solidFill>
              <a:schemeClr val="tx1"/>
            </a:solidFill>
          </a:ln>
        </p:spPr>
        <p:txBody>
          <a:bodyPr>
            <a:normAutofit fontScale="90000"/>
          </a:bodyPr>
          <a:lstStyle/>
          <a:p>
            <a:r>
              <a:rPr lang="en-US" b="1" dirty="0" smtClean="0">
                <a:latin typeface="Times New Roman" pitchFamily="18" charset="0"/>
                <a:cs typeface="Times New Roman" pitchFamily="18" charset="0"/>
              </a:rPr>
              <a:t>PTKP 2016</a:t>
            </a:r>
            <a:endParaRPr lang="en-US" b="1"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8788" y="1152520"/>
          <a:ext cx="8262935" cy="5501511"/>
        </p:xfrm>
        <a:graphic>
          <a:graphicData uri="http://schemas.openxmlformats.org/drawingml/2006/table">
            <a:tbl>
              <a:tblPr firstRow="1" bandRow="1">
                <a:tableStyleId>{5C22544A-7EE6-4342-B048-85BDC9FD1C3A}</a:tableStyleId>
              </a:tblPr>
              <a:tblGrid>
                <a:gridCol w="1652587"/>
                <a:gridCol w="1652587"/>
                <a:gridCol w="1652587"/>
                <a:gridCol w="1652587"/>
                <a:gridCol w="1652587"/>
              </a:tblGrid>
              <a:tr h="611279">
                <a:tc>
                  <a:txBody>
                    <a:bodyPr/>
                    <a:lstStyle/>
                    <a:p>
                      <a:r>
                        <a:rPr lang="en-US" dirty="0" err="1" smtClean="0">
                          <a:solidFill>
                            <a:schemeClr val="tx1"/>
                          </a:solidFill>
                        </a:rPr>
                        <a:t>Keterangan</a:t>
                      </a:r>
                      <a:endParaRPr lang="en-US" dirty="0">
                        <a:solidFill>
                          <a:schemeClr val="tx1"/>
                        </a:solidFill>
                      </a:endParaRPr>
                    </a:p>
                  </a:txBody>
                  <a:tcPr>
                    <a:solidFill>
                      <a:srgbClr val="FF00FF"/>
                    </a:solidFill>
                  </a:tcPr>
                </a:tc>
                <a:tc>
                  <a:txBody>
                    <a:bodyPr/>
                    <a:lstStyle/>
                    <a:p>
                      <a:r>
                        <a:rPr lang="en-US" dirty="0" err="1" smtClean="0">
                          <a:solidFill>
                            <a:schemeClr val="tx1"/>
                          </a:solidFill>
                        </a:rPr>
                        <a:t>Wajib</a:t>
                      </a:r>
                      <a:r>
                        <a:rPr lang="en-US" dirty="0" smtClean="0">
                          <a:solidFill>
                            <a:schemeClr val="tx1"/>
                          </a:solidFill>
                        </a:rPr>
                        <a:t> </a:t>
                      </a:r>
                      <a:r>
                        <a:rPr lang="en-US" dirty="0" err="1" smtClean="0">
                          <a:solidFill>
                            <a:schemeClr val="tx1"/>
                          </a:solidFill>
                        </a:rPr>
                        <a:t>Pajak</a:t>
                      </a:r>
                      <a:endParaRPr lang="en-US" dirty="0">
                        <a:solidFill>
                          <a:schemeClr val="tx1"/>
                        </a:solidFill>
                      </a:endParaRPr>
                    </a:p>
                  </a:txBody>
                  <a:tcPr>
                    <a:solidFill>
                      <a:srgbClr val="FF00FF"/>
                    </a:solidFill>
                  </a:tcPr>
                </a:tc>
                <a:tc>
                  <a:txBody>
                    <a:bodyPr/>
                    <a:lstStyle/>
                    <a:p>
                      <a:r>
                        <a:rPr lang="en-US" dirty="0" err="1" smtClean="0">
                          <a:solidFill>
                            <a:schemeClr val="tx1"/>
                          </a:solidFill>
                        </a:rPr>
                        <a:t>Kawin</a:t>
                      </a:r>
                      <a:endParaRPr lang="en-US" dirty="0">
                        <a:solidFill>
                          <a:schemeClr val="tx1"/>
                        </a:solidFill>
                      </a:endParaRPr>
                    </a:p>
                  </a:txBody>
                  <a:tcPr>
                    <a:solidFill>
                      <a:srgbClr val="FF00FF"/>
                    </a:solidFill>
                  </a:tcPr>
                </a:tc>
                <a:tc>
                  <a:txBody>
                    <a:bodyPr/>
                    <a:lstStyle/>
                    <a:p>
                      <a:r>
                        <a:rPr lang="en-US" dirty="0" err="1" smtClean="0">
                          <a:solidFill>
                            <a:schemeClr val="tx1"/>
                          </a:solidFill>
                        </a:rPr>
                        <a:t>Tanggungan</a:t>
                      </a:r>
                      <a:endParaRPr lang="en-US" dirty="0">
                        <a:solidFill>
                          <a:schemeClr val="tx1"/>
                        </a:solidFill>
                      </a:endParaRPr>
                    </a:p>
                  </a:txBody>
                  <a:tcPr>
                    <a:solidFill>
                      <a:srgbClr val="FF00FF"/>
                    </a:solidFill>
                  </a:tcPr>
                </a:tc>
                <a:tc>
                  <a:txBody>
                    <a:bodyPr/>
                    <a:lstStyle/>
                    <a:p>
                      <a:r>
                        <a:rPr lang="en-US" dirty="0" err="1" smtClean="0">
                          <a:solidFill>
                            <a:schemeClr val="tx1"/>
                          </a:solidFill>
                        </a:rPr>
                        <a:t>Jumlah</a:t>
                      </a:r>
                      <a:r>
                        <a:rPr lang="en-US" baseline="0" dirty="0" smtClean="0">
                          <a:solidFill>
                            <a:schemeClr val="tx1"/>
                          </a:solidFill>
                        </a:rPr>
                        <a:t> PTKP</a:t>
                      </a:r>
                      <a:endParaRPr lang="en-US" dirty="0">
                        <a:solidFill>
                          <a:schemeClr val="tx1"/>
                        </a:solidFill>
                      </a:endParaRPr>
                    </a:p>
                  </a:txBody>
                  <a:tcPr>
                    <a:solidFill>
                      <a:srgbClr val="FF00FF"/>
                    </a:solidFill>
                  </a:tcPr>
                </a:tc>
              </a:tr>
              <a:tr h="611279">
                <a:tc>
                  <a:txBody>
                    <a:bodyPr/>
                    <a:lstStyle/>
                    <a:p>
                      <a:r>
                        <a:rPr lang="en-US" b="1" dirty="0" smtClean="0"/>
                        <a:t>TK0</a:t>
                      </a:r>
                      <a:endParaRPr lang="en-US" b="1" dirty="0"/>
                    </a:p>
                  </a:txBody>
                  <a:tcPr>
                    <a:solidFill>
                      <a:srgbClr val="FFC000"/>
                    </a:solidFill>
                  </a:tcPr>
                </a:tc>
                <a:tc>
                  <a:txBody>
                    <a:bodyPr/>
                    <a:lstStyle/>
                    <a:p>
                      <a:r>
                        <a:rPr lang="en-US" b="1" dirty="0" smtClean="0"/>
                        <a:t>54.000.000</a:t>
                      </a:r>
                      <a:endParaRPr lang="en-US" b="1" dirty="0"/>
                    </a:p>
                  </a:txBody>
                  <a:tcPr>
                    <a:solidFill>
                      <a:srgbClr val="FFC000"/>
                    </a:solidFill>
                  </a:tcPr>
                </a:tc>
                <a:tc>
                  <a:txBody>
                    <a:bodyPr/>
                    <a:lstStyle/>
                    <a:p>
                      <a:r>
                        <a:rPr lang="en-US" b="1" dirty="0" smtClean="0"/>
                        <a:t>-</a:t>
                      </a:r>
                      <a:endParaRPr lang="en-US" b="1" dirty="0"/>
                    </a:p>
                  </a:txBody>
                  <a:tcPr>
                    <a:solidFill>
                      <a:srgbClr val="FFC000"/>
                    </a:solidFill>
                  </a:tcPr>
                </a:tc>
                <a:tc>
                  <a:txBody>
                    <a:bodyPr/>
                    <a:lstStyle/>
                    <a:p>
                      <a:r>
                        <a:rPr lang="en-US" b="1" dirty="0" smtClean="0"/>
                        <a:t>-</a:t>
                      </a:r>
                      <a:endParaRPr lang="en-US" b="1" dirty="0"/>
                    </a:p>
                  </a:txBody>
                  <a:tcPr>
                    <a:solidFill>
                      <a:srgbClr val="FFC000"/>
                    </a:solidFill>
                  </a:tcPr>
                </a:tc>
                <a:tc>
                  <a:txBody>
                    <a:bodyPr/>
                    <a:lstStyle/>
                    <a:p>
                      <a:r>
                        <a:rPr lang="en-US" b="1" dirty="0" smtClean="0"/>
                        <a:t>54.000.000</a:t>
                      </a:r>
                      <a:endParaRPr lang="en-US" b="1" dirty="0"/>
                    </a:p>
                  </a:txBody>
                  <a:tcPr>
                    <a:solidFill>
                      <a:srgbClr val="FFC000"/>
                    </a:solidFill>
                  </a:tcPr>
                </a:tc>
              </a:tr>
              <a:tr h="611279">
                <a:tc>
                  <a:txBody>
                    <a:bodyPr/>
                    <a:lstStyle/>
                    <a:p>
                      <a:r>
                        <a:rPr lang="en-US" b="1" smtClean="0"/>
                        <a:t>TK1</a:t>
                      </a:r>
                      <a:endParaRPr lang="en-US" b="1"/>
                    </a:p>
                  </a:txBody>
                  <a:tcPr>
                    <a:solidFill>
                      <a:srgbClr val="FFC000"/>
                    </a:solidFill>
                  </a:tcPr>
                </a:tc>
                <a:tc>
                  <a:txBody>
                    <a:bodyPr/>
                    <a:lstStyle/>
                    <a:p>
                      <a:r>
                        <a:rPr lang="en-US" b="1" dirty="0" smtClean="0"/>
                        <a:t>54.000.000</a:t>
                      </a:r>
                      <a:endParaRPr lang="en-US" b="1" dirty="0"/>
                    </a:p>
                  </a:txBody>
                  <a:tcPr>
                    <a:solidFill>
                      <a:srgbClr val="FFC000"/>
                    </a:solidFill>
                  </a:tcPr>
                </a:tc>
                <a:tc>
                  <a:txBody>
                    <a:bodyPr/>
                    <a:lstStyle/>
                    <a:p>
                      <a:r>
                        <a:rPr lang="en-US" b="1" dirty="0" smtClean="0"/>
                        <a:t>-</a:t>
                      </a:r>
                      <a:endParaRPr lang="en-US" b="1" dirty="0"/>
                    </a:p>
                  </a:txBody>
                  <a:tcPr>
                    <a:solidFill>
                      <a:srgbClr val="FFC000"/>
                    </a:solidFill>
                  </a:tcPr>
                </a:tc>
                <a:tc>
                  <a:txBody>
                    <a:bodyPr/>
                    <a:lstStyle/>
                    <a:p>
                      <a:r>
                        <a:rPr lang="en-US" b="1" dirty="0" smtClean="0"/>
                        <a:t>4.500.000</a:t>
                      </a:r>
                      <a:endParaRPr lang="en-US" b="1" dirty="0"/>
                    </a:p>
                  </a:txBody>
                  <a:tcPr>
                    <a:solidFill>
                      <a:srgbClr val="FFC000"/>
                    </a:solidFill>
                  </a:tcPr>
                </a:tc>
                <a:tc>
                  <a:txBody>
                    <a:bodyPr/>
                    <a:lstStyle/>
                    <a:p>
                      <a:r>
                        <a:rPr lang="en-US" b="1" dirty="0" smtClean="0"/>
                        <a:t>58.500.000</a:t>
                      </a:r>
                      <a:endParaRPr lang="en-US" b="1" dirty="0"/>
                    </a:p>
                  </a:txBody>
                  <a:tcPr>
                    <a:solidFill>
                      <a:srgbClr val="FFC000"/>
                    </a:solidFill>
                  </a:tcPr>
                </a:tc>
              </a:tr>
              <a:tr h="611279">
                <a:tc>
                  <a:txBody>
                    <a:bodyPr/>
                    <a:lstStyle/>
                    <a:p>
                      <a:r>
                        <a:rPr lang="en-US" b="1" dirty="0" smtClean="0"/>
                        <a:t>TK2</a:t>
                      </a:r>
                      <a:endParaRPr lang="en-US" b="1" dirty="0"/>
                    </a:p>
                  </a:txBody>
                  <a:tcPr>
                    <a:solidFill>
                      <a:srgbClr val="FFC000"/>
                    </a:solidFill>
                  </a:tcPr>
                </a:tc>
                <a:tc>
                  <a:txBody>
                    <a:bodyPr/>
                    <a:lstStyle/>
                    <a:p>
                      <a:r>
                        <a:rPr lang="en-US" b="1" dirty="0" smtClean="0"/>
                        <a:t>54.000.000</a:t>
                      </a:r>
                      <a:endParaRPr lang="en-US" b="1" dirty="0"/>
                    </a:p>
                  </a:txBody>
                  <a:tcPr>
                    <a:solidFill>
                      <a:srgbClr val="FFC000"/>
                    </a:solidFill>
                  </a:tcPr>
                </a:tc>
                <a:tc>
                  <a:txBody>
                    <a:bodyPr/>
                    <a:lstStyle/>
                    <a:p>
                      <a:r>
                        <a:rPr lang="en-US" b="1" dirty="0" smtClean="0"/>
                        <a:t>-</a:t>
                      </a:r>
                      <a:endParaRPr lang="en-US" b="1" dirty="0"/>
                    </a:p>
                  </a:txBody>
                  <a:tcPr>
                    <a:solidFill>
                      <a:srgbClr val="FFC000"/>
                    </a:solidFill>
                  </a:tcPr>
                </a:tc>
                <a:tc>
                  <a:txBody>
                    <a:bodyPr/>
                    <a:lstStyle/>
                    <a:p>
                      <a:r>
                        <a:rPr lang="en-US" b="1" dirty="0" smtClean="0"/>
                        <a:t>9.000.000</a:t>
                      </a:r>
                      <a:endParaRPr lang="en-US" b="1" dirty="0"/>
                    </a:p>
                  </a:txBody>
                  <a:tcPr>
                    <a:solidFill>
                      <a:srgbClr val="FFC000"/>
                    </a:solidFill>
                  </a:tcPr>
                </a:tc>
                <a:tc>
                  <a:txBody>
                    <a:bodyPr/>
                    <a:lstStyle/>
                    <a:p>
                      <a:r>
                        <a:rPr lang="en-US" b="1" dirty="0" smtClean="0"/>
                        <a:t>63.000.000</a:t>
                      </a:r>
                      <a:endParaRPr lang="en-US" b="1" dirty="0"/>
                    </a:p>
                  </a:txBody>
                  <a:tcPr>
                    <a:solidFill>
                      <a:srgbClr val="FFC000"/>
                    </a:solidFill>
                  </a:tcPr>
                </a:tc>
              </a:tr>
              <a:tr h="611279">
                <a:tc>
                  <a:txBody>
                    <a:bodyPr/>
                    <a:lstStyle/>
                    <a:p>
                      <a:r>
                        <a:rPr lang="en-US" b="1" dirty="0" smtClean="0"/>
                        <a:t>TK3</a:t>
                      </a:r>
                      <a:endParaRPr lang="en-US" b="1" dirty="0"/>
                    </a:p>
                  </a:txBody>
                  <a:tcPr>
                    <a:solidFill>
                      <a:srgbClr val="FFC000"/>
                    </a:solidFill>
                  </a:tcPr>
                </a:tc>
                <a:tc>
                  <a:txBody>
                    <a:bodyPr/>
                    <a:lstStyle/>
                    <a:p>
                      <a:r>
                        <a:rPr lang="en-US" b="1" dirty="0" smtClean="0"/>
                        <a:t>54.000.000</a:t>
                      </a:r>
                      <a:endParaRPr lang="en-US" b="1" dirty="0"/>
                    </a:p>
                  </a:txBody>
                  <a:tcPr>
                    <a:solidFill>
                      <a:srgbClr val="FFC000"/>
                    </a:solidFill>
                  </a:tcPr>
                </a:tc>
                <a:tc>
                  <a:txBody>
                    <a:bodyPr/>
                    <a:lstStyle/>
                    <a:p>
                      <a:r>
                        <a:rPr lang="en-US" b="1" dirty="0" smtClean="0"/>
                        <a:t>-</a:t>
                      </a:r>
                      <a:endParaRPr lang="en-US" b="1" dirty="0"/>
                    </a:p>
                  </a:txBody>
                  <a:tcPr>
                    <a:solidFill>
                      <a:srgbClr val="FFC000"/>
                    </a:solidFill>
                  </a:tcPr>
                </a:tc>
                <a:tc>
                  <a:txBody>
                    <a:bodyPr/>
                    <a:lstStyle/>
                    <a:p>
                      <a:r>
                        <a:rPr lang="en-US" b="1" dirty="0" smtClean="0"/>
                        <a:t>13.500.000</a:t>
                      </a:r>
                      <a:endParaRPr lang="en-US" b="1" dirty="0"/>
                    </a:p>
                  </a:txBody>
                  <a:tcPr>
                    <a:solidFill>
                      <a:srgbClr val="FFC000"/>
                    </a:solidFill>
                  </a:tcPr>
                </a:tc>
                <a:tc>
                  <a:txBody>
                    <a:bodyPr/>
                    <a:lstStyle/>
                    <a:p>
                      <a:r>
                        <a:rPr lang="en-US" b="1" dirty="0" smtClean="0"/>
                        <a:t>67.500.000</a:t>
                      </a:r>
                      <a:endParaRPr lang="en-US" b="1" dirty="0"/>
                    </a:p>
                  </a:txBody>
                  <a:tcPr>
                    <a:solidFill>
                      <a:srgbClr val="FFC000"/>
                    </a:solidFill>
                  </a:tcPr>
                </a:tc>
              </a:tr>
              <a:tr h="611279">
                <a:tc>
                  <a:txBody>
                    <a:bodyPr/>
                    <a:lstStyle/>
                    <a:p>
                      <a:r>
                        <a:rPr lang="en-US" b="1" dirty="0" smtClean="0"/>
                        <a:t>K/0</a:t>
                      </a:r>
                      <a:endParaRPr lang="en-US" b="1" dirty="0"/>
                    </a:p>
                  </a:txBody>
                  <a:tcPr>
                    <a:solidFill>
                      <a:srgbClr val="FFC000"/>
                    </a:solidFill>
                  </a:tcPr>
                </a:tc>
                <a:tc>
                  <a:txBody>
                    <a:bodyPr/>
                    <a:lstStyle/>
                    <a:p>
                      <a:r>
                        <a:rPr lang="en-US" b="1" dirty="0" smtClean="0"/>
                        <a:t>54.000.000</a:t>
                      </a:r>
                      <a:endParaRPr lang="en-US" b="1" dirty="0"/>
                    </a:p>
                  </a:txBody>
                  <a:tcPr>
                    <a:solidFill>
                      <a:srgbClr val="FFC000"/>
                    </a:solidFill>
                  </a:tcPr>
                </a:tc>
                <a:tc>
                  <a:txBody>
                    <a:bodyPr/>
                    <a:lstStyle/>
                    <a:p>
                      <a:r>
                        <a:rPr lang="en-US" b="1" dirty="0" smtClean="0"/>
                        <a:t>4.500.000</a:t>
                      </a:r>
                      <a:endParaRPr lang="en-US" b="1" dirty="0"/>
                    </a:p>
                  </a:txBody>
                  <a:tcPr>
                    <a:solidFill>
                      <a:srgbClr val="FFC000"/>
                    </a:solidFill>
                  </a:tcPr>
                </a:tc>
                <a:tc>
                  <a:txBody>
                    <a:bodyPr/>
                    <a:lstStyle/>
                    <a:p>
                      <a:r>
                        <a:rPr lang="en-US" b="1" dirty="0" smtClean="0"/>
                        <a:t>-</a:t>
                      </a:r>
                      <a:endParaRPr lang="en-US" b="1" dirty="0"/>
                    </a:p>
                  </a:txBody>
                  <a:tcPr>
                    <a:solidFill>
                      <a:srgbClr val="FFC000"/>
                    </a:solidFill>
                  </a:tcPr>
                </a:tc>
                <a:tc>
                  <a:txBody>
                    <a:bodyPr/>
                    <a:lstStyle/>
                    <a:p>
                      <a:r>
                        <a:rPr lang="en-US" b="1" dirty="0" smtClean="0"/>
                        <a:t>58.500.000</a:t>
                      </a:r>
                      <a:endParaRPr lang="en-US" b="1" dirty="0"/>
                    </a:p>
                  </a:txBody>
                  <a:tcPr>
                    <a:solidFill>
                      <a:srgbClr val="FFC000"/>
                    </a:solidFill>
                  </a:tcPr>
                </a:tc>
              </a:tr>
              <a:tr h="611279">
                <a:tc>
                  <a:txBody>
                    <a:bodyPr/>
                    <a:lstStyle/>
                    <a:p>
                      <a:r>
                        <a:rPr lang="en-US" b="1" dirty="0" smtClean="0"/>
                        <a:t>K/1</a:t>
                      </a:r>
                      <a:endParaRPr lang="en-US" b="1" dirty="0"/>
                    </a:p>
                  </a:txBody>
                  <a:tcPr>
                    <a:solidFill>
                      <a:srgbClr val="FFC000"/>
                    </a:solidFill>
                  </a:tcPr>
                </a:tc>
                <a:tc>
                  <a:txBody>
                    <a:bodyPr/>
                    <a:lstStyle/>
                    <a:p>
                      <a:r>
                        <a:rPr lang="en-US" b="1" dirty="0" smtClean="0"/>
                        <a:t>54.000.000</a:t>
                      </a:r>
                      <a:endParaRPr lang="en-US" b="1" dirty="0"/>
                    </a:p>
                  </a:txBody>
                  <a:tcPr>
                    <a:solidFill>
                      <a:srgbClr val="FFC000"/>
                    </a:solidFill>
                  </a:tcPr>
                </a:tc>
                <a:tc>
                  <a:txBody>
                    <a:bodyPr/>
                    <a:lstStyle/>
                    <a:p>
                      <a:r>
                        <a:rPr lang="en-US" b="1" dirty="0" smtClean="0"/>
                        <a:t>4.500.000</a:t>
                      </a:r>
                      <a:endParaRPr lang="en-US" b="1" dirty="0"/>
                    </a:p>
                  </a:txBody>
                  <a:tcPr>
                    <a:solidFill>
                      <a:srgbClr val="FFC000"/>
                    </a:solidFill>
                  </a:tcPr>
                </a:tc>
                <a:tc>
                  <a:txBody>
                    <a:bodyPr/>
                    <a:lstStyle/>
                    <a:p>
                      <a:r>
                        <a:rPr lang="en-US" b="1" dirty="0" smtClean="0"/>
                        <a:t>4.500.000</a:t>
                      </a:r>
                      <a:endParaRPr lang="en-US" b="1" dirty="0"/>
                    </a:p>
                  </a:txBody>
                  <a:tcPr>
                    <a:solidFill>
                      <a:srgbClr val="FFC000"/>
                    </a:solidFill>
                  </a:tcPr>
                </a:tc>
                <a:tc>
                  <a:txBody>
                    <a:bodyPr/>
                    <a:lstStyle/>
                    <a:p>
                      <a:r>
                        <a:rPr lang="en-US" b="1" dirty="0" smtClean="0"/>
                        <a:t>63.000.000</a:t>
                      </a:r>
                      <a:endParaRPr lang="en-US" b="1" dirty="0"/>
                    </a:p>
                  </a:txBody>
                  <a:tcPr>
                    <a:solidFill>
                      <a:srgbClr val="FFC000"/>
                    </a:solidFill>
                  </a:tcPr>
                </a:tc>
              </a:tr>
              <a:tr h="611279">
                <a:tc>
                  <a:txBody>
                    <a:bodyPr/>
                    <a:lstStyle/>
                    <a:p>
                      <a:r>
                        <a:rPr lang="en-US" b="1" dirty="0" smtClean="0"/>
                        <a:t>K/2</a:t>
                      </a:r>
                      <a:endParaRPr lang="en-US" b="1" dirty="0"/>
                    </a:p>
                  </a:txBody>
                  <a:tcPr>
                    <a:solidFill>
                      <a:srgbClr val="FFC000"/>
                    </a:solidFill>
                  </a:tcPr>
                </a:tc>
                <a:tc>
                  <a:txBody>
                    <a:bodyPr/>
                    <a:lstStyle/>
                    <a:p>
                      <a:r>
                        <a:rPr lang="en-US" b="1" dirty="0" smtClean="0"/>
                        <a:t>54.000.000</a:t>
                      </a:r>
                      <a:endParaRPr lang="en-US" b="1" dirty="0"/>
                    </a:p>
                  </a:txBody>
                  <a:tcPr>
                    <a:solidFill>
                      <a:srgbClr val="FFC000"/>
                    </a:solidFill>
                  </a:tcPr>
                </a:tc>
                <a:tc>
                  <a:txBody>
                    <a:bodyPr/>
                    <a:lstStyle/>
                    <a:p>
                      <a:r>
                        <a:rPr lang="en-US" b="1" dirty="0" smtClean="0"/>
                        <a:t>4.500.000</a:t>
                      </a:r>
                      <a:endParaRPr lang="en-US" b="1" dirty="0"/>
                    </a:p>
                  </a:txBody>
                  <a:tcPr>
                    <a:solidFill>
                      <a:srgbClr val="FFC000"/>
                    </a:solidFill>
                  </a:tcPr>
                </a:tc>
                <a:tc>
                  <a:txBody>
                    <a:bodyPr/>
                    <a:lstStyle/>
                    <a:p>
                      <a:r>
                        <a:rPr lang="en-US" b="1" dirty="0" smtClean="0"/>
                        <a:t>9.000.000</a:t>
                      </a:r>
                      <a:endParaRPr lang="en-US" b="1" dirty="0"/>
                    </a:p>
                  </a:txBody>
                  <a:tcPr>
                    <a:solidFill>
                      <a:srgbClr val="FFC000"/>
                    </a:solidFill>
                  </a:tcPr>
                </a:tc>
                <a:tc>
                  <a:txBody>
                    <a:bodyPr/>
                    <a:lstStyle/>
                    <a:p>
                      <a:r>
                        <a:rPr lang="en-US" b="1" dirty="0" smtClean="0"/>
                        <a:t>67.500.000</a:t>
                      </a:r>
                      <a:endParaRPr lang="en-US" b="1" dirty="0"/>
                    </a:p>
                  </a:txBody>
                  <a:tcPr>
                    <a:solidFill>
                      <a:srgbClr val="FFC000"/>
                    </a:solidFill>
                  </a:tcPr>
                </a:tc>
              </a:tr>
              <a:tr h="611279">
                <a:tc>
                  <a:txBody>
                    <a:bodyPr/>
                    <a:lstStyle/>
                    <a:p>
                      <a:r>
                        <a:rPr lang="en-US" b="1" dirty="0" smtClean="0"/>
                        <a:t>K/3</a:t>
                      </a:r>
                      <a:endParaRPr lang="en-US" b="1" dirty="0"/>
                    </a:p>
                  </a:txBody>
                  <a:tcPr>
                    <a:solidFill>
                      <a:srgbClr val="FFC000"/>
                    </a:solidFill>
                  </a:tcPr>
                </a:tc>
                <a:tc>
                  <a:txBody>
                    <a:bodyPr/>
                    <a:lstStyle/>
                    <a:p>
                      <a:r>
                        <a:rPr lang="en-US" b="1" dirty="0" smtClean="0"/>
                        <a:t>54.000.000</a:t>
                      </a:r>
                      <a:endParaRPr lang="en-US" b="1" dirty="0"/>
                    </a:p>
                  </a:txBody>
                  <a:tcPr>
                    <a:solidFill>
                      <a:srgbClr val="FFC000"/>
                    </a:solidFill>
                  </a:tcPr>
                </a:tc>
                <a:tc>
                  <a:txBody>
                    <a:bodyPr/>
                    <a:lstStyle/>
                    <a:p>
                      <a:r>
                        <a:rPr lang="en-US" b="1" dirty="0" smtClean="0"/>
                        <a:t>4.500.000</a:t>
                      </a:r>
                      <a:endParaRPr lang="en-US" b="1" dirty="0"/>
                    </a:p>
                  </a:txBody>
                  <a:tcPr>
                    <a:solidFill>
                      <a:srgbClr val="FFC000"/>
                    </a:solidFill>
                  </a:tcPr>
                </a:tc>
                <a:tc>
                  <a:txBody>
                    <a:bodyPr/>
                    <a:lstStyle/>
                    <a:p>
                      <a:r>
                        <a:rPr lang="en-US" b="1" dirty="0" smtClean="0"/>
                        <a:t>13.500.000</a:t>
                      </a:r>
                      <a:endParaRPr lang="en-US" b="1" dirty="0"/>
                    </a:p>
                  </a:txBody>
                  <a:tcPr>
                    <a:solidFill>
                      <a:srgbClr val="FFC000"/>
                    </a:solidFill>
                  </a:tcPr>
                </a:tc>
                <a:tc>
                  <a:txBody>
                    <a:bodyPr/>
                    <a:lstStyle/>
                    <a:p>
                      <a:r>
                        <a:rPr lang="en-US" b="1" dirty="0" smtClean="0"/>
                        <a:t>72.000.000</a:t>
                      </a:r>
                      <a:endParaRPr lang="en-US" b="1" dirty="0"/>
                    </a:p>
                  </a:txBody>
                  <a:tcPr>
                    <a:solidFill>
                      <a:srgbClr val="FFC000"/>
                    </a:solidFill>
                  </a:tcPr>
                </a:tc>
              </a:tr>
            </a:tbl>
          </a:graphicData>
        </a:graphic>
      </p:graphicFrame>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arif Pajak&#10;WP OP&#10;WP Badan&#10;Lapisan Penghasilan Kena Pajak Tarif&#10;Sampai dengan Rp 50.000.000,00&#10;Di atas Rp 50.000.000,00 – ..."/>
          <p:cNvPicPr>
            <a:picLocks noGrp="1"/>
          </p:cNvPicPr>
          <p:nvPr>
            <p:ph idx="1"/>
          </p:nvPr>
        </p:nvPicPr>
        <p:blipFill>
          <a:blip r:embed="rId2"/>
          <a:srcRect/>
          <a:stretch>
            <a:fillRect/>
          </a:stretch>
        </p:blipFill>
        <p:spPr bwMode="auto">
          <a:xfrm>
            <a:off x="0" y="1"/>
            <a:ext cx="9180513" cy="7021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a. Wajib Pajak Orang Pribadi&#10;Bapak Agus (K/2) seorang pengusaha ukiran di Jepara,&#10;data penjualan ukiran di tahun 2009 menu..."/>
          <p:cNvPicPr>
            <a:picLocks noGrp="1"/>
          </p:cNvPicPr>
          <p:nvPr>
            <p:ph idx="1"/>
          </p:nvPr>
        </p:nvPicPr>
        <p:blipFill>
          <a:blip r:embed="rId2"/>
          <a:srcRect/>
          <a:stretch>
            <a:fillRect/>
          </a:stretch>
        </p:blipFill>
        <p:spPr bwMode="auto">
          <a:xfrm>
            <a:off x="0" y="0"/>
            <a:ext cx="9180513" cy="7021513"/>
          </a:xfrm>
          <a:prstGeom prst="rect">
            <a:avLst/>
          </a:prstGeom>
          <a:noFill/>
          <a:ln w="9525">
            <a:noFill/>
            <a:miter lim="800000"/>
            <a:headEnd/>
            <a:tailEnd/>
          </a:ln>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enghitungan dengan cara biasa / pembukuan :&#10;Peredaran Usaha Rp 650.000.000&#10;Harga Pokok Penjualan Rp 300.000.000 -&#10;Penghas..."/>
          <p:cNvPicPr>
            <a:picLocks noGrp="1"/>
          </p:cNvPicPr>
          <p:nvPr>
            <p:ph idx="1"/>
          </p:nvPr>
        </p:nvPicPr>
        <p:blipFill>
          <a:blip r:embed="rId2"/>
          <a:srcRect/>
          <a:stretch>
            <a:fillRect/>
          </a:stretch>
        </p:blipFill>
        <p:spPr bwMode="auto">
          <a:xfrm>
            <a:off x="0" y="1"/>
            <a:ext cx="9180513" cy="7021512"/>
          </a:xfrm>
          <a:prstGeom prst="rect">
            <a:avLst/>
          </a:prstGeom>
          <a:noFill/>
          <a:ln w="9525">
            <a:noFill/>
            <a:miter lim="800000"/>
            <a:headEnd/>
            <a:tailEnd/>
          </a:ln>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 Wajib Pajak Badan&#10;PT. INDO KOMP adalah perusahaan yang bergerak pada&#10;jual beli sparepart komputer, berdasarkan pembukua..."/>
          <p:cNvPicPr>
            <a:picLocks noGrp="1"/>
          </p:cNvPicPr>
          <p:nvPr>
            <p:ph idx="1"/>
          </p:nvPr>
        </p:nvPicPr>
        <p:blipFill>
          <a:blip r:embed="rId2"/>
          <a:srcRect/>
          <a:stretch>
            <a:fillRect/>
          </a:stretch>
        </p:blipFill>
        <p:spPr bwMode="auto">
          <a:xfrm>
            <a:off x="0" y="0"/>
            <a:ext cx="9180513" cy="7021513"/>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2"/>
            <a:ext cx="9180513" cy="1095933"/>
          </a:xfrm>
        </p:spPr>
        <p:txBody>
          <a:bodyPr>
            <a:normAutofit fontScale="90000"/>
          </a:bodyPr>
          <a:lstStyle/>
          <a:p>
            <a:pPr algn="l"/>
            <a:r>
              <a:rPr lang="en-US" sz="4800" dirty="0" smtClean="0"/>
              <a:t/>
            </a:r>
            <a:br>
              <a:rPr lang="en-US" sz="4800" dirty="0" smtClean="0"/>
            </a:br>
            <a:r>
              <a:rPr lang="en-US" sz="4800" dirty="0" smtClean="0"/>
              <a:t>3.Fungsi </a:t>
            </a:r>
            <a:r>
              <a:rPr lang="en-US" sz="4800" dirty="0" err="1" smtClean="0"/>
              <a:t>stabilitas</a:t>
            </a:r>
            <a:r>
              <a:rPr lang="en-US" sz="4800" dirty="0" smtClean="0"/>
              <a:t/>
            </a:r>
            <a:br>
              <a:rPr lang="en-US" sz="4800" dirty="0" smtClean="0"/>
            </a:br>
            <a:endParaRPr lang="en-US" dirty="0"/>
          </a:p>
        </p:txBody>
      </p:sp>
      <p:sp>
        <p:nvSpPr>
          <p:cNvPr id="3" name="Content Placeholder 2"/>
          <p:cNvSpPr>
            <a:spLocks noGrp="1"/>
          </p:cNvSpPr>
          <p:nvPr>
            <p:ph idx="1"/>
          </p:nvPr>
        </p:nvSpPr>
        <p:spPr>
          <a:xfrm>
            <a:off x="2976" y="1281701"/>
            <a:ext cx="9180512" cy="5383159"/>
          </a:xfrm>
        </p:spPr>
        <p:txBody>
          <a:bodyPr>
            <a:normAutofit/>
          </a:bodyPr>
          <a:lstStyle/>
          <a:p>
            <a:pPr>
              <a:buNone/>
            </a:pPr>
            <a:r>
              <a:rPr lang="en-US" sz="3200" dirty="0" smtClean="0"/>
              <a:t>	</a:t>
            </a:r>
            <a:r>
              <a:rPr lang="en-US" sz="3200" dirty="0" err="1" smtClean="0"/>
              <a:t>Dengan</a:t>
            </a:r>
            <a:r>
              <a:rPr lang="en-US" sz="3200" dirty="0" smtClean="0"/>
              <a:t>   </a:t>
            </a:r>
            <a:r>
              <a:rPr lang="en-US" sz="3200" dirty="0" err="1" smtClean="0"/>
              <a:t>adanya</a:t>
            </a:r>
            <a:r>
              <a:rPr lang="en-US" sz="3200" dirty="0" smtClean="0"/>
              <a:t>   </a:t>
            </a:r>
            <a:r>
              <a:rPr lang="en-US" sz="3200" dirty="0" err="1" smtClean="0"/>
              <a:t>pajak</a:t>
            </a:r>
            <a:r>
              <a:rPr lang="en-US" sz="3200" dirty="0" smtClean="0"/>
              <a:t>,   </a:t>
            </a:r>
            <a:r>
              <a:rPr lang="en-US" sz="3200" dirty="0" err="1" smtClean="0"/>
              <a:t>pemerintah</a:t>
            </a:r>
            <a:r>
              <a:rPr lang="en-US" sz="3200" dirty="0" smtClean="0"/>
              <a:t>  </a:t>
            </a:r>
            <a:r>
              <a:rPr lang="en-US" sz="3200" dirty="0" err="1" smtClean="0"/>
              <a:t>memiliki</a:t>
            </a:r>
            <a:r>
              <a:rPr lang="en-US" sz="3200" dirty="0" smtClean="0"/>
              <a:t> </a:t>
            </a:r>
            <a:r>
              <a:rPr lang="en-US" sz="3200" dirty="0" err="1" smtClean="0"/>
              <a:t>dana</a:t>
            </a:r>
            <a:r>
              <a:rPr lang="en-US" sz="3200" dirty="0" smtClean="0"/>
              <a:t> </a:t>
            </a:r>
            <a:r>
              <a:rPr lang="en-US" sz="3200" dirty="0" err="1" smtClean="0"/>
              <a:t>untuk</a:t>
            </a:r>
            <a:r>
              <a:rPr lang="en-US" sz="3200" dirty="0" smtClean="0"/>
              <a:t>   </a:t>
            </a:r>
            <a:r>
              <a:rPr lang="en-US" sz="3200" dirty="0" err="1" smtClean="0"/>
              <a:t>menjalankan</a:t>
            </a:r>
            <a:r>
              <a:rPr lang="en-US" sz="3200" dirty="0" smtClean="0"/>
              <a:t>   </a:t>
            </a:r>
            <a:r>
              <a:rPr lang="en-US" sz="3200" dirty="0" err="1" smtClean="0"/>
              <a:t>kebijakan</a:t>
            </a:r>
            <a:r>
              <a:rPr lang="en-US" sz="3200" dirty="0" smtClean="0"/>
              <a:t>   yang   </a:t>
            </a:r>
            <a:r>
              <a:rPr lang="en-US" sz="3200" dirty="0" err="1" smtClean="0"/>
              <a:t>berhubungan</a:t>
            </a:r>
            <a:r>
              <a:rPr lang="en-US" sz="3200" dirty="0" smtClean="0"/>
              <a:t> </a:t>
            </a:r>
            <a:r>
              <a:rPr lang="en-US" sz="3200" dirty="0" err="1" smtClean="0"/>
              <a:t>dengan</a:t>
            </a:r>
            <a:r>
              <a:rPr lang="en-US" sz="3200" dirty="0" smtClean="0"/>
              <a:t>    </a:t>
            </a:r>
            <a:r>
              <a:rPr lang="en-US" sz="3200" dirty="0" err="1" smtClean="0"/>
              <a:t>stabilitas</a:t>
            </a:r>
            <a:r>
              <a:rPr lang="en-US" sz="3200" dirty="0" smtClean="0"/>
              <a:t>    </a:t>
            </a:r>
            <a:r>
              <a:rPr lang="en-US" sz="3200" dirty="0" err="1" smtClean="0"/>
              <a:t>harga</a:t>
            </a:r>
            <a:r>
              <a:rPr lang="en-US" sz="3200" dirty="0" smtClean="0"/>
              <a:t>,  </a:t>
            </a:r>
            <a:r>
              <a:rPr lang="en-US" sz="3200" dirty="0" err="1" smtClean="0"/>
              <a:t>sehingga</a:t>
            </a:r>
            <a:r>
              <a:rPr lang="en-US" sz="3200" dirty="0" smtClean="0"/>
              <a:t>  </a:t>
            </a:r>
            <a:r>
              <a:rPr lang="en-US" sz="3200" dirty="0" err="1" smtClean="0"/>
              <a:t>inflasi</a:t>
            </a:r>
            <a:r>
              <a:rPr lang="en-US" sz="3200" dirty="0" smtClean="0"/>
              <a:t>    </a:t>
            </a:r>
            <a:r>
              <a:rPr lang="en-US" sz="3200" dirty="0" err="1" smtClean="0"/>
              <a:t>dapat</a:t>
            </a:r>
            <a:r>
              <a:rPr lang="en-US" sz="3200" dirty="0" smtClean="0"/>
              <a:t> </a:t>
            </a:r>
            <a:r>
              <a:rPr lang="en-US" sz="3200" dirty="0" err="1" smtClean="0"/>
              <a:t>dikendalikan</a:t>
            </a:r>
            <a:r>
              <a:rPr lang="en-US" sz="3200" dirty="0" smtClean="0"/>
              <a:t>.</a:t>
            </a:r>
          </a:p>
          <a:p>
            <a:pPr>
              <a:buNone/>
            </a:pPr>
            <a:endParaRPr lang="en-US" sz="3200" dirty="0" smtClean="0"/>
          </a:p>
          <a:p>
            <a:pPr>
              <a:buNone/>
            </a:pPr>
            <a:r>
              <a:rPr lang="en-US" sz="3500" dirty="0" smtClean="0"/>
              <a:t>4.Fungsi </a:t>
            </a:r>
            <a:r>
              <a:rPr lang="en-US" sz="3500" dirty="0" err="1" smtClean="0"/>
              <a:t>redistribusi</a:t>
            </a:r>
            <a:r>
              <a:rPr lang="en-US" sz="3500" dirty="0" smtClean="0"/>
              <a:t> </a:t>
            </a:r>
            <a:r>
              <a:rPr lang="en-US" sz="3500" dirty="0" err="1" smtClean="0"/>
              <a:t>pendapatan</a:t>
            </a:r>
            <a:r>
              <a:rPr lang="en-US" sz="3500" dirty="0" smtClean="0"/>
              <a:t> </a:t>
            </a:r>
          </a:p>
          <a:p>
            <a:pPr>
              <a:buNone/>
            </a:pPr>
            <a:r>
              <a:rPr lang="en-US" sz="3200" dirty="0" smtClean="0"/>
              <a:t>	</a:t>
            </a:r>
            <a:r>
              <a:rPr lang="en-US" sz="3200" dirty="0" err="1" smtClean="0"/>
              <a:t>Pajak</a:t>
            </a:r>
            <a:r>
              <a:rPr lang="en-US" sz="3200" dirty="0" smtClean="0"/>
              <a:t>   yang   </a:t>
            </a:r>
            <a:r>
              <a:rPr lang="en-US" sz="3200" dirty="0" err="1" smtClean="0"/>
              <a:t>dipungut</a:t>
            </a:r>
            <a:r>
              <a:rPr lang="en-US" sz="3200" dirty="0" smtClean="0"/>
              <a:t>  </a:t>
            </a:r>
            <a:r>
              <a:rPr lang="en-US" sz="3200" dirty="0" err="1" smtClean="0"/>
              <a:t>dugunakan</a:t>
            </a:r>
            <a:r>
              <a:rPr lang="en-US" sz="3200" dirty="0" smtClean="0"/>
              <a:t> </a:t>
            </a:r>
            <a:r>
              <a:rPr lang="en-US" sz="3200" dirty="0" err="1" smtClean="0"/>
              <a:t>untuk</a:t>
            </a:r>
            <a:r>
              <a:rPr lang="en-US" sz="3200" dirty="0" smtClean="0"/>
              <a:t> </a:t>
            </a:r>
            <a:r>
              <a:rPr lang="en-US" sz="3200" dirty="0" err="1" smtClean="0"/>
              <a:t>membiayai</a:t>
            </a:r>
            <a:r>
              <a:rPr lang="en-US" sz="3200" dirty="0" smtClean="0"/>
              <a:t> </a:t>
            </a:r>
            <a:r>
              <a:rPr lang="en-US" sz="3200" dirty="0" err="1" smtClean="0"/>
              <a:t>semua</a:t>
            </a:r>
            <a:r>
              <a:rPr lang="en-US" sz="3200" dirty="0" smtClean="0"/>
              <a:t> </a:t>
            </a:r>
            <a:r>
              <a:rPr lang="en-US" sz="3200" dirty="0" err="1" smtClean="0"/>
              <a:t>kepentingan</a:t>
            </a:r>
            <a:r>
              <a:rPr lang="en-US" sz="3200" dirty="0" smtClean="0"/>
              <a:t> </a:t>
            </a:r>
            <a:r>
              <a:rPr lang="en-US" sz="3200" dirty="0" err="1" smtClean="0"/>
              <a:t>umum,sehingga</a:t>
            </a:r>
            <a:r>
              <a:rPr lang="en-US" sz="3200" dirty="0" smtClean="0"/>
              <a:t> </a:t>
            </a:r>
            <a:r>
              <a:rPr lang="en-US" sz="3200" dirty="0" err="1" smtClean="0"/>
              <a:t>dapat</a:t>
            </a:r>
            <a:r>
              <a:rPr lang="en-US" sz="3200" dirty="0" smtClean="0"/>
              <a:t> </a:t>
            </a:r>
            <a:r>
              <a:rPr lang="en-US" sz="3200" dirty="0" err="1" smtClean="0"/>
              <a:t>membuka</a:t>
            </a:r>
            <a:r>
              <a:rPr lang="en-US" sz="3200" dirty="0" smtClean="0"/>
              <a:t> </a:t>
            </a:r>
            <a:r>
              <a:rPr lang="en-US" sz="3200" dirty="0" err="1" smtClean="0"/>
              <a:t>lapangan</a:t>
            </a:r>
            <a:r>
              <a:rPr lang="en-US" sz="3200" dirty="0" smtClean="0"/>
              <a:t> </a:t>
            </a:r>
            <a:r>
              <a:rPr lang="en-US" sz="3200" dirty="0" err="1" smtClean="0"/>
              <a:t>pekerjaan</a:t>
            </a:r>
            <a:r>
              <a:rPr lang="en-US" sz="3200" dirty="0" smtClean="0"/>
              <a:t>.</a:t>
            </a:r>
          </a:p>
          <a:p>
            <a:endParaRPr lang="en-US" dirty="0"/>
          </a:p>
        </p:txBody>
      </p:sp>
      <p:pic>
        <p:nvPicPr>
          <p:cNvPr id="4" name="Picture 3" descr="http://belajar.kemdiknas.go.id/file_storage/materi_pokok/MP_61/zip/MP_61_files/image2.jpg"/>
          <p:cNvPicPr/>
          <p:nvPr/>
        </p:nvPicPr>
        <p:blipFill>
          <a:blip r:embed="rId3"/>
          <a:srcRect/>
          <a:stretch>
            <a:fillRect/>
          </a:stretch>
        </p:blipFill>
        <p:spPr bwMode="auto">
          <a:xfrm>
            <a:off x="7288663" y="3139245"/>
            <a:ext cx="1753964" cy="1671801"/>
          </a:xfrm>
          <a:prstGeom prst="rect">
            <a:avLst/>
          </a:prstGeom>
          <a:noFill/>
          <a:ln w="9525">
            <a:noFill/>
            <a:miter lim="800000"/>
            <a:headEnd/>
            <a:tailEnd/>
          </a:ln>
        </p:spPr>
      </p:pic>
      <p:pic>
        <p:nvPicPr>
          <p:cNvPr id="5" name="Picture 4" descr="http://3.bp.blogspot.com/_etQjieaAMeg/SvEVdiG1NCI/AAAAAAAAABM/MTgk7qIzjnQ/s320/seville.jpg"/>
          <p:cNvPicPr/>
          <p:nvPr/>
        </p:nvPicPr>
        <p:blipFill>
          <a:blip r:embed="rId4"/>
          <a:srcRect/>
          <a:stretch>
            <a:fillRect/>
          </a:stretch>
        </p:blipFill>
        <p:spPr bwMode="auto">
          <a:xfrm>
            <a:off x="6231807" y="92879"/>
            <a:ext cx="2878280" cy="12747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enghitungan dengan cara biasa / pembukuan :&#10;Peredaran Usaha Rp 4.500.000.000&#10;Harga Pokok Penjualan Rp 3.000.000.000 -&#10;Pen..."/>
          <p:cNvPicPr>
            <a:picLocks noGrp="1"/>
          </p:cNvPicPr>
          <p:nvPr>
            <p:ph idx="1"/>
          </p:nvPr>
        </p:nvPicPr>
        <p:blipFill>
          <a:blip r:embed="rId2"/>
          <a:srcRect/>
          <a:stretch>
            <a:fillRect/>
          </a:stretch>
        </p:blipFill>
        <p:spPr bwMode="auto">
          <a:xfrm>
            <a:off x="0" y="1"/>
            <a:ext cx="9180513" cy="7021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 Perhitungan Norma&#10;Contoh perhitungan&#10;pajak penghasilan (PPH)&#10; "/>
          <p:cNvPicPr>
            <a:picLocks noGrp="1"/>
          </p:cNvPicPr>
          <p:nvPr>
            <p:ph idx="1"/>
          </p:nvPr>
        </p:nvPicPr>
        <p:blipFill>
          <a:blip r:embed="rId2"/>
          <a:srcRect/>
          <a:stretch>
            <a:fillRect/>
          </a:stretch>
        </p:blipFill>
        <p:spPr bwMode="auto">
          <a:xfrm>
            <a:off x="0" y="1"/>
            <a:ext cx="9180513" cy="7021512"/>
          </a:xfrm>
          <a:prstGeom prst="rect">
            <a:avLst/>
          </a:prstGeom>
          <a:noFill/>
          <a:ln w="9525">
            <a:noFill/>
            <a:miter lim="800000"/>
            <a:headEnd/>
            <a:tailEnd/>
          </a:ln>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662" y="164568"/>
            <a:ext cx="5518949" cy="631544"/>
          </a:xfrm>
          <a:noFill/>
          <a:ln w="28575">
            <a:solidFill>
              <a:schemeClr val="tx1"/>
            </a:solidFill>
          </a:ln>
        </p:spPr>
        <p:txBody>
          <a:bodyPr>
            <a:normAutofit/>
          </a:bodyPr>
          <a:lstStyle/>
          <a:p>
            <a:pPr algn="l"/>
            <a:r>
              <a:rPr lang="en-US" sz="2800" b="1" dirty="0" smtClean="0"/>
              <a:t>6.PAJAK PENGHASILAN PASAL 21</a:t>
            </a:r>
            <a:endParaRPr lang="en-US" sz="2800" b="1" dirty="0"/>
          </a:p>
        </p:txBody>
      </p:sp>
      <p:sp>
        <p:nvSpPr>
          <p:cNvPr id="3" name="Content Placeholder 2"/>
          <p:cNvSpPr>
            <a:spLocks noGrp="1"/>
          </p:cNvSpPr>
          <p:nvPr>
            <p:ph idx="1"/>
          </p:nvPr>
        </p:nvSpPr>
        <p:spPr>
          <a:xfrm>
            <a:off x="1" y="867550"/>
            <a:ext cx="9180513" cy="6153963"/>
          </a:xfrm>
        </p:spPr>
        <p:txBody>
          <a:bodyPr>
            <a:normAutofit/>
          </a:bodyPr>
          <a:lstStyle/>
          <a:p>
            <a:pPr>
              <a:buNone/>
            </a:pPr>
            <a:r>
              <a:rPr lang="en-US" sz="2400" b="1" dirty="0" smtClean="0"/>
              <a:t>PAJAK PENGHASILAN PASAL 21 DIKENAKAN KEPADA WAJIB PAJAK </a:t>
            </a:r>
          </a:p>
          <a:p>
            <a:pPr>
              <a:buNone/>
            </a:pPr>
            <a:r>
              <a:rPr lang="en-US" sz="2400" b="1" dirty="0" smtClean="0"/>
              <a:t>ORANG PRIBADI DALAM NEGERI SEHUBUNGAN DENGAN PEKERJAAN, </a:t>
            </a:r>
          </a:p>
          <a:p>
            <a:pPr>
              <a:buNone/>
            </a:pPr>
            <a:r>
              <a:rPr lang="en-US" sz="2400" b="1" dirty="0" smtClean="0"/>
              <a:t>JASA DAN KEGIATAN. </a:t>
            </a:r>
          </a:p>
          <a:p>
            <a:pPr>
              <a:buNone/>
            </a:pPr>
            <a:r>
              <a:rPr lang="en-US" sz="2400" b="1" dirty="0" smtClean="0"/>
              <a:t>WAJIB PAJAK </a:t>
            </a:r>
            <a:r>
              <a:rPr lang="en-US" sz="2400" b="1" dirty="0" err="1" smtClean="0"/>
              <a:t>PPh</a:t>
            </a:r>
            <a:r>
              <a:rPr lang="en-US" sz="2400" b="1" dirty="0" smtClean="0"/>
              <a:t> PASAL 21 ADALAH SEBAGAI BERIKUT:</a:t>
            </a:r>
          </a:p>
          <a:p>
            <a:pPr>
              <a:buNone/>
            </a:pPr>
            <a:r>
              <a:rPr lang="en-US" sz="2400" b="1" dirty="0" smtClean="0"/>
              <a:t>1.PEJABAT NEGARA</a:t>
            </a:r>
          </a:p>
          <a:p>
            <a:pPr>
              <a:buNone/>
            </a:pPr>
            <a:r>
              <a:rPr lang="en-US" sz="2400" b="1" dirty="0" smtClean="0"/>
              <a:t>2.PEGAWAI NEGERI SIPIL</a:t>
            </a:r>
          </a:p>
          <a:p>
            <a:pPr>
              <a:buNone/>
            </a:pPr>
            <a:r>
              <a:rPr lang="en-US" sz="2400" b="1" dirty="0" smtClean="0"/>
              <a:t>3.PEGAWAI TETAP</a:t>
            </a:r>
          </a:p>
          <a:p>
            <a:pPr>
              <a:buNone/>
            </a:pPr>
            <a:r>
              <a:rPr lang="en-US" sz="2400" b="1" dirty="0" smtClean="0"/>
              <a:t>4.PEGAWAI LEPAS</a:t>
            </a:r>
          </a:p>
          <a:p>
            <a:pPr>
              <a:buNone/>
            </a:pPr>
            <a:r>
              <a:rPr lang="en-US" sz="2400" b="1" dirty="0" smtClean="0"/>
              <a:t>5.PENERIMA HONORARIUM</a:t>
            </a:r>
          </a:p>
          <a:p>
            <a:pPr>
              <a:buNone/>
            </a:pPr>
            <a:r>
              <a:rPr lang="en-US" sz="2400" b="1" dirty="0" smtClean="0"/>
              <a:t>6.PENERIMA PENSIUN</a:t>
            </a:r>
          </a:p>
          <a:p>
            <a:pPr>
              <a:buNone/>
            </a:pPr>
            <a:r>
              <a:rPr lang="en-US" sz="2400" b="1" dirty="0" smtClean="0"/>
              <a:t>7.PENERIMA UPAH.</a:t>
            </a:r>
          </a:p>
          <a:p>
            <a:pPr>
              <a:buNone/>
            </a:pPr>
            <a:endParaRPr lang="en-US" sz="2400"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4609"/>
            <a:ext cx="6447644" cy="571504"/>
          </a:xfrm>
          <a:ln w="28575">
            <a:solidFill>
              <a:schemeClr val="tx1"/>
            </a:solidFill>
          </a:ln>
        </p:spPr>
        <p:txBody>
          <a:bodyPr>
            <a:normAutofit fontScale="90000"/>
          </a:bodyPr>
          <a:lstStyle/>
          <a:p>
            <a:pPr algn="l"/>
            <a:r>
              <a:rPr lang="en-US" sz="2400" b="1" dirty="0" smtClean="0"/>
              <a:t/>
            </a:r>
            <a:br>
              <a:rPr lang="en-US" sz="2400" b="1" dirty="0" smtClean="0"/>
            </a:br>
            <a:r>
              <a:rPr lang="en-US" sz="3100" b="1" dirty="0" smtClean="0"/>
              <a:t>7. TARIF PAJAK PENGHASILAN PRIBADI</a:t>
            </a:r>
            <a:br>
              <a:rPr lang="en-US" sz="3100" b="1" dirty="0" smtClean="0"/>
            </a:br>
            <a:r>
              <a:rPr lang="en-US" sz="2400" dirty="0" smtClean="0"/>
              <a:t/>
            </a:r>
            <a:br>
              <a:rPr lang="en-US" sz="2400" dirty="0" smtClean="0"/>
            </a:br>
            <a:endParaRPr lang="en-US" sz="2400" dirty="0"/>
          </a:p>
        </p:txBody>
      </p:sp>
      <p:sp>
        <p:nvSpPr>
          <p:cNvPr id="3" name="Content Placeholder 2"/>
          <p:cNvSpPr>
            <a:spLocks noGrp="1"/>
          </p:cNvSpPr>
          <p:nvPr>
            <p:ph idx="1"/>
          </p:nvPr>
        </p:nvSpPr>
        <p:spPr>
          <a:xfrm>
            <a:off x="142878" y="1188811"/>
            <a:ext cx="8947972" cy="4107895"/>
          </a:xfrm>
          <a:ln w="28575">
            <a:solidFill>
              <a:schemeClr val="tx1"/>
            </a:solidFill>
          </a:ln>
        </p:spPr>
        <p:txBody>
          <a:bodyPr>
            <a:normAutofit/>
          </a:bodyPr>
          <a:lstStyle/>
          <a:p>
            <a:pPr>
              <a:buNone/>
            </a:pPr>
            <a:r>
              <a:rPr lang="en-US" sz="2000" b="1" dirty="0" smtClean="0"/>
              <a:t>TARIF </a:t>
            </a:r>
            <a:r>
              <a:rPr lang="en-US" sz="2000" b="1" dirty="0" err="1" smtClean="0"/>
              <a:t>PPh</a:t>
            </a:r>
            <a:r>
              <a:rPr lang="en-US" sz="2000" b="1" dirty="0" smtClean="0"/>
              <a:t> PASAL 21 YANG  BERLAKU MULAI TAHUN 2009 BERDASARKAN</a:t>
            </a:r>
          </a:p>
          <a:p>
            <a:pPr>
              <a:buNone/>
            </a:pPr>
            <a:r>
              <a:rPr lang="en-US" sz="2000" b="1" dirty="0" smtClean="0"/>
              <a:t>PASAL 17 UU NO.36 TAHUN 2008  ADALAH BERLAKU TARIF PROGRESIH.</a:t>
            </a:r>
          </a:p>
          <a:p>
            <a:pPr>
              <a:buNone/>
            </a:pPr>
            <a:r>
              <a:rPr lang="en-US" sz="2400" b="1" u="sng" dirty="0" smtClean="0"/>
              <a:t>TARIF PAJAK PENGHASILAN</a:t>
            </a:r>
          </a:p>
          <a:p>
            <a:pPr>
              <a:buNone/>
            </a:pPr>
            <a:r>
              <a:rPr lang="en-US" sz="2800" dirty="0" smtClean="0"/>
              <a:t>PENGHASILAN						TARIF</a:t>
            </a:r>
          </a:p>
          <a:p>
            <a:pPr>
              <a:buNone/>
            </a:pPr>
            <a:r>
              <a:rPr lang="en-US" sz="2800" dirty="0" smtClean="0"/>
              <a:t>SAMPAI DENGAN </a:t>
            </a:r>
            <a:r>
              <a:rPr lang="en-US" sz="2800" dirty="0" err="1" smtClean="0"/>
              <a:t>Rp</a:t>
            </a:r>
            <a:r>
              <a:rPr lang="en-US" sz="2800" dirty="0" smtClean="0"/>
              <a:t>. 50.000.000			  5 %</a:t>
            </a:r>
          </a:p>
          <a:p>
            <a:pPr>
              <a:buNone/>
            </a:pPr>
            <a:r>
              <a:rPr lang="en-US" sz="2800" dirty="0" smtClean="0"/>
              <a:t> </a:t>
            </a:r>
            <a:r>
              <a:rPr lang="en-US" sz="2800" dirty="0" err="1" smtClean="0"/>
              <a:t>DiatasRp</a:t>
            </a:r>
            <a:r>
              <a:rPr lang="en-US" sz="2800" dirty="0" smtClean="0"/>
              <a:t>.  50.000.000 s/d Rp.250.000.000		15 %</a:t>
            </a:r>
          </a:p>
          <a:p>
            <a:pPr>
              <a:buNone/>
            </a:pPr>
            <a:r>
              <a:rPr lang="en-US" sz="2800" dirty="0" err="1" smtClean="0"/>
              <a:t>Diatas</a:t>
            </a:r>
            <a:r>
              <a:rPr lang="en-US" sz="2800" smtClean="0"/>
              <a:t> Rp.250.000.000 s/d Rp.500.000.000		25 </a:t>
            </a:r>
            <a:r>
              <a:rPr lang="en-US" sz="2800" dirty="0" smtClean="0"/>
              <a:t>%</a:t>
            </a:r>
          </a:p>
          <a:p>
            <a:pPr>
              <a:buNone/>
            </a:pPr>
            <a:r>
              <a:rPr lang="en-US" sz="2800" dirty="0" smtClean="0"/>
              <a:t>DI ATAS </a:t>
            </a:r>
            <a:r>
              <a:rPr lang="en-US" sz="2800" dirty="0" err="1" smtClean="0"/>
              <a:t>Rp</a:t>
            </a:r>
            <a:r>
              <a:rPr lang="en-US" sz="2800" dirty="0" smtClean="0"/>
              <a:t>. 500.000.000					30 %</a:t>
            </a:r>
            <a:endParaRPr lang="en-US" sz="2800"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image.slidesharecdn.com/6-tarifpajakptkp-120216024733-phpapp01/95/6-tarif-pajak-ptkp-1-728.jpg?cb=1329382302"/>
          <p:cNvPicPr/>
          <p:nvPr/>
        </p:nvPicPr>
        <p:blipFill>
          <a:blip r:embed="rId2"/>
          <a:srcRect/>
          <a:stretch>
            <a:fillRect/>
          </a:stretch>
        </p:blipFill>
        <p:spPr bwMode="auto">
          <a:xfrm>
            <a:off x="-1" y="-1"/>
            <a:ext cx="9180513" cy="70215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2"/>
            <a:ext cx="9180512" cy="724420"/>
          </a:xfrm>
        </p:spPr>
        <p:txBody>
          <a:bodyPr>
            <a:normAutofit/>
          </a:bodyPr>
          <a:lstStyle/>
          <a:p>
            <a:pPr algn="l"/>
            <a:r>
              <a:rPr lang="en-US" sz="2400" b="1" dirty="0" err="1" smtClean="0"/>
              <a:t>PPh</a:t>
            </a:r>
            <a:r>
              <a:rPr lang="en-US" sz="2400" b="1" dirty="0" smtClean="0"/>
              <a:t> PASAL 21 YANG DIPOTONG PAJAK YANG BERSIFAT FINAL .</a:t>
            </a:r>
            <a:endParaRPr lang="en-US" sz="2400" b="1" dirty="0"/>
          </a:p>
        </p:txBody>
      </p:sp>
      <p:sp>
        <p:nvSpPr>
          <p:cNvPr id="3" name="Content Placeholder 2"/>
          <p:cNvSpPr>
            <a:spLocks noGrp="1"/>
          </p:cNvSpPr>
          <p:nvPr>
            <p:ph idx="1"/>
          </p:nvPr>
        </p:nvSpPr>
        <p:spPr>
          <a:xfrm>
            <a:off x="2" y="724422"/>
            <a:ext cx="9180512" cy="6297091"/>
          </a:xfrm>
        </p:spPr>
        <p:txBody>
          <a:bodyPr>
            <a:normAutofit/>
          </a:bodyPr>
          <a:lstStyle/>
          <a:p>
            <a:pPr>
              <a:buNone/>
            </a:pPr>
            <a:r>
              <a:rPr lang="en-US" sz="2400" dirty="0" smtClean="0"/>
              <a:t>1.UANG  TEBUSAN PENSIUN YANG DIBAYARKAN OLEH DANA PENSIUN DAN TUNJANGAN   HARI  TUA ATAU  TABUNGAN HARI TUA YANG DIBAYARKAN SEKALIGUS OLEH BADAN  PENYELENGGARA SOSIAL TENAGA KERJA YANG PENDIRIANNYA DISAHKAN OLEH MENTERI KEUANGAN. (TARIF 5%).</a:t>
            </a:r>
          </a:p>
          <a:p>
            <a:pPr>
              <a:buNone/>
            </a:pPr>
            <a:r>
              <a:rPr lang="en-US" sz="2400" dirty="0" smtClean="0"/>
              <a:t>2.UANG PESANGON.(TARIF 5%)</a:t>
            </a:r>
          </a:p>
          <a:p>
            <a:pPr>
              <a:buNone/>
            </a:pPr>
            <a:r>
              <a:rPr lang="en-US" sz="2400" dirty="0" smtClean="0"/>
              <a:t>3.HADIAH DAN PENGHARGAAN PERLOMBAAN (TARIF 5%).</a:t>
            </a:r>
          </a:p>
          <a:p>
            <a:pPr>
              <a:buNone/>
            </a:pPr>
            <a:r>
              <a:rPr lang="en-US" sz="2400" dirty="0" smtClean="0"/>
              <a:t>4.HONORARIUM ATAU KOMISI YANG DIBAYARKAN KEPADA PENJAJA BARANG DAN PETUGAS LUAR ASURANSI (TARIF 5%).</a:t>
            </a:r>
          </a:p>
          <a:p>
            <a:pPr>
              <a:buNone/>
            </a:pPr>
            <a:r>
              <a:rPr lang="en-US" sz="2400" dirty="0" smtClean="0"/>
              <a:t>5.PENGHASILAN  YANG  DIBAYARKAN  KEPADA  PEJABAT   NEGARA,PNS, </a:t>
            </a:r>
          </a:p>
          <a:p>
            <a:pPr>
              <a:buNone/>
            </a:pPr>
            <a:r>
              <a:rPr lang="en-US" sz="2400" dirty="0" smtClean="0"/>
              <a:t>    ANGGOTA TNI DAN POLRI,DENGAN TARIF 15%, KECUALI KEPADA PNS</a:t>
            </a:r>
          </a:p>
          <a:p>
            <a:pPr>
              <a:buNone/>
            </a:pPr>
            <a:r>
              <a:rPr lang="en-US" sz="2400" dirty="0" smtClean="0"/>
              <a:t>    </a:t>
            </a:r>
            <a:r>
              <a:rPr lang="en-US" sz="2400" dirty="0" err="1" smtClean="0"/>
              <a:t>GOL.IId</a:t>
            </a:r>
            <a:r>
              <a:rPr lang="en-US" sz="2400" dirty="0" smtClean="0"/>
              <a:t> KE BAWAH,ANGGOTA TNI DAN POLRI PELTU KE BAWAH.</a:t>
            </a:r>
            <a:endParaRPr lang="en-US" sz="2400"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1"/>
            <a:ext cx="9180512" cy="2489099"/>
          </a:xfrm>
        </p:spPr>
        <p:txBody>
          <a:bodyPr>
            <a:normAutofit/>
          </a:bodyPr>
          <a:lstStyle/>
          <a:p>
            <a:pPr algn="l"/>
            <a:r>
              <a:rPr lang="en-US" sz="2800" dirty="0" smtClean="0"/>
              <a:t>DALAM     MENGHITUNG     </a:t>
            </a:r>
            <a:r>
              <a:rPr lang="en-US" sz="2800" dirty="0" err="1" smtClean="0"/>
              <a:t>PPh</a:t>
            </a:r>
            <a:r>
              <a:rPr lang="en-US" sz="2800" dirty="0" smtClean="0"/>
              <a:t>   PASAL    21  UNTUK   PEGAWAI TETAP,DIKENAL BIAYA JABATAN DAN PTKP (PENGHASILAN TIDAK KENA PAJAK)    YANG   DIKURANGI   DARI     PENGHASILAN YANG DITERIMA WAJIB PAJAK.</a:t>
            </a:r>
            <a:endParaRPr lang="en-US" sz="2800" dirty="0"/>
          </a:p>
        </p:txBody>
      </p:sp>
      <p:sp>
        <p:nvSpPr>
          <p:cNvPr id="3" name="Content Placeholder 2"/>
          <p:cNvSpPr>
            <a:spLocks noGrp="1"/>
          </p:cNvSpPr>
          <p:nvPr>
            <p:ph idx="1"/>
          </p:nvPr>
        </p:nvSpPr>
        <p:spPr>
          <a:xfrm>
            <a:off x="2" y="2489100"/>
            <a:ext cx="9180512" cy="4532413"/>
          </a:xfrm>
        </p:spPr>
        <p:txBody>
          <a:bodyPr>
            <a:normAutofit/>
          </a:bodyPr>
          <a:lstStyle/>
          <a:p>
            <a:pPr>
              <a:buNone/>
            </a:pPr>
            <a:r>
              <a:rPr lang="en-US" sz="2800" b="1" dirty="0" smtClean="0"/>
              <a:t>BIAYA JABATAN ADALAH BIAYA UNTUK MENDAPATKAN, </a:t>
            </a:r>
          </a:p>
          <a:p>
            <a:pPr>
              <a:buNone/>
            </a:pPr>
            <a:r>
              <a:rPr lang="en-US" sz="2800" b="1" dirty="0" smtClean="0"/>
              <a:t>MENAGIH,DAN MEMELIHARA PENGHASILAN.</a:t>
            </a:r>
            <a:r>
              <a:rPr lang="en-US" sz="2800" dirty="0" smtClean="0"/>
              <a:t> </a:t>
            </a:r>
          </a:p>
          <a:p>
            <a:pPr>
              <a:buNone/>
            </a:pPr>
            <a:r>
              <a:rPr lang="en-US" sz="2800" dirty="0" smtClean="0"/>
              <a:t>MULAI 1 JANUARI 2009 BESAR </a:t>
            </a:r>
            <a:r>
              <a:rPr lang="en-US" sz="2800" b="1" i="1" dirty="0" smtClean="0"/>
              <a:t>BIAYA  JABATAN  SEBESAR  </a:t>
            </a:r>
            <a:r>
              <a:rPr lang="en-US" sz="2800" b="1" i="1" dirty="0" smtClean="0">
                <a:solidFill>
                  <a:srgbClr val="FF0000"/>
                </a:solidFill>
              </a:rPr>
              <a:t>5 %</a:t>
            </a:r>
            <a:r>
              <a:rPr lang="en-US" sz="2800" b="1" i="1" dirty="0" smtClean="0"/>
              <a:t> </a:t>
            </a:r>
          </a:p>
          <a:p>
            <a:pPr>
              <a:buNone/>
            </a:pPr>
            <a:r>
              <a:rPr lang="en-US" sz="2800" b="1" i="1" dirty="0" smtClean="0"/>
              <a:t>DARI PENGHASILAN  BRUTO </a:t>
            </a:r>
            <a:r>
              <a:rPr lang="en-US" sz="2800" dirty="0" smtClean="0"/>
              <a:t> DAN SETINGGI - TINGGINYA  </a:t>
            </a:r>
          </a:p>
          <a:p>
            <a:pPr>
              <a:buNone/>
            </a:pPr>
            <a:r>
              <a:rPr lang="en-US" sz="2800" dirty="0" smtClean="0"/>
              <a:t>Rp.6.000.000 SETAHUN ATAU </a:t>
            </a:r>
            <a:r>
              <a:rPr lang="en-US" sz="2800" dirty="0" err="1" smtClean="0"/>
              <a:t>Rp</a:t>
            </a:r>
            <a:r>
              <a:rPr lang="en-US" sz="2800" dirty="0" smtClean="0"/>
              <a:t>. 500.000 SEBULAN.</a:t>
            </a:r>
            <a:endParaRPr lang="en-US" sz="2800"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5" y="224607"/>
            <a:ext cx="8947975" cy="6286545"/>
          </a:xfrm>
          <a:ln w="28575">
            <a:solidFill>
              <a:schemeClr val="tx1"/>
            </a:solidFill>
          </a:ln>
        </p:spPr>
        <p:txBody>
          <a:bodyPr/>
          <a:lstStyle/>
          <a:p>
            <a:pPr>
              <a:buNone/>
            </a:pPr>
            <a:r>
              <a:rPr lang="en-US" b="1" dirty="0" smtClean="0"/>
              <a:t>8. PENGHASILAN TIDAK KENA PAJAK (PTKP)</a:t>
            </a:r>
          </a:p>
          <a:p>
            <a:pPr>
              <a:buNone/>
            </a:pPr>
            <a:r>
              <a:rPr lang="en-US" b="1" dirty="0" smtClean="0"/>
              <a:t>BERDASARKAN UU NOMOR 36 TAHUN 2008</a:t>
            </a:r>
          </a:p>
          <a:p>
            <a:pPr>
              <a:buFont typeface="Wingdings" pitchFamily="2" charset="2"/>
              <a:buChar char="v"/>
            </a:pPr>
            <a:r>
              <a:rPr lang="en-US" dirty="0" smtClean="0"/>
              <a:t>     </a:t>
            </a:r>
            <a:r>
              <a:rPr lang="en-US" dirty="0" err="1" smtClean="0"/>
              <a:t>Rp</a:t>
            </a:r>
            <a:r>
              <a:rPr lang="en-US" dirty="0" smtClean="0"/>
              <a:t> 15.840.000  </a:t>
            </a:r>
            <a:r>
              <a:rPr lang="en-US" dirty="0" err="1" smtClean="0"/>
              <a:t>untuk</a:t>
            </a:r>
            <a:r>
              <a:rPr lang="en-US" dirty="0" smtClean="0"/>
              <a:t> </a:t>
            </a:r>
            <a:r>
              <a:rPr lang="en-US" dirty="0" err="1" smtClean="0"/>
              <a:t>diri</a:t>
            </a:r>
            <a:r>
              <a:rPr lang="en-US" dirty="0" smtClean="0"/>
              <a:t> </a:t>
            </a:r>
            <a:r>
              <a:rPr lang="en-US" dirty="0" err="1" smtClean="0"/>
              <a:t>Wajib</a:t>
            </a:r>
            <a:r>
              <a:rPr lang="en-US" dirty="0" smtClean="0"/>
              <a:t> </a:t>
            </a:r>
            <a:r>
              <a:rPr lang="en-US" dirty="0" err="1" smtClean="0"/>
              <a:t>Pajak</a:t>
            </a:r>
            <a:endParaRPr lang="en-US" dirty="0" smtClean="0"/>
          </a:p>
          <a:p>
            <a:pPr>
              <a:buFont typeface="Wingdings" pitchFamily="2" charset="2"/>
              <a:buChar char="v"/>
            </a:pPr>
            <a:r>
              <a:rPr lang="en-US" dirty="0" smtClean="0"/>
              <a:t>     </a:t>
            </a:r>
            <a:r>
              <a:rPr lang="en-US" dirty="0" err="1" smtClean="0"/>
              <a:t>Rp</a:t>
            </a:r>
            <a:r>
              <a:rPr lang="en-US" dirty="0" smtClean="0"/>
              <a:t>   1.320.000  </a:t>
            </a:r>
            <a:r>
              <a:rPr lang="en-US" dirty="0" err="1" smtClean="0"/>
              <a:t>untuk</a:t>
            </a:r>
            <a:r>
              <a:rPr lang="en-US" dirty="0" smtClean="0"/>
              <a:t> WP yang </a:t>
            </a:r>
            <a:r>
              <a:rPr lang="en-US" dirty="0" err="1" smtClean="0"/>
              <a:t>kawin</a:t>
            </a:r>
            <a:endParaRPr lang="en-US" dirty="0" smtClean="0"/>
          </a:p>
          <a:p>
            <a:pPr>
              <a:buFont typeface="Wingdings" pitchFamily="2" charset="2"/>
              <a:buChar char="v"/>
            </a:pPr>
            <a:r>
              <a:rPr lang="en-US" dirty="0" smtClean="0"/>
              <a:t>     </a:t>
            </a:r>
            <a:r>
              <a:rPr lang="en-US" dirty="0" err="1" smtClean="0"/>
              <a:t>Rp</a:t>
            </a:r>
            <a:r>
              <a:rPr lang="en-US" dirty="0" smtClean="0"/>
              <a:t> 15.840.000  </a:t>
            </a:r>
            <a:r>
              <a:rPr lang="en-US" dirty="0" err="1" smtClean="0"/>
              <a:t>tambahan</a:t>
            </a:r>
            <a:r>
              <a:rPr lang="en-US" dirty="0" smtClean="0"/>
              <a:t> </a:t>
            </a:r>
            <a:r>
              <a:rPr lang="en-US" dirty="0" err="1" smtClean="0"/>
              <a:t>untuk</a:t>
            </a:r>
            <a:r>
              <a:rPr lang="en-US" dirty="0" smtClean="0"/>
              <a:t> </a:t>
            </a:r>
            <a:r>
              <a:rPr lang="en-US" dirty="0" err="1" smtClean="0"/>
              <a:t>seorang</a:t>
            </a:r>
            <a:r>
              <a:rPr lang="en-US" dirty="0" smtClean="0"/>
              <a:t> </a:t>
            </a:r>
            <a:r>
              <a:rPr lang="en-US" dirty="0" err="1" smtClean="0"/>
              <a:t>istri</a:t>
            </a:r>
            <a:r>
              <a:rPr lang="en-US" dirty="0" smtClean="0"/>
              <a:t> </a:t>
            </a:r>
          </a:p>
          <a:p>
            <a:pPr>
              <a:buNone/>
            </a:pPr>
            <a:r>
              <a:rPr lang="en-US" dirty="0" smtClean="0"/>
              <a:t>         yang  </a:t>
            </a:r>
            <a:r>
              <a:rPr lang="en-US" dirty="0" err="1" smtClean="0"/>
              <a:t>penghasilannya</a:t>
            </a:r>
            <a:r>
              <a:rPr lang="en-US" dirty="0" smtClean="0"/>
              <a:t> </a:t>
            </a:r>
            <a:r>
              <a:rPr lang="en-US" dirty="0" err="1" smtClean="0"/>
              <a:t>digabung</a:t>
            </a:r>
            <a:r>
              <a:rPr lang="en-US" dirty="0" smtClean="0"/>
              <a:t> </a:t>
            </a:r>
            <a:r>
              <a:rPr lang="en-US" dirty="0" err="1" smtClean="0"/>
              <a:t>dengan</a:t>
            </a:r>
            <a:r>
              <a:rPr lang="en-US" dirty="0" smtClean="0"/>
              <a:t> </a:t>
            </a:r>
            <a:r>
              <a:rPr lang="en-US" dirty="0" err="1" smtClean="0"/>
              <a:t>suami</a:t>
            </a:r>
            <a:r>
              <a:rPr lang="en-US" dirty="0" smtClean="0"/>
              <a:t>.</a:t>
            </a:r>
          </a:p>
          <a:p>
            <a:pPr>
              <a:buNone/>
            </a:pPr>
            <a:r>
              <a:rPr lang="en-US" dirty="0" smtClean="0"/>
              <a:t>		</a:t>
            </a:r>
            <a:r>
              <a:rPr lang="en-US" sz="2000" b="1" dirty="0" smtClean="0"/>
              <a:t>- </a:t>
            </a:r>
            <a:r>
              <a:rPr lang="en-US" sz="2000" b="1" dirty="0" err="1" smtClean="0"/>
              <a:t>tidak</a:t>
            </a:r>
            <a:r>
              <a:rPr lang="en-US" sz="2000" b="1" dirty="0" smtClean="0"/>
              <a:t> </a:t>
            </a:r>
            <a:r>
              <a:rPr lang="en-US" sz="2000" b="1" dirty="0" err="1" smtClean="0"/>
              <a:t>ada</a:t>
            </a:r>
            <a:r>
              <a:rPr lang="en-US" sz="2000" b="1" dirty="0" smtClean="0"/>
              <a:t> </a:t>
            </a:r>
            <a:r>
              <a:rPr lang="en-US" sz="2000" b="1" dirty="0" err="1" smtClean="0"/>
              <a:t>hubungannya</a:t>
            </a:r>
            <a:r>
              <a:rPr lang="en-US" sz="2000" b="1" dirty="0" smtClean="0"/>
              <a:t> </a:t>
            </a:r>
            <a:r>
              <a:rPr lang="en-US" sz="2000" b="1" dirty="0" err="1" smtClean="0"/>
              <a:t>dengan</a:t>
            </a:r>
            <a:r>
              <a:rPr lang="en-US" sz="2000" b="1" dirty="0" smtClean="0"/>
              <a:t> </a:t>
            </a:r>
            <a:r>
              <a:rPr lang="en-US" sz="2000" b="1" dirty="0" err="1" smtClean="0"/>
              <a:t>pekerjaan</a:t>
            </a:r>
            <a:r>
              <a:rPr lang="en-US" sz="2000" b="1" dirty="0" smtClean="0"/>
              <a:t> </a:t>
            </a:r>
            <a:r>
              <a:rPr lang="en-US" sz="2000" b="1" dirty="0" err="1" smtClean="0"/>
              <a:t>suami</a:t>
            </a:r>
            <a:r>
              <a:rPr lang="en-US" sz="2000" b="1" dirty="0" smtClean="0"/>
              <a:t> ,</a:t>
            </a:r>
          </a:p>
          <a:p>
            <a:pPr>
              <a:buNone/>
            </a:pPr>
            <a:r>
              <a:rPr lang="en-US" sz="2000" b="1" dirty="0" smtClean="0"/>
              <a:t>                - </a:t>
            </a:r>
            <a:r>
              <a:rPr lang="en-US" sz="2000" b="1" dirty="0" err="1" smtClean="0"/>
              <a:t>penghasilan</a:t>
            </a:r>
            <a:r>
              <a:rPr lang="en-US" sz="2000" b="1" dirty="0" smtClean="0"/>
              <a:t> yang </a:t>
            </a:r>
            <a:r>
              <a:rPr lang="en-US" sz="2000" b="1" dirty="0" err="1" smtClean="0"/>
              <a:t>bukan</a:t>
            </a:r>
            <a:r>
              <a:rPr lang="en-US" sz="2000" b="1" dirty="0" smtClean="0"/>
              <a:t> </a:t>
            </a:r>
            <a:r>
              <a:rPr lang="en-US" sz="2000" b="1" dirty="0" err="1" smtClean="0"/>
              <a:t>telah</a:t>
            </a:r>
            <a:r>
              <a:rPr lang="en-US" sz="2000" b="1" dirty="0" smtClean="0"/>
              <a:t> </a:t>
            </a:r>
            <a:r>
              <a:rPr lang="en-US" sz="2000" b="1" dirty="0" err="1" smtClean="0"/>
              <a:t>dipotong</a:t>
            </a:r>
            <a:r>
              <a:rPr lang="en-US" sz="2000" b="1" dirty="0" smtClean="0"/>
              <a:t> </a:t>
            </a:r>
            <a:r>
              <a:rPr lang="en-US" sz="2000" b="1" dirty="0" err="1" smtClean="0"/>
              <a:t>pajak</a:t>
            </a:r>
            <a:endParaRPr lang="en-US" sz="2000" b="1" dirty="0" smtClean="0"/>
          </a:p>
          <a:p>
            <a:pPr>
              <a:buFont typeface="Wingdings" pitchFamily="2" charset="2"/>
              <a:buChar char="v"/>
            </a:pPr>
            <a:r>
              <a:rPr lang="en-US" dirty="0" smtClean="0"/>
              <a:t>       </a:t>
            </a:r>
            <a:r>
              <a:rPr lang="en-US" sz="2400" b="1" dirty="0" err="1" smtClean="0"/>
              <a:t>Rp</a:t>
            </a:r>
            <a:r>
              <a:rPr lang="en-US" sz="2400" b="1" dirty="0" smtClean="0"/>
              <a:t> 1.320.000 </a:t>
            </a:r>
            <a:r>
              <a:rPr lang="en-US" sz="2400" b="1" dirty="0" err="1" smtClean="0"/>
              <a:t>untuk</a:t>
            </a:r>
            <a:r>
              <a:rPr lang="en-US" sz="2400" b="1" dirty="0" smtClean="0"/>
              <a:t> </a:t>
            </a:r>
            <a:r>
              <a:rPr lang="en-US" sz="2400" b="1" dirty="0" err="1" smtClean="0"/>
              <a:t>tiap</a:t>
            </a:r>
            <a:r>
              <a:rPr lang="en-US" sz="2400" b="1" dirty="0" smtClean="0"/>
              <a:t> </a:t>
            </a:r>
            <a:r>
              <a:rPr lang="en-US" sz="2400" b="1" dirty="0" err="1" smtClean="0"/>
              <a:t>anak</a:t>
            </a:r>
            <a:r>
              <a:rPr lang="en-US" sz="2400" b="1" dirty="0" smtClean="0"/>
              <a:t>  (</a:t>
            </a:r>
            <a:r>
              <a:rPr lang="en-US" sz="2400" b="1" dirty="0" err="1" smtClean="0"/>
              <a:t>maksimal</a:t>
            </a:r>
            <a:r>
              <a:rPr lang="en-US" sz="2400" b="1" dirty="0" smtClean="0"/>
              <a:t> 3 </a:t>
            </a:r>
            <a:r>
              <a:rPr lang="en-US" sz="2400" b="1" dirty="0" err="1" smtClean="0"/>
              <a:t>orang</a:t>
            </a:r>
            <a:r>
              <a:rPr lang="en-US" sz="2400" b="1" dirty="0" smtClean="0"/>
              <a:t>)</a:t>
            </a:r>
          </a:p>
          <a:p>
            <a:pPr>
              <a:buNone/>
            </a:pP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100" y="281197"/>
            <a:ext cx="6274362" cy="586353"/>
          </a:xfrm>
          <a:ln w="28575">
            <a:solidFill>
              <a:schemeClr val="tx1"/>
            </a:solidFill>
          </a:ln>
        </p:spPr>
        <p:txBody>
          <a:bodyPr>
            <a:noAutofit/>
          </a:bodyPr>
          <a:lstStyle/>
          <a:p>
            <a:pPr algn="l"/>
            <a:r>
              <a:rPr lang="en-US" sz="3600" b="1" dirty="0" smtClean="0"/>
              <a:t>BESAR PTKP TAHUN PAJAK 2013</a:t>
            </a:r>
            <a:endParaRPr lang="en-US" sz="3600" b="1" dirty="0"/>
          </a:p>
        </p:txBody>
      </p:sp>
      <p:sp>
        <p:nvSpPr>
          <p:cNvPr id="3" name="Content Placeholder 2"/>
          <p:cNvSpPr>
            <a:spLocks noGrp="1"/>
          </p:cNvSpPr>
          <p:nvPr>
            <p:ph idx="1"/>
          </p:nvPr>
        </p:nvSpPr>
        <p:spPr>
          <a:xfrm>
            <a:off x="161100" y="1010426"/>
            <a:ext cx="8876537" cy="5261803"/>
          </a:xfrm>
          <a:ln w="28575">
            <a:solidFill>
              <a:schemeClr val="tx1"/>
            </a:solidFill>
          </a:ln>
        </p:spPr>
        <p:txBody>
          <a:bodyPr>
            <a:normAutofit/>
          </a:bodyPr>
          <a:lstStyle/>
          <a:p>
            <a:pPr>
              <a:buNone/>
            </a:pPr>
            <a:r>
              <a:rPr lang="en-US" sz="2800" b="1" dirty="0" err="1" smtClean="0"/>
              <a:t>Rp</a:t>
            </a:r>
            <a:r>
              <a:rPr lang="en-US" sz="2800" b="1" dirty="0" smtClean="0"/>
              <a:t> 24.300.000 </a:t>
            </a:r>
            <a:r>
              <a:rPr lang="en-US" sz="2800" b="1" dirty="0" err="1" smtClean="0"/>
              <a:t>untuk</a:t>
            </a:r>
            <a:r>
              <a:rPr lang="en-US" sz="2800" b="1" dirty="0" smtClean="0"/>
              <a:t> </a:t>
            </a:r>
            <a:r>
              <a:rPr lang="en-US" sz="2800" b="1" dirty="0" err="1" smtClean="0"/>
              <a:t>wajib</a:t>
            </a:r>
            <a:r>
              <a:rPr lang="en-US" sz="2800" b="1" dirty="0" smtClean="0"/>
              <a:t> </a:t>
            </a:r>
            <a:r>
              <a:rPr lang="en-US" sz="2800" b="1" dirty="0" err="1" smtClean="0"/>
              <a:t>pajak</a:t>
            </a:r>
            <a:r>
              <a:rPr lang="en-US" sz="2800" b="1" dirty="0" smtClean="0"/>
              <a:t> </a:t>
            </a:r>
            <a:r>
              <a:rPr lang="en-US" sz="2800" b="1" dirty="0" err="1" smtClean="0"/>
              <a:t>pribadi</a:t>
            </a:r>
            <a:endParaRPr lang="en-US" sz="2800" b="1" dirty="0" smtClean="0"/>
          </a:p>
          <a:p>
            <a:pPr>
              <a:buNone/>
            </a:pPr>
            <a:r>
              <a:rPr lang="en-US" sz="2800" b="1" dirty="0" err="1" smtClean="0"/>
              <a:t>Rp</a:t>
            </a:r>
            <a:r>
              <a:rPr lang="en-US" sz="2800" b="1" dirty="0" smtClean="0"/>
              <a:t>   2.025.000 </a:t>
            </a:r>
            <a:r>
              <a:rPr lang="en-US" sz="2800" b="1" dirty="0" err="1" smtClean="0"/>
              <a:t>untuk</a:t>
            </a:r>
            <a:r>
              <a:rPr lang="en-US" sz="2800" b="1" dirty="0" smtClean="0"/>
              <a:t> </a:t>
            </a:r>
            <a:r>
              <a:rPr lang="en-US" sz="2800" b="1" dirty="0" err="1" smtClean="0"/>
              <a:t>wajib</a:t>
            </a:r>
            <a:r>
              <a:rPr lang="en-US" sz="2800" b="1" dirty="0" smtClean="0"/>
              <a:t> </a:t>
            </a:r>
            <a:r>
              <a:rPr lang="en-US" sz="2800" b="1" dirty="0" err="1" smtClean="0"/>
              <a:t>pajak</a:t>
            </a:r>
            <a:r>
              <a:rPr lang="en-US" sz="2800" b="1" dirty="0" smtClean="0"/>
              <a:t> </a:t>
            </a:r>
            <a:r>
              <a:rPr lang="en-US" sz="2800" b="1" dirty="0" err="1" smtClean="0"/>
              <a:t>kawin</a:t>
            </a:r>
            <a:endParaRPr lang="en-US" sz="2800" b="1" dirty="0" smtClean="0"/>
          </a:p>
          <a:p>
            <a:pPr>
              <a:buNone/>
            </a:pPr>
            <a:r>
              <a:rPr lang="en-US" sz="2800" b="1" dirty="0" err="1" smtClean="0"/>
              <a:t>Rp</a:t>
            </a:r>
            <a:r>
              <a:rPr lang="en-US" sz="2800" b="1" dirty="0" smtClean="0"/>
              <a:t> 24.300.000 </a:t>
            </a:r>
            <a:r>
              <a:rPr lang="en-US" sz="2800" b="1" dirty="0" err="1" smtClean="0"/>
              <a:t>untuk</a:t>
            </a:r>
            <a:r>
              <a:rPr lang="en-US" sz="2800" b="1" dirty="0" smtClean="0"/>
              <a:t> </a:t>
            </a:r>
            <a:r>
              <a:rPr lang="en-US" sz="2800" b="1" dirty="0" err="1" smtClean="0"/>
              <a:t>tambahan</a:t>
            </a:r>
            <a:r>
              <a:rPr lang="en-US" sz="2800" b="1" dirty="0" smtClean="0"/>
              <a:t> </a:t>
            </a:r>
            <a:r>
              <a:rPr lang="en-US" sz="2800" b="1" dirty="0" err="1" smtClean="0"/>
              <a:t>seorang</a:t>
            </a:r>
            <a:r>
              <a:rPr lang="en-US" sz="2800" b="1" dirty="0" smtClean="0"/>
              <a:t> </a:t>
            </a:r>
            <a:r>
              <a:rPr lang="en-US" sz="2800" b="1" dirty="0" err="1" smtClean="0"/>
              <a:t>istri</a:t>
            </a:r>
            <a:r>
              <a:rPr lang="en-US" sz="2800" b="1" dirty="0" smtClean="0"/>
              <a:t> yang </a:t>
            </a:r>
          </a:p>
          <a:p>
            <a:pPr>
              <a:buNone/>
            </a:pPr>
            <a:r>
              <a:rPr lang="en-US" sz="2800" b="1" dirty="0" smtClean="0"/>
              <a:t>                           </a:t>
            </a:r>
            <a:r>
              <a:rPr lang="en-US" sz="2800" b="1" dirty="0" err="1" smtClean="0"/>
              <a:t>penghasilannya</a:t>
            </a:r>
            <a:r>
              <a:rPr lang="en-US" sz="2800" b="1" dirty="0" smtClean="0"/>
              <a:t> </a:t>
            </a:r>
            <a:r>
              <a:rPr lang="en-US" sz="2800" b="1" dirty="0" err="1" smtClean="0"/>
              <a:t>digabung</a:t>
            </a:r>
            <a:r>
              <a:rPr lang="en-US" sz="2800" b="1" dirty="0" smtClean="0"/>
              <a:t>  </a:t>
            </a:r>
            <a:r>
              <a:rPr lang="en-US" sz="2800" b="1" dirty="0" err="1" smtClean="0"/>
              <a:t>dengan</a:t>
            </a:r>
            <a:r>
              <a:rPr lang="en-US" sz="2800" b="1" dirty="0" smtClean="0"/>
              <a:t> </a:t>
            </a:r>
          </a:p>
          <a:p>
            <a:pPr>
              <a:buNone/>
            </a:pPr>
            <a:r>
              <a:rPr lang="en-US" sz="2800" b="1" dirty="0" smtClean="0"/>
              <a:t>                           </a:t>
            </a:r>
            <a:r>
              <a:rPr lang="en-US" sz="2800" b="1" dirty="0" err="1" smtClean="0"/>
              <a:t>penghasilan</a:t>
            </a:r>
            <a:r>
              <a:rPr lang="en-US" sz="2800" b="1" dirty="0" smtClean="0"/>
              <a:t> </a:t>
            </a:r>
            <a:r>
              <a:rPr lang="en-US" sz="2800" b="1" dirty="0" err="1" smtClean="0"/>
              <a:t>suami</a:t>
            </a:r>
            <a:endParaRPr lang="en-US" sz="2800" b="1" dirty="0" smtClean="0"/>
          </a:p>
          <a:p>
            <a:pPr>
              <a:buNone/>
            </a:pPr>
            <a:r>
              <a:rPr lang="en-US" sz="2800" b="1" dirty="0" err="1" smtClean="0"/>
              <a:t>Rp</a:t>
            </a:r>
            <a:r>
              <a:rPr lang="en-US" sz="2800" b="1" dirty="0" smtClean="0"/>
              <a:t>  2.025.000 </a:t>
            </a:r>
            <a:r>
              <a:rPr lang="en-US" sz="2800" b="1" dirty="0" err="1" smtClean="0"/>
              <a:t>untuk</a:t>
            </a:r>
            <a:r>
              <a:rPr lang="en-US" sz="2800" b="1" dirty="0" smtClean="0"/>
              <a:t> </a:t>
            </a:r>
            <a:r>
              <a:rPr lang="en-US" sz="2800" b="1" dirty="0" err="1" smtClean="0"/>
              <a:t>tanggungan</a:t>
            </a:r>
            <a:r>
              <a:rPr lang="en-US" sz="2800" b="1" dirty="0" smtClean="0"/>
              <a:t> yang </a:t>
            </a:r>
            <a:r>
              <a:rPr lang="en-US" sz="2800" b="1" dirty="0" err="1" smtClean="0"/>
              <a:t>sedarah</a:t>
            </a:r>
            <a:r>
              <a:rPr lang="en-US" sz="2800" b="1" dirty="0" smtClean="0"/>
              <a:t> paling </a:t>
            </a:r>
          </a:p>
          <a:p>
            <a:pPr>
              <a:buNone/>
            </a:pPr>
            <a:r>
              <a:rPr lang="en-US" sz="2800" b="1" dirty="0" smtClean="0"/>
              <a:t>                          </a:t>
            </a:r>
            <a:r>
              <a:rPr lang="en-US" sz="2800" b="1" dirty="0" err="1" smtClean="0"/>
              <a:t>banyak</a:t>
            </a:r>
            <a:r>
              <a:rPr lang="en-US" sz="2800" b="1" dirty="0" smtClean="0"/>
              <a:t> 3 </a:t>
            </a:r>
            <a:r>
              <a:rPr lang="en-US" sz="2800" b="1" dirty="0" err="1" smtClean="0"/>
              <a:t>orang</a:t>
            </a:r>
            <a:endParaRPr lang="en-US" sz="2800" b="1"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224608"/>
            <a:ext cx="9180512" cy="6047621"/>
          </a:xfrm>
          <a:ln w="28575">
            <a:solidFill>
              <a:schemeClr val="tx1"/>
            </a:solidFill>
          </a:ln>
        </p:spPr>
        <p:txBody>
          <a:bodyPr>
            <a:normAutofit/>
          </a:bodyPr>
          <a:lstStyle/>
          <a:p>
            <a:pPr>
              <a:buNone/>
            </a:pPr>
            <a:r>
              <a:rPr lang="en-US" sz="2800" dirty="0" smtClean="0">
                <a:latin typeface="Times New Roman" pitchFamily="18" charset="0"/>
                <a:cs typeface="Times New Roman" pitchFamily="18" charset="0"/>
              </a:rPr>
              <a:t>PTKP 2016</a:t>
            </a:r>
          </a:p>
          <a:p>
            <a:pPr>
              <a:buNone/>
            </a:pPr>
            <a:r>
              <a:rPr lang="en-US" sz="2800" dirty="0" err="1" smtClean="0">
                <a:latin typeface="Times New Roman" pitchFamily="18" charset="0"/>
                <a:cs typeface="Times New Roman" pitchFamily="18" charset="0"/>
              </a:rPr>
              <a:t>Sesuai</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Peraturan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Menteri</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Keuangan</a:t>
            </a:r>
            <a:r>
              <a:rPr lang="en-US" sz="2800" dirty="0" smtClean="0">
                <a:latin typeface="Times New Roman" pitchFamily="18" charset="0"/>
                <a:cs typeface="Times New Roman" pitchFamily="18" charset="0"/>
              </a:rPr>
              <a:t> No.101/PMK.010/2016,</a:t>
            </a:r>
          </a:p>
          <a:p>
            <a:pPr>
              <a:buNone/>
            </a:pPr>
            <a:r>
              <a:rPr lang="en-US" sz="2800" dirty="0" err="1" smtClean="0">
                <a:latin typeface="Times New Roman" pitchFamily="18" charset="0"/>
                <a:cs typeface="Times New Roman" pitchFamily="18" charset="0"/>
              </a:rPr>
              <a:t>terhitung</a:t>
            </a:r>
            <a:r>
              <a:rPr lang="en-US" sz="2800" dirty="0" smtClean="0">
                <a:latin typeface="Times New Roman" pitchFamily="18" charset="0"/>
                <a:cs typeface="Times New Roman" pitchFamily="18" charset="0"/>
              </a:rPr>
              <a:t> 1 </a:t>
            </a:r>
            <a:r>
              <a:rPr lang="en-US" sz="2800" dirty="0" err="1" smtClean="0">
                <a:latin typeface="Times New Roman" pitchFamily="18" charset="0"/>
                <a:cs typeface="Times New Roman" pitchFamily="18" charset="0"/>
              </a:rPr>
              <a:t>Januari</a:t>
            </a:r>
            <a:r>
              <a:rPr lang="en-US" sz="2800" dirty="0" smtClean="0">
                <a:latin typeface="Times New Roman" pitchFamily="18" charset="0"/>
                <a:cs typeface="Times New Roman" pitchFamily="18" charset="0"/>
              </a:rPr>
              <a:t> 2016, PTKP 2016 (PTKP </a:t>
            </a:r>
            <a:r>
              <a:rPr lang="en-US" sz="2800" dirty="0" err="1" smtClean="0">
                <a:latin typeface="Times New Roman" pitchFamily="18" charset="0"/>
                <a:cs typeface="Times New Roman" pitchFamily="18" charset="0"/>
              </a:rPr>
              <a:t>terbaru</a:t>
            </a:r>
            <a:r>
              <a:rPr lang="en-US" sz="2800" dirty="0" smtClean="0">
                <a:latin typeface="Times New Roman" pitchFamily="18" charset="0"/>
                <a:cs typeface="Times New Roman" pitchFamily="18" charset="0"/>
              </a:rPr>
              <a:t>) yang </a:t>
            </a:r>
          </a:p>
          <a:p>
            <a:pPr>
              <a:buNone/>
            </a:pPr>
            <a:r>
              <a:rPr lang="en-US" sz="2800" dirty="0" err="1" smtClean="0">
                <a:latin typeface="Times New Roman" pitchFamily="18" charset="0"/>
                <a:cs typeface="Times New Roman" pitchFamily="18" charset="0"/>
              </a:rPr>
              <a:t>berlaku</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adalah</a:t>
            </a:r>
            <a:r>
              <a:rPr lang="en-US" sz="2800" dirty="0" smtClean="0">
                <a:latin typeface="Times New Roman" pitchFamily="18" charset="0"/>
                <a:cs typeface="Times New Roman" pitchFamily="18" charset="0"/>
              </a:rPr>
              <a:t> :</a:t>
            </a:r>
          </a:p>
          <a:p>
            <a:pPr>
              <a:buFont typeface="Wingdings" pitchFamily="2" charset="2"/>
              <a:buChar char="§"/>
            </a:pPr>
            <a:r>
              <a:rPr lang="en-US" sz="2800" dirty="0" err="1" smtClean="0">
                <a:latin typeface="Times New Roman" pitchFamily="18" charset="0"/>
                <a:cs typeface="Times New Roman" pitchFamily="18" charset="0"/>
              </a:rPr>
              <a:t>Rp</a:t>
            </a:r>
            <a:r>
              <a:rPr lang="en-US" sz="2800" dirty="0" smtClean="0">
                <a:latin typeface="Times New Roman" pitchFamily="18" charset="0"/>
                <a:cs typeface="Times New Roman" pitchFamily="18" charset="0"/>
              </a:rPr>
              <a:t> 54.000.000 per </a:t>
            </a:r>
            <a:r>
              <a:rPr lang="en-US" sz="2800" dirty="0" err="1" smtClean="0">
                <a:latin typeface="Times New Roman" pitchFamily="18" charset="0"/>
                <a:cs typeface="Times New Roman" pitchFamily="18" charset="0"/>
              </a:rPr>
              <a:t>tahun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untuk</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wajib</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pajak</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orang</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pribadi</a:t>
            </a:r>
            <a:endParaRPr lang="en-US" sz="2800" dirty="0" smtClean="0">
              <a:latin typeface="Times New Roman" pitchFamily="18" charset="0"/>
              <a:cs typeface="Times New Roman" pitchFamily="18" charset="0"/>
            </a:endParaRPr>
          </a:p>
          <a:p>
            <a:pPr>
              <a:buFont typeface="Wingdings" pitchFamily="2" charset="2"/>
              <a:buChar char="§"/>
            </a:pPr>
            <a:r>
              <a:rPr lang="en-US" sz="2800" dirty="0" err="1" smtClean="0">
                <a:latin typeface="Times New Roman" pitchFamily="18" charset="0"/>
                <a:cs typeface="Times New Roman" pitchFamily="18" charset="0"/>
              </a:rPr>
              <a:t>Rp</a:t>
            </a:r>
            <a:r>
              <a:rPr lang="en-US" sz="2800" dirty="0" smtClean="0">
                <a:latin typeface="Times New Roman" pitchFamily="18" charset="0"/>
                <a:cs typeface="Times New Roman" pitchFamily="18" charset="0"/>
              </a:rPr>
              <a:t>   4.500.000 per </a:t>
            </a:r>
            <a:r>
              <a:rPr lang="en-US" sz="2800" dirty="0" err="1" smtClean="0">
                <a:latin typeface="Times New Roman" pitchFamily="18" charset="0"/>
                <a:cs typeface="Times New Roman" pitchFamily="18" charset="0"/>
              </a:rPr>
              <a:t>tahun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untuk</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wajib</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pajak</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kawin</a:t>
            </a:r>
            <a:endParaRPr lang="en-US" sz="2800" dirty="0" smtClean="0">
              <a:latin typeface="Times New Roman" pitchFamily="18" charset="0"/>
              <a:cs typeface="Times New Roman" pitchFamily="18" charset="0"/>
            </a:endParaRPr>
          </a:p>
          <a:p>
            <a:pPr>
              <a:buFont typeface="Wingdings" pitchFamily="2" charset="2"/>
              <a:buChar char="§"/>
            </a:pPr>
            <a:r>
              <a:rPr lang="en-US" sz="2800" dirty="0" err="1" smtClean="0">
                <a:latin typeface="Times New Roman" pitchFamily="18" charset="0"/>
                <a:cs typeface="Times New Roman" pitchFamily="18" charset="0"/>
              </a:rPr>
              <a:t>Rp</a:t>
            </a:r>
            <a:r>
              <a:rPr lang="en-US" sz="2800" dirty="0" smtClean="0">
                <a:latin typeface="Times New Roman" pitchFamily="18" charset="0"/>
                <a:cs typeface="Times New Roman" pitchFamily="18" charset="0"/>
              </a:rPr>
              <a:t>   4.500.000 per </a:t>
            </a:r>
            <a:r>
              <a:rPr lang="en-US" sz="2800" dirty="0" err="1" smtClean="0">
                <a:latin typeface="Times New Roman" pitchFamily="18" charset="0"/>
                <a:cs typeface="Times New Roman" pitchFamily="18" charset="0"/>
              </a:rPr>
              <a:t>tahun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untuk</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tambahan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penghasilan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istri</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digabung</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dengan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penghasilan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suami</a:t>
            </a:r>
            <a:endParaRPr lang="en-US" sz="2800" dirty="0" smtClean="0">
              <a:latin typeface="Times New Roman" pitchFamily="18" charset="0"/>
              <a:cs typeface="Times New Roman" pitchFamily="18" charset="0"/>
            </a:endParaRPr>
          </a:p>
          <a:p>
            <a:pPr>
              <a:buFont typeface="Wingdings" pitchFamily="2" charset="2"/>
              <a:buChar char="§"/>
            </a:pPr>
            <a:r>
              <a:rPr lang="en-US" sz="2800" dirty="0" err="1" smtClean="0">
                <a:latin typeface="Times New Roman" pitchFamily="18" charset="0"/>
                <a:cs typeface="Times New Roman" pitchFamily="18" charset="0"/>
              </a:rPr>
              <a:t>Rp</a:t>
            </a:r>
            <a:r>
              <a:rPr lang="en-US" sz="2800" dirty="0" smtClean="0">
                <a:latin typeface="Times New Roman" pitchFamily="18" charset="0"/>
                <a:cs typeface="Times New Roman" pitchFamily="18" charset="0"/>
              </a:rPr>
              <a:t> 4.500.000 per </a:t>
            </a:r>
            <a:r>
              <a:rPr lang="en-US" sz="2800" dirty="0" err="1" smtClean="0">
                <a:latin typeface="Times New Roman" pitchFamily="18" charset="0"/>
                <a:cs typeface="Times New Roman" pitchFamily="18" charset="0"/>
              </a:rPr>
              <a:t>tahun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untuk</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tambahan</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anggota</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keluarga</a:t>
            </a:r>
            <a:r>
              <a:rPr lang="en-US" sz="2800" dirty="0" smtClean="0">
                <a:latin typeface="Times New Roman" pitchFamily="18" charset="0"/>
                <a:cs typeface="Times New Roman" pitchFamily="18" charset="0"/>
              </a:rPr>
              <a:t> yang </a:t>
            </a:r>
            <a:r>
              <a:rPr lang="en-US" sz="2800" dirty="0" err="1" smtClean="0">
                <a:latin typeface="Times New Roman" pitchFamily="18" charset="0"/>
                <a:cs typeface="Times New Roman" pitchFamily="18" charset="0"/>
              </a:rPr>
              <a:t>menjadi</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tanggungan</a:t>
            </a:r>
            <a:r>
              <a:rPr lang="en-US" sz="2800" dirty="0" smtClean="0">
                <a:latin typeface="Times New Roman" pitchFamily="18" charset="0"/>
                <a:cs typeface="Times New Roman" pitchFamily="18" charset="0"/>
              </a:rPr>
              <a:t> (max 3 </a:t>
            </a:r>
            <a:r>
              <a:rPr lang="en-US" sz="2800" dirty="0" err="1" smtClean="0">
                <a:latin typeface="Times New Roman" pitchFamily="18" charset="0"/>
                <a:cs typeface="Times New Roman" pitchFamily="18" charset="0"/>
              </a:rPr>
              <a:t>orang</a:t>
            </a:r>
            <a:r>
              <a:rPr lang="en-US" sz="2800" dirty="0" smtClean="0">
                <a:latin typeface="Times New Roman" pitchFamily="18" charset="0"/>
                <a:cs typeface="Times New Roman" pitchFamily="18" charset="0"/>
              </a:rPr>
              <a:t>)</a:t>
            </a:r>
            <a:endParaRPr lang="en-US"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3647" y="92879"/>
            <a:ext cx="4860097" cy="538666"/>
          </a:xfrm>
          <a:ln w="12700">
            <a:solidFill>
              <a:schemeClr val="tx1"/>
            </a:solidFill>
          </a:ln>
        </p:spPr>
        <p:txBody>
          <a:bodyPr>
            <a:normAutofit/>
          </a:bodyPr>
          <a:lstStyle/>
          <a:p>
            <a:pPr algn="l"/>
            <a:r>
              <a:rPr lang="en-US" sz="2800" b="1" dirty="0" smtClean="0"/>
              <a:t>3.SYARAT P</a:t>
            </a:r>
            <a:r>
              <a:rPr lang="en-US" sz="2800" b="1" dirty="0" smtClean="0">
                <a:effectLst/>
              </a:rPr>
              <a:t>EMUNGUTAN PAJAK</a:t>
            </a:r>
            <a:endParaRPr lang="en-US" sz="2800" b="1" dirty="0"/>
          </a:p>
        </p:txBody>
      </p:sp>
      <p:sp>
        <p:nvSpPr>
          <p:cNvPr id="3" name="Content Placeholder 2"/>
          <p:cNvSpPr>
            <a:spLocks noGrp="1"/>
          </p:cNvSpPr>
          <p:nvPr>
            <p:ph idx="1"/>
          </p:nvPr>
        </p:nvSpPr>
        <p:spPr>
          <a:xfrm>
            <a:off x="1" y="910190"/>
            <a:ext cx="9180513" cy="6111335"/>
          </a:xfrm>
        </p:spPr>
        <p:txBody>
          <a:bodyPr>
            <a:normAutofit/>
          </a:bodyPr>
          <a:lstStyle/>
          <a:p>
            <a:pPr>
              <a:buNone/>
            </a:pPr>
            <a:r>
              <a:rPr lang="en-US" sz="3200" dirty="0" smtClean="0">
                <a:solidFill>
                  <a:srgbClr val="FF0000"/>
                </a:solidFill>
              </a:rPr>
              <a:t>1.Pemungutan </a:t>
            </a:r>
            <a:r>
              <a:rPr lang="en-US" sz="3200" dirty="0" err="1" smtClean="0">
                <a:solidFill>
                  <a:srgbClr val="FF0000"/>
                </a:solidFill>
              </a:rPr>
              <a:t>pajak</a:t>
            </a:r>
            <a:r>
              <a:rPr lang="en-US" sz="3200" dirty="0" smtClean="0">
                <a:solidFill>
                  <a:srgbClr val="FF0000"/>
                </a:solidFill>
              </a:rPr>
              <a:t> </a:t>
            </a:r>
            <a:r>
              <a:rPr lang="en-US" sz="3200" dirty="0" err="1" smtClean="0">
                <a:solidFill>
                  <a:srgbClr val="FF0000"/>
                </a:solidFill>
              </a:rPr>
              <a:t>harus</a:t>
            </a:r>
            <a:r>
              <a:rPr lang="en-US" sz="3200" dirty="0" smtClean="0">
                <a:solidFill>
                  <a:srgbClr val="FF0000"/>
                </a:solidFill>
              </a:rPr>
              <a:t> </a:t>
            </a:r>
            <a:r>
              <a:rPr lang="en-US" sz="3200" dirty="0" err="1" smtClean="0">
                <a:solidFill>
                  <a:srgbClr val="FF0000"/>
                </a:solidFill>
              </a:rPr>
              <a:t>adil</a:t>
            </a:r>
            <a:r>
              <a:rPr lang="en-US" sz="3200" dirty="0" smtClean="0">
                <a:solidFill>
                  <a:srgbClr val="FF0000"/>
                </a:solidFill>
              </a:rPr>
              <a:t> (</a:t>
            </a:r>
            <a:r>
              <a:rPr lang="en-US" sz="3200" dirty="0" err="1" smtClean="0">
                <a:solidFill>
                  <a:srgbClr val="FF0000"/>
                </a:solidFill>
              </a:rPr>
              <a:t>Syarat</a:t>
            </a:r>
            <a:r>
              <a:rPr lang="en-US" sz="3200" dirty="0" smtClean="0">
                <a:solidFill>
                  <a:srgbClr val="FF0000"/>
                </a:solidFill>
              </a:rPr>
              <a:t> </a:t>
            </a:r>
            <a:r>
              <a:rPr lang="en-US" sz="3200" dirty="0" err="1" smtClean="0">
                <a:solidFill>
                  <a:srgbClr val="FF0000"/>
                </a:solidFill>
              </a:rPr>
              <a:t>Keadilan</a:t>
            </a:r>
            <a:r>
              <a:rPr lang="en-US" sz="3200" dirty="0" smtClean="0">
                <a:solidFill>
                  <a:srgbClr val="FF0000"/>
                </a:solidFill>
              </a:rPr>
              <a:t>)</a:t>
            </a:r>
          </a:p>
          <a:p>
            <a:pPr>
              <a:buNone/>
            </a:pPr>
            <a:r>
              <a:rPr lang="en-US" sz="1600" dirty="0" smtClean="0"/>
              <a:t>	</a:t>
            </a:r>
            <a:r>
              <a:rPr lang="en-US" sz="2800" dirty="0" err="1" smtClean="0"/>
              <a:t>Pemungutan</a:t>
            </a:r>
            <a:r>
              <a:rPr lang="en-US" sz="2800" dirty="0" smtClean="0"/>
              <a:t>   </a:t>
            </a:r>
            <a:r>
              <a:rPr lang="en-US" sz="2800" dirty="0" err="1" smtClean="0"/>
              <a:t>pajak</a:t>
            </a:r>
            <a:r>
              <a:rPr lang="en-US" sz="2800" dirty="0" smtClean="0"/>
              <a:t>   </a:t>
            </a:r>
            <a:r>
              <a:rPr lang="en-US" sz="2800" dirty="0" err="1" smtClean="0"/>
              <a:t>harus</a:t>
            </a:r>
            <a:r>
              <a:rPr lang="en-US" sz="2800" dirty="0" smtClean="0"/>
              <a:t>    </a:t>
            </a:r>
            <a:r>
              <a:rPr lang="en-US" sz="2800" dirty="0" err="1" smtClean="0"/>
              <a:t>mempunyai</a:t>
            </a:r>
            <a:r>
              <a:rPr lang="en-US" sz="2800" dirty="0" smtClean="0"/>
              <a:t>  </a:t>
            </a:r>
            <a:r>
              <a:rPr lang="en-US" sz="2800" dirty="0" err="1" smtClean="0"/>
              <a:t>tujuan</a:t>
            </a:r>
            <a:r>
              <a:rPr lang="en-US" sz="2800" dirty="0" smtClean="0"/>
              <a:t> </a:t>
            </a:r>
            <a:r>
              <a:rPr lang="en-US" sz="2800" dirty="0" err="1" smtClean="0"/>
              <a:t>untuk</a:t>
            </a:r>
            <a:r>
              <a:rPr lang="en-US" sz="2800" dirty="0" smtClean="0"/>
              <a:t> </a:t>
            </a:r>
            <a:r>
              <a:rPr lang="en-US" sz="2800" dirty="0" err="1" smtClean="0"/>
              <a:t>menciptakan</a:t>
            </a:r>
            <a:r>
              <a:rPr lang="en-US" sz="2800" dirty="0" smtClean="0"/>
              <a:t> </a:t>
            </a:r>
            <a:r>
              <a:rPr lang="en-US" sz="2800" dirty="0" err="1" smtClean="0"/>
              <a:t>keadilan</a:t>
            </a:r>
            <a:r>
              <a:rPr lang="en-US" sz="2800" dirty="0" smtClean="0"/>
              <a:t>, </a:t>
            </a:r>
            <a:r>
              <a:rPr lang="en-US" sz="2800" dirty="0" err="1" smtClean="0"/>
              <a:t>adil</a:t>
            </a:r>
            <a:r>
              <a:rPr lang="en-US" sz="2800" dirty="0" smtClean="0"/>
              <a:t> </a:t>
            </a:r>
            <a:r>
              <a:rPr lang="en-US" sz="2800" dirty="0" err="1" smtClean="0"/>
              <a:t>dalam</a:t>
            </a:r>
            <a:r>
              <a:rPr lang="en-US" sz="2800" dirty="0" smtClean="0"/>
              <a:t> </a:t>
            </a:r>
            <a:r>
              <a:rPr lang="en-US" sz="2800" dirty="0" err="1" smtClean="0"/>
              <a:t>perundang-undangan</a:t>
            </a:r>
            <a:r>
              <a:rPr lang="en-US" sz="2800" dirty="0" smtClean="0"/>
              <a:t> </a:t>
            </a:r>
            <a:r>
              <a:rPr lang="en-US" sz="2800" dirty="0" err="1" smtClean="0"/>
              <a:t>maupun</a:t>
            </a:r>
            <a:r>
              <a:rPr lang="en-US" sz="2800" dirty="0" smtClean="0"/>
              <a:t> </a:t>
            </a:r>
            <a:r>
              <a:rPr lang="en-US" sz="2800" dirty="0" err="1" smtClean="0"/>
              <a:t>adil</a:t>
            </a:r>
            <a:r>
              <a:rPr lang="en-US" sz="2800" dirty="0" smtClean="0"/>
              <a:t> </a:t>
            </a:r>
            <a:r>
              <a:rPr lang="en-US" sz="2800" dirty="0" err="1" smtClean="0"/>
              <a:t>dalam</a:t>
            </a:r>
            <a:r>
              <a:rPr lang="en-US" sz="2800" dirty="0" smtClean="0"/>
              <a:t> </a:t>
            </a:r>
            <a:r>
              <a:rPr lang="en-US" sz="2800" dirty="0" err="1" smtClean="0"/>
              <a:t>pelaksanaannya</a:t>
            </a:r>
            <a:r>
              <a:rPr lang="en-US" sz="2800" dirty="0" smtClean="0"/>
              <a:t>.</a:t>
            </a:r>
          </a:p>
          <a:p>
            <a:pPr>
              <a:buNone/>
            </a:pPr>
            <a:endParaRPr lang="en-US" sz="1600" dirty="0" smtClean="0"/>
          </a:p>
          <a:p>
            <a:pPr>
              <a:buNone/>
            </a:pPr>
            <a:r>
              <a:rPr lang="en-US" sz="3200" dirty="0" smtClean="0">
                <a:solidFill>
                  <a:srgbClr val="7030A0"/>
                </a:solidFill>
              </a:rPr>
              <a:t>2.Pemungutan </a:t>
            </a:r>
            <a:r>
              <a:rPr lang="en-US" sz="3200" dirty="0" err="1" smtClean="0">
                <a:solidFill>
                  <a:srgbClr val="7030A0"/>
                </a:solidFill>
              </a:rPr>
              <a:t>pajak</a:t>
            </a:r>
            <a:r>
              <a:rPr lang="en-US" sz="3200" dirty="0" smtClean="0">
                <a:solidFill>
                  <a:srgbClr val="7030A0"/>
                </a:solidFill>
              </a:rPr>
              <a:t> </a:t>
            </a:r>
            <a:r>
              <a:rPr lang="en-US" sz="3200" dirty="0" err="1" smtClean="0">
                <a:solidFill>
                  <a:srgbClr val="7030A0"/>
                </a:solidFill>
              </a:rPr>
              <a:t>harus</a:t>
            </a:r>
            <a:r>
              <a:rPr lang="en-US" sz="3200" dirty="0" smtClean="0">
                <a:solidFill>
                  <a:srgbClr val="7030A0"/>
                </a:solidFill>
              </a:rPr>
              <a:t> </a:t>
            </a:r>
            <a:r>
              <a:rPr lang="en-US" sz="3200" dirty="0" err="1" smtClean="0">
                <a:solidFill>
                  <a:srgbClr val="7030A0"/>
                </a:solidFill>
              </a:rPr>
              <a:t>berdasarkan</a:t>
            </a:r>
            <a:r>
              <a:rPr lang="en-US" sz="3200" dirty="0" smtClean="0">
                <a:solidFill>
                  <a:srgbClr val="7030A0"/>
                </a:solidFill>
              </a:rPr>
              <a:t> </a:t>
            </a:r>
            <a:r>
              <a:rPr lang="en-US" sz="3200" dirty="0" err="1" smtClean="0">
                <a:solidFill>
                  <a:srgbClr val="7030A0"/>
                </a:solidFill>
              </a:rPr>
              <a:t>Undang-Undang</a:t>
            </a:r>
            <a:r>
              <a:rPr lang="en-US" sz="3200" dirty="0" smtClean="0">
                <a:solidFill>
                  <a:srgbClr val="7030A0"/>
                </a:solidFill>
              </a:rPr>
              <a:t> (</a:t>
            </a:r>
            <a:r>
              <a:rPr lang="en-US" sz="3200" dirty="0" err="1" smtClean="0">
                <a:solidFill>
                  <a:srgbClr val="7030A0"/>
                </a:solidFill>
              </a:rPr>
              <a:t>Syarat</a:t>
            </a:r>
            <a:r>
              <a:rPr lang="en-US" sz="3200" dirty="0" smtClean="0">
                <a:solidFill>
                  <a:srgbClr val="7030A0"/>
                </a:solidFill>
              </a:rPr>
              <a:t> </a:t>
            </a:r>
            <a:r>
              <a:rPr lang="en-US" sz="3200" dirty="0" err="1" smtClean="0">
                <a:solidFill>
                  <a:srgbClr val="7030A0"/>
                </a:solidFill>
              </a:rPr>
              <a:t>Yuridis</a:t>
            </a:r>
            <a:r>
              <a:rPr lang="en-US" sz="3200" dirty="0" smtClean="0">
                <a:solidFill>
                  <a:srgbClr val="7030A0"/>
                </a:solidFill>
              </a:rPr>
              <a:t>)</a:t>
            </a:r>
          </a:p>
          <a:p>
            <a:pPr>
              <a:buNone/>
            </a:pPr>
            <a:r>
              <a:rPr lang="en-US" sz="1600" dirty="0" smtClean="0"/>
              <a:t>	</a:t>
            </a:r>
            <a:r>
              <a:rPr lang="en-US" sz="2800" dirty="0" err="1" smtClean="0"/>
              <a:t>Sesuai</a:t>
            </a:r>
            <a:r>
              <a:rPr lang="en-US" sz="2800" dirty="0" smtClean="0"/>
              <a:t> </a:t>
            </a:r>
            <a:r>
              <a:rPr lang="en-US" sz="2800" dirty="0" err="1" smtClean="0"/>
              <a:t>Pasal</a:t>
            </a:r>
            <a:r>
              <a:rPr lang="en-US" sz="2800" dirty="0" smtClean="0"/>
              <a:t> 23 UUD 1945 yang </a:t>
            </a:r>
            <a:r>
              <a:rPr lang="en-US" sz="2800" dirty="0" err="1" smtClean="0"/>
              <a:t>berbunyi</a:t>
            </a:r>
            <a:r>
              <a:rPr lang="en-US" sz="2800" dirty="0" smtClean="0"/>
              <a:t> :”</a:t>
            </a:r>
            <a:r>
              <a:rPr lang="en-US" sz="2800" dirty="0" err="1" smtClean="0"/>
              <a:t>Pajak</a:t>
            </a:r>
            <a:r>
              <a:rPr lang="en-US" sz="2800" dirty="0" smtClean="0"/>
              <a:t> </a:t>
            </a:r>
            <a:r>
              <a:rPr lang="en-US" sz="2800" dirty="0" err="1" smtClean="0"/>
              <a:t>dan</a:t>
            </a:r>
            <a:r>
              <a:rPr lang="en-US" sz="2800" dirty="0" smtClean="0"/>
              <a:t> pungutan yang </a:t>
            </a:r>
            <a:r>
              <a:rPr lang="en-US" sz="2800" dirty="0" err="1" smtClean="0"/>
              <a:t>bersifat</a:t>
            </a:r>
            <a:r>
              <a:rPr lang="en-US" sz="2800" dirty="0" smtClean="0"/>
              <a:t> </a:t>
            </a:r>
            <a:r>
              <a:rPr lang="en-US" sz="2800" dirty="0" err="1" smtClean="0"/>
              <a:t>untuk</a:t>
            </a:r>
            <a:r>
              <a:rPr lang="en-US" sz="2800" dirty="0" smtClean="0"/>
              <a:t>  </a:t>
            </a:r>
            <a:r>
              <a:rPr lang="en-US" sz="2800" dirty="0" err="1" smtClean="0"/>
              <a:t>keperluan</a:t>
            </a:r>
            <a:r>
              <a:rPr lang="en-US" sz="2800" dirty="0" smtClean="0"/>
              <a:t>  </a:t>
            </a:r>
            <a:r>
              <a:rPr lang="en-US" sz="2800" dirty="0" err="1" smtClean="0"/>
              <a:t>negara</a:t>
            </a:r>
            <a:r>
              <a:rPr lang="en-US" sz="2800" dirty="0" smtClean="0"/>
              <a:t> </a:t>
            </a:r>
            <a:r>
              <a:rPr lang="en-US" sz="2800" dirty="0" err="1" smtClean="0"/>
              <a:t>diatur</a:t>
            </a:r>
            <a:r>
              <a:rPr lang="en-US" sz="2800" dirty="0" smtClean="0"/>
              <a:t> </a:t>
            </a:r>
            <a:r>
              <a:rPr lang="en-US" sz="2800" dirty="0" err="1" smtClean="0"/>
              <a:t>dengan</a:t>
            </a:r>
            <a:r>
              <a:rPr lang="en-US" sz="2800" dirty="0" smtClean="0"/>
              <a:t> </a:t>
            </a:r>
            <a:r>
              <a:rPr lang="en-US" sz="2800" dirty="0" err="1" smtClean="0"/>
              <a:t>Undang-Undang</a:t>
            </a:r>
            <a:r>
              <a:rPr lang="en-US" sz="2800" dirty="0" smtClean="0"/>
              <a:t>.</a:t>
            </a:r>
          </a:p>
          <a:p>
            <a:pPr>
              <a:buNone/>
            </a:pPr>
            <a:endParaRPr lang="en-US" sz="1600" dirty="0" smtClean="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1"/>
            <a:ext cx="9180512" cy="1653198"/>
          </a:xfrm>
        </p:spPr>
        <p:txBody>
          <a:bodyPr>
            <a:normAutofit/>
          </a:bodyPr>
          <a:lstStyle/>
          <a:p>
            <a:pPr algn="l"/>
            <a:r>
              <a:rPr lang="en-US" sz="2400" b="1" dirty="0" smtClean="0"/>
              <a:t>TARIF  PEMOTONGAN   </a:t>
            </a:r>
            <a:r>
              <a:rPr lang="en-US" sz="2400" b="1" dirty="0" err="1" smtClean="0"/>
              <a:t>PPh</a:t>
            </a:r>
            <a:r>
              <a:rPr lang="en-US" sz="2400" b="1" dirty="0" smtClean="0"/>
              <a:t>   PASAL 21   BAGI   WAJIB   PAJAK  YANG  TIDAK MEMPUNYAI   NPWP   ADALAH  </a:t>
            </a:r>
            <a:r>
              <a:rPr lang="en-US" sz="2400" b="1" dirty="0" smtClean="0">
                <a:solidFill>
                  <a:srgbClr val="FF0000"/>
                </a:solidFill>
              </a:rPr>
              <a:t>20%</a:t>
            </a:r>
            <a:r>
              <a:rPr lang="en-US" sz="2400" b="1" dirty="0" smtClean="0"/>
              <a:t>  LEBIH BESAR DARIPADA WAJIB PAJAK YANG MEMPUNYAI NPWP.</a:t>
            </a:r>
            <a:endParaRPr lang="en-US" sz="2400" b="1" dirty="0"/>
          </a:p>
        </p:txBody>
      </p:sp>
      <p:sp>
        <p:nvSpPr>
          <p:cNvPr id="3" name="Content Placeholder 2"/>
          <p:cNvSpPr>
            <a:spLocks noGrp="1"/>
          </p:cNvSpPr>
          <p:nvPr>
            <p:ph idx="1"/>
          </p:nvPr>
        </p:nvSpPr>
        <p:spPr>
          <a:xfrm>
            <a:off x="1" y="1653200"/>
            <a:ext cx="9180513" cy="5368313"/>
          </a:xfrm>
        </p:spPr>
        <p:txBody>
          <a:bodyPr>
            <a:normAutofit/>
          </a:bodyPr>
          <a:lstStyle/>
          <a:p>
            <a:pPr>
              <a:buNone/>
            </a:pPr>
            <a:r>
              <a:rPr lang="en-US" sz="2400" b="1" dirty="0" smtClean="0"/>
              <a:t>PENGHASILAN  YANG  DITERIMA  OLEH  TENAGA  AHLI  YANG </a:t>
            </a:r>
          </a:p>
          <a:p>
            <a:pPr>
              <a:buNone/>
            </a:pPr>
            <a:r>
              <a:rPr lang="en-US" sz="2400" b="1" dirty="0" smtClean="0"/>
              <a:t>MELAKUKAN PEKERJAAN   BEBAS   SEPERTI,  AKUNTAN,  ARSITEK, </a:t>
            </a:r>
          </a:p>
          <a:p>
            <a:pPr>
              <a:buNone/>
            </a:pPr>
            <a:r>
              <a:rPr lang="en-US" sz="2400" b="1" dirty="0" smtClean="0"/>
              <a:t>DOKTER,  KONSULTAN, NOTARIS,  PENILAI  DAN  AKTUARIS, </a:t>
            </a:r>
          </a:p>
          <a:p>
            <a:pPr>
              <a:buNone/>
            </a:pPr>
            <a:r>
              <a:rPr lang="en-US" sz="2400" b="1" dirty="0" smtClean="0"/>
              <a:t>DIKENAKAN TARIF  SEBESAR  15%  DARI PERKIRAAN  PENGHASILAN </a:t>
            </a:r>
          </a:p>
          <a:p>
            <a:pPr>
              <a:buNone/>
            </a:pPr>
            <a:r>
              <a:rPr lang="en-US" sz="2400" b="1" dirty="0" smtClean="0"/>
              <a:t>NETO. PERKIRAAN PENGHASILAN NETO UNTUK TENAGA AHLI ADALAH </a:t>
            </a:r>
          </a:p>
          <a:p>
            <a:pPr>
              <a:buNone/>
            </a:pPr>
            <a:r>
              <a:rPr lang="en-US" sz="2400" b="1" dirty="0" smtClean="0">
                <a:solidFill>
                  <a:srgbClr val="FF0066"/>
                </a:solidFill>
              </a:rPr>
              <a:t>50% </a:t>
            </a:r>
            <a:r>
              <a:rPr lang="en-US" sz="2400" b="1" dirty="0" smtClean="0"/>
              <a:t>DARI PENGHASILAN BRUTO.</a:t>
            </a:r>
          </a:p>
          <a:p>
            <a:pPr>
              <a:buNone/>
            </a:pPr>
            <a:endParaRPr lang="en-US" sz="2400" b="1" dirty="0" smtClean="0"/>
          </a:p>
          <a:p>
            <a:pPr>
              <a:buNone/>
            </a:pPr>
            <a:r>
              <a:rPr lang="en-US" sz="2800" b="1" dirty="0" err="1" smtClean="0"/>
              <a:t>PPh</a:t>
            </a:r>
            <a:r>
              <a:rPr lang="en-US" sz="2800" b="1" dirty="0" smtClean="0"/>
              <a:t> 21 = 15 % x 50% x PENGHASILAN BRUTO</a:t>
            </a:r>
          </a:p>
          <a:p>
            <a:pPr>
              <a:buNone/>
            </a:pPr>
            <a:r>
              <a:rPr lang="en-US" sz="2800" b="1" dirty="0" err="1" smtClean="0"/>
              <a:t>PPh</a:t>
            </a:r>
            <a:r>
              <a:rPr lang="en-US" sz="2800" b="1" dirty="0" smtClean="0"/>
              <a:t> 21 = 7.5% x </a:t>
            </a:r>
            <a:r>
              <a:rPr lang="en-US" sz="2800" b="1" dirty="0" err="1" smtClean="0"/>
              <a:t>penghasilan</a:t>
            </a:r>
            <a:r>
              <a:rPr lang="en-US" sz="2800" b="1" dirty="0" smtClean="0"/>
              <a:t> </a:t>
            </a:r>
            <a:r>
              <a:rPr lang="en-US" sz="2800" b="1" dirty="0" err="1" smtClean="0"/>
              <a:t>bruto</a:t>
            </a:r>
            <a:endParaRPr lang="en-US" sz="2800" b="1" dirty="0" smtClean="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1"/>
            <a:ext cx="9180512" cy="631543"/>
          </a:xfrm>
        </p:spPr>
        <p:txBody>
          <a:bodyPr>
            <a:normAutofit/>
          </a:bodyPr>
          <a:lstStyle/>
          <a:p>
            <a:pPr algn="l"/>
            <a:r>
              <a:rPr lang="en-US" sz="2800" b="1" dirty="0" smtClean="0"/>
              <a:t>9. CONTOH PERHITUNGAN </a:t>
            </a:r>
            <a:r>
              <a:rPr lang="en-US" sz="2800" b="1" dirty="0" err="1" smtClean="0"/>
              <a:t>PPh</a:t>
            </a:r>
            <a:r>
              <a:rPr lang="en-US" sz="2800" b="1" dirty="0" smtClean="0"/>
              <a:t> 21.</a:t>
            </a:r>
            <a:endParaRPr lang="en-US" sz="2800" b="1" dirty="0"/>
          </a:p>
        </p:txBody>
      </p:sp>
      <p:sp>
        <p:nvSpPr>
          <p:cNvPr id="3" name="Content Placeholder 2"/>
          <p:cNvSpPr>
            <a:spLocks noGrp="1"/>
          </p:cNvSpPr>
          <p:nvPr>
            <p:ph idx="1"/>
          </p:nvPr>
        </p:nvSpPr>
        <p:spPr>
          <a:xfrm>
            <a:off x="2" y="631544"/>
            <a:ext cx="9180512" cy="6389969"/>
          </a:xfrm>
        </p:spPr>
        <p:txBody>
          <a:bodyPr>
            <a:normAutofit/>
          </a:bodyPr>
          <a:lstStyle/>
          <a:p>
            <a:pPr>
              <a:buNone/>
            </a:pPr>
            <a:r>
              <a:rPr lang="en-US" sz="2000" b="1" dirty="0" smtClean="0"/>
              <a:t>1.PEGAWAI TETAP ( GAJI BULANAN)</a:t>
            </a:r>
          </a:p>
          <a:p>
            <a:pPr>
              <a:buNone/>
            </a:pPr>
            <a:r>
              <a:rPr lang="en-US" sz="2000" b="1" dirty="0" smtClean="0"/>
              <a:t>	Pak </a:t>
            </a:r>
            <a:r>
              <a:rPr lang="en-US" sz="2000" b="1" dirty="0" err="1" smtClean="0"/>
              <a:t>Andi</a:t>
            </a:r>
            <a:r>
              <a:rPr lang="en-US" sz="2000" b="1" dirty="0" smtClean="0"/>
              <a:t> </a:t>
            </a:r>
            <a:r>
              <a:rPr lang="en-US" sz="2000" b="1" dirty="0" err="1" smtClean="0"/>
              <a:t>berstatus</a:t>
            </a:r>
            <a:r>
              <a:rPr lang="en-US" sz="2000" b="1" dirty="0" smtClean="0"/>
              <a:t> </a:t>
            </a:r>
            <a:r>
              <a:rPr lang="en-US" sz="2000" b="1" dirty="0" err="1" smtClean="0"/>
              <a:t>kawin</a:t>
            </a:r>
            <a:r>
              <a:rPr lang="en-US" sz="2000" b="1" dirty="0" smtClean="0"/>
              <a:t> </a:t>
            </a:r>
            <a:r>
              <a:rPr lang="en-US" sz="2000" b="1" dirty="0" err="1" smtClean="0"/>
              <a:t>dan</a:t>
            </a:r>
            <a:r>
              <a:rPr lang="en-US" sz="2000" b="1" dirty="0" smtClean="0"/>
              <a:t> </a:t>
            </a:r>
            <a:r>
              <a:rPr lang="en-US" sz="2000" b="1" dirty="0" err="1" smtClean="0"/>
              <a:t>mempunyai</a:t>
            </a:r>
            <a:r>
              <a:rPr lang="en-US" sz="2000" b="1" dirty="0" smtClean="0"/>
              <a:t> 1 </a:t>
            </a:r>
            <a:r>
              <a:rPr lang="en-US" sz="2000" b="1" dirty="0" err="1" smtClean="0"/>
              <a:t>orang</a:t>
            </a:r>
            <a:r>
              <a:rPr lang="en-US" sz="2000" b="1" dirty="0" smtClean="0"/>
              <a:t> </a:t>
            </a:r>
            <a:r>
              <a:rPr lang="en-US" sz="2000" b="1" dirty="0" err="1" smtClean="0"/>
              <a:t>anak</a:t>
            </a:r>
            <a:r>
              <a:rPr lang="en-US" sz="2000" b="1" dirty="0" smtClean="0"/>
              <a:t>(K/1) </a:t>
            </a:r>
            <a:r>
              <a:rPr lang="en-US" sz="2000" b="1" dirty="0" err="1" smtClean="0"/>
              <a:t>pegawai</a:t>
            </a:r>
            <a:r>
              <a:rPr lang="en-US" sz="2000" b="1" dirty="0" smtClean="0"/>
              <a:t> </a:t>
            </a:r>
            <a:r>
              <a:rPr lang="en-US" sz="2000" b="1" dirty="0" err="1" smtClean="0"/>
              <a:t>pada</a:t>
            </a:r>
            <a:r>
              <a:rPr lang="en-US" sz="2000" b="1" dirty="0" smtClean="0"/>
              <a:t> PT.ABADI </a:t>
            </a:r>
            <a:r>
              <a:rPr lang="en-US" sz="2000" b="1" dirty="0" err="1" smtClean="0"/>
              <a:t>memperoleh</a:t>
            </a:r>
            <a:r>
              <a:rPr lang="en-US" sz="2000" b="1" dirty="0" smtClean="0"/>
              <a:t> </a:t>
            </a:r>
            <a:r>
              <a:rPr lang="en-US" sz="2000" b="1" dirty="0" err="1" smtClean="0"/>
              <a:t>gaji</a:t>
            </a:r>
            <a:r>
              <a:rPr lang="en-US" sz="2000" b="1" dirty="0" smtClean="0"/>
              <a:t> </a:t>
            </a:r>
            <a:r>
              <a:rPr lang="en-US" sz="2000" b="1" dirty="0" err="1" smtClean="0"/>
              <a:t>sebulan</a:t>
            </a:r>
            <a:r>
              <a:rPr lang="en-US" sz="2000" b="1" dirty="0" smtClean="0"/>
              <a:t> </a:t>
            </a:r>
            <a:r>
              <a:rPr lang="en-US" sz="2000" b="1" dirty="0" err="1" smtClean="0"/>
              <a:t>Rp</a:t>
            </a:r>
            <a:r>
              <a:rPr lang="en-US" sz="2000" b="1" dirty="0" smtClean="0"/>
              <a:t> 4.500.000,00.Pak </a:t>
            </a:r>
            <a:r>
              <a:rPr lang="en-US" sz="2000" b="1" dirty="0" err="1" smtClean="0"/>
              <a:t>Andi</a:t>
            </a:r>
            <a:r>
              <a:rPr lang="en-US" sz="2000" b="1" dirty="0" smtClean="0"/>
              <a:t> </a:t>
            </a:r>
            <a:r>
              <a:rPr lang="en-US" sz="2000" b="1" dirty="0" err="1" smtClean="0"/>
              <a:t>setiap</a:t>
            </a:r>
            <a:r>
              <a:rPr lang="en-US" sz="2000" b="1" dirty="0" smtClean="0"/>
              <a:t> </a:t>
            </a:r>
            <a:r>
              <a:rPr lang="en-US" sz="2000" b="1" dirty="0" err="1" smtClean="0"/>
              <a:t>bulan</a:t>
            </a:r>
            <a:r>
              <a:rPr lang="en-US" sz="2000" b="1" dirty="0" smtClean="0"/>
              <a:t> </a:t>
            </a:r>
            <a:r>
              <a:rPr lang="en-US" sz="2000" b="1" dirty="0" err="1" smtClean="0"/>
              <a:t>membayar</a:t>
            </a:r>
            <a:r>
              <a:rPr lang="en-US" sz="2000" b="1" dirty="0" smtClean="0"/>
              <a:t> </a:t>
            </a:r>
            <a:r>
              <a:rPr lang="en-US" sz="2000" b="1" dirty="0" err="1" smtClean="0"/>
              <a:t>iuran</a:t>
            </a:r>
            <a:r>
              <a:rPr lang="en-US" sz="2000" b="1" dirty="0" smtClean="0"/>
              <a:t> </a:t>
            </a:r>
            <a:r>
              <a:rPr lang="en-US" sz="2000" b="1" dirty="0" err="1" smtClean="0"/>
              <a:t>pensiun</a:t>
            </a:r>
            <a:r>
              <a:rPr lang="en-US" sz="2000" b="1" dirty="0" smtClean="0"/>
              <a:t> </a:t>
            </a:r>
            <a:r>
              <a:rPr lang="en-US" sz="2000" b="1" dirty="0" err="1" smtClean="0"/>
              <a:t>sebesar</a:t>
            </a:r>
            <a:r>
              <a:rPr lang="en-US" sz="2000" b="1" dirty="0" smtClean="0"/>
              <a:t> </a:t>
            </a:r>
            <a:r>
              <a:rPr lang="en-US" sz="2000" b="1" dirty="0" err="1" smtClean="0"/>
              <a:t>Rp</a:t>
            </a:r>
            <a:r>
              <a:rPr lang="en-US" sz="2000" b="1" dirty="0" smtClean="0"/>
              <a:t> 50.000,00</a:t>
            </a:r>
          </a:p>
          <a:p>
            <a:pPr>
              <a:buNone/>
            </a:pPr>
            <a:r>
              <a:rPr lang="en-US" sz="2000" b="1" dirty="0" smtClean="0"/>
              <a:t>	</a:t>
            </a:r>
            <a:r>
              <a:rPr lang="en-US" sz="2000" b="1" dirty="0" err="1" smtClean="0"/>
              <a:t>Berdasarkan</a:t>
            </a:r>
            <a:r>
              <a:rPr lang="en-US" sz="2000" b="1" dirty="0" smtClean="0"/>
              <a:t> </a:t>
            </a:r>
            <a:r>
              <a:rPr lang="en-US" sz="2000" b="1" dirty="0" err="1" smtClean="0"/>
              <a:t>keterangan</a:t>
            </a:r>
            <a:r>
              <a:rPr lang="en-US" sz="2000" b="1" dirty="0" smtClean="0"/>
              <a:t> </a:t>
            </a:r>
            <a:r>
              <a:rPr lang="en-US" sz="2000" b="1" dirty="0" err="1" smtClean="0"/>
              <a:t>di</a:t>
            </a:r>
            <a:r>
              <a:rPr lang="en-US" sz="2000" b="1" dirty="0" smtClean="0"/>
              <a:t> </a:t>
            </a:r>
            <a:r>
              <a:rPr lang="en-US" sz="2000" b="1" dirty="0" err="1" smtClean="0"/>
              <a:t>atas</a:t>
            </a:r>
            <a:r>
              <a:rPr lang="en-US" sz="2000" b="1" dirty="0" smtClean="0"/>
              <a:t>, </a:t>
            </a:r>
            <a:r>
              <a:rPr lang="en-US" sz="2000" b="1" dirty="0" err="1" smtClean="0"/>
              <a:t>hitunglah</a:t>
            </a:r>
            <a:r>
              <a:rPr lang="en-US" sz="2000" b="1" dirty="0" smtClean="0"/>
              <a:t> </a:t>
            </a:r>
            <a:r>
              <a:rPr lang="en-US" sz="2000" b="1" dirty="0" err="1" smtClean="0"/>
              <a:t>PPh</a:t>
            </a:r>
            <a:r>
              <a:rPr lang="en-US" sz="2000" b="1" dirty="0" smtClean="0"/>
              <a:t> </a:t>
            </a:r>
            <a:r>
              <a:rPr lang="en-US" sz="2000" b="1" dirty="0" err="1" smtClean="0"/>
              <a:t>terutang</a:t>
            </a:r>
            <a:r>
              <a:rPr lang="en-US" sz="2000" b="1" dirty="0" smtClean="0"/>
              <a:t> </a:t>
            </a:r>
            <a:r>
              <a:rPr lang="en-US" sz="2000" b="1" dirty="0" err="1" smtClean="0"/>
              <a:t>untuk</a:t>
            </a:r>
            <a:r>
              <a:rPr lang="en-US" sz="2000" b="1" dirty="0" smtClean="0"/>
              <a:t> Pak </a:t>
            </a:r>
            <a:r>
              <a:rPr lang="en-US" sz="2000" b="1" dirty="0" err="1" smtClean="0"/>
              <a:t>Andi</a:t>
            </a:r>
            <a:r>
              <a:rPr lang="en-US" sz="2000" b="1" dirty="0" smtClean="0"/>
              <a:t> </a:t>
            </a:r>
            <a:r>
              <a:rPr lang="en-US" sz="2000" b="1" dirty="0" err="1" smtClean="0"/>
              <a:t>apabila</a:t>
            </a:r>
            <a:r>
              <a:rPr lang="en-US" sz="2000" b="1" dirty="0" smtClean="0"/>
              <a:t> :</a:t>
            </a:r>
          </a:p>
          <a:p>
            <a:pPr>
              <a:buNone/>
            </a:pPr>
            <a:r>
              <a:rPr lang="en-US" sz="2000" b="1" dirty="0" smtClean="0"/>
              <a:t>	1.Pak </a:t>
            </a:r>
            <a:r>
              <a:rPr lang="en-US" sz="2000" b="1" dirty="0" err="1" smtClean="0"/>
              <a:t>Andi</a:t>
            </a:r>
            <a:r>
              <a:rPr lang="en-US" sz="2000" b="1" dirty="0" smtClean="0"/>
              <a:t> </a:t>
            </a:r>
            <a:r>
              <a:rPr lang="en-US" sz="2000" b="1" dirty="0" err="1" smtClean="0"/>
              <a:t>mempunyai</a:t>
            </a:r>
            <a:r>
              <a:rPr lang="en-US" sz="2000" b="1" dirty="0" smtClean="0"/>
              <a:t> NPWP.</a:t>
            </a:r>
          </a:p>
          <a:p>
            <a:pPr>
              <a:buNone/>
            </a:pPr>
            <a:r>
              <a:rPr lang="en-US" sz="2000" b="1" dirty="0" smtClean="0"/>
              <a:t>	2.Pak </a:t>
            </a:r>
            <a:r>
              <a:rPr lang="en-US" sz="2000" b="1" dirty="0" err="1" smtClean="0"/>
              <a:t>Andi</a:t>
            </a:r>
            <a:r>
              <a:rPr lang="en-US" sz="2000" b="1" dirty="0" smtClean="0"/>
              <a:t> </a:t>
            </a:r>
            <a:r>
              <a:rPr lang="en-US" sz="2000" b="1" dirty="0" err="1" smtClean="0"/>
              <a:t>tidak</a:t>
            </a:r>
            <a:r>
              <a:rPr lang="en-US" sz="2000" b="1" dirty="0" smtClean="0"/>
              <a:t> </a:t>
            </a:r>
            <a:r>
              <a:rPr lang="en-US" sz="2000" b="1" dirty="0" err="1" smtClean="0"/>
              <a:t>mempunyai</a:t>
            </a:r>
            <a:r>
              <a:rPr lang="en-US" sz="2000" b="1" dirty="0" smtClean="0"/>
              <a:t> NPWP.</a:t>
            </a:r>
          </a:p>
          <a:p>
            <a:pPr>
              <a:buNone/>
            </a:pPr>
            <a:r>
              <a:rPr lang="en-US" sz="2000" b="1" u="sng" dirty="0" err="1" smtClean="0"/>
              <a:t>Perhitungan</a:t>
            </a:r>
            <a:r>
              <a:rPr lang="en-US" sz="2000" b="1" u="sng" dirty="0" smtClean="0"/>
              <a:t>:</a:t>
            </a:r>
          </a:p>
          <a:p>
            <a:pPr>
              <a:buNone/>
            </a:pPr>
            <a:r>
              <a:rPr lang="en-US" sz="2000" b="1" dirty="0" err="1" smtClean="0"/>
              <a:t>Gaji</a:t>
            </a:r>
            <a:r>
              <a:rPr lang="en-US" sz="2000" b="1" dirty="0" smtClean="0"/>
              <a:t> </a:t>
            </a:r>
            <a:r>
              <a:rPr lang="en-US" sz="2000" b="1" dirty="0" err="1" smtClean="0"/>
              <a:t>sebulan</a:t>
            </a:r>
            <a:r>
              <a:rPr lang="en-US" sz="2000" b="1" dirty="0" smtClean="0"/>
              <a:t>					</a:t>
            </a:r>
            <a:r>
              <a:rPr lang="en-US" sz="2000" b="1" dirty="0" err="1" smtClean="0"/>
              <a:t>Rp</a:t>
            </a:r>
            <a:r>
              <a:rPr lang="en-US" sz="2000" b="1" dirty="0" smtClean="0"/>
              <a:t> 4.500.000,00</a:t>
            </a:r>
          </a:p>
          <a:p>
            <a:pPr>
              <a:buNone/>
            </a:pPr>
            <a:r>
              <a:rPr lang="en-US" sz="2000" b="1" dirty="0" err="1" smtClean="0"/>
              <a:t>Pengurangan</a:t>
            </a:r>
            <a:r>
              <a:rPr lang="en-US" sz="2000" b="1" dirty="0" smtClean="0"/>
              <a:t> </a:t>
            </a:r>
            <a:r>
              <a:rPr lang="en-US" sz="2000" b="1" dirty="0" err="1" smtClean="0"/>
              <a:t>PPh</a:t>
            </a:r>
            <a:r>
              <a:rPr lang="en-US" sz="2000" b="1" dirty="0" smtClean="0"/>
              <a:t> 21</a:t>
            </a:r>
          </a:p>
          <a:p>
            <a:pPr>
              <a:buNone/>
            </a:pPr>
            <a:r>
              <a:rPr lang="en-US" sz="2000" b="1" dirty="0" err="1" smtClean="0"/>
              <a:t>Biaya</a:t>
            </a:r>
            <a:r>
              <a:rPr lang="en-US" sz="2000" b="1" dirty="0" smtClean="0"/>
              <a:t> </a:t>
            </a:r>
            <a:r>
              <a:rPr lang="en-US" sz="2000" b="1" dirty="0" err="1" smtClean="0"/>
              <a:t>jabatan</a:t>
            </a:r>
            <a:r>
              <a:rPr lang="en-US" sz="2000" b="1" dirty="0" smtClean="0"/>
              <a:t> 5% x </a:t>
            </a:r>
            <a:r>
              <a:rPr lang="en-US" sz="2000" b="1" dirty="0" err="1" smtClean="0"/>
              <a:t>Rp</a:t>
            </a:r>
            <a:r>
              <a:rPr lang="en-US" sz="2000" b="1" dirty="0" smtClean="0"/>
              <a:t> 2.500.000	</a:t>
            </a:r>
            <a:r>
              <a:rPr lang="en-US" sz="2000" b="1" dirty="0" err="1" smtClean="0"/>
              <a:t>Rp</a:t>
            </a:r>
            <a:r>
              <a:rPr lang="en-US" sz="2000" b="1" dirty="0" smtClean="0"/>
              <a:t> 225.000</a:t>
            </a:r>
          </a:p>
          <a:p>
            <a:pPr>
              <a:buNone/>
            </a:pPr>
            <a:r>
              <a:rPr lang="en-US" sz="2000" b="1" dirty="0" err="1" smtClean="0"/>
              <a:t>Iuran</a:t>
            </a:r>
            <a:r>
              <a:rPr lang="en-US" sz="2000" b="1" dirty="0" smtClean="0"/>
              <a:t> </a:t>
            </a:r>
            <a:r>
              <a:rPr lang="en-US" sz="2000" b="1" dirty="0" err="1" smtClean="0"/>
              <a:t>pensiun</a:t>
            </a:r>
            <a:r>
              <a:rPr lang="en-US" sz="2000" b="1" dirty="0" smtClean="0"/>
              <a:t>			</a:t>
            </a:r>
            <a:r>
              <a:rPr lang="en-US" sz="2000" b="1" u="sng" dirty="0" err="1" smtClean="0"/>
              <a:t>Rp</a:t>
            </a:r>
            <a:r>
              <a:rPr lang="en-US" sz="2000" b="1" u="sng" dirty="0" smtClean="0"/>
              <a:t>    50.000  +   </a:t>
            </a:r>
          </a:p>
          <a:p>
            <a:pPr>
              <a:buNone/>
            </a:pPr>
            <a:r>
              <a:rPr lang="en-US" sz="2000" b="1" dirty="0" err="1" smtClean="0"/>
              <a:t>Jumlah</a:t>
            </a:r>
            <a:r>
              <a:rPr lang="en-US" sz="2000" b="1" dirty="0" smtClean="0"/>
              <a:t> </a:t>
            </a:r>
            <a:r>
              <a:rPr lang="en-US" sz="2000" b="1" dirty="0" err="1" smtClean="0"/>
              <a:t>pengurangan</a:t>
            </a:r>
            <a:r>
              <a:rPr lang="en-US" sz="2000" b="1" dirty="0" smtClean="0"/>
              <a:t>				</a:t>
            </a:r>
            <a:r>
              <a:rPr lang="en-US" sz="2000" b="1" u="sng" dirty="0" err="1" smtClean="0"/>
              <a:t>Rp</a:t>
            </a:r>
            <a:r>
              <a:rPr lang="en-US" sz="2000" b="1" u="sng" dirty="0" smtClean="0"/>
              <a:t>     275.000,00 –</a:t>
            </a:r>
          </a:p>
          <a:p>
            <a:pPr>
              <a:buNone/>
            </a:pPr>
            <a:r>
              <a:rPr lang="en-US" sz="2000" b="1" dirty="0" smtClean="0"/>
              <a:t>PENGHASILAN NETO SEBULAN			</a:t>
            </a:r>
            <a:r>
              <a:rPr lang="en-US" sz="2000" b="1" dirty="0" err="1" smtClean="0"/>
              <a:t>Rp</a:t>
            </a:r>
            <a:r>
              <a:rPr lang="en-US" sz="2000" b="1" dirty="0" smtClean="0"/>
              <a:t> 4.225.000,00</a:t>
            </a:r>
          </a:p>
          <a:p>
            <a:pPr>
              <a:buNone/>
            </a:pPr>
            <a:endParaRPr lang="en-US" sz="2000" b="1" dirty="0" smtClean="0"/>
          </a:p>
          <a:p>
            <a:pPr>
              <a:buNone/>
            </a:pPr>
            <a:endParaRPr lang="en-US" sz="2400" b="1" dirty="0" smtClean="0"/>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 y="1"/>
            <a:ext cx="9180511" cy="7021513"/>
          </a:xfrm>
        </p:spPr>
        <p:txBody>
          <a:bodyPr>
            <a:normAutofit/>
          </a:bodyPr>
          <a:lstStyle/>
          <a:p>
            <a:pPr>
              <a:buNone/>
            </a:pPr>
            <a:r>
              <a:rPr lang="en-US" sz="2000" b="1" dirty="0" err="1" smtClean="0"/>
              <a:t>Penghasilan</a:t>
            </a:r>
            <a:r>
              <a:rPr lang="en-US" sz="2000" b="1" dirty="0" smtClean="0"/>
              <a:t> </a:t>
            </a:r>
            <a:r>
              <a:rPr lang="en-US" sz="2000" b="1" dirty="0" err="1" smtClean="0"/>
              <a:t>neto</a:t>
            </a:r>
            <a:r>
              <a:rPr lang="en-US" sz="2000" b="1" dirty="0" smtClean="0"/>
              <a:t> </a:t>
            </a:r>
            <a:r>
              <a:rPr lang="en-US" sz="2000" b="1" dirty="0" err="1" smtClean="0"/>
              <a:t>setahun</a:t>
            </a:r>
            <a:r>
              <a:rPr lang="en-US" sz="2000" b="1" dirty="0" smtClean="0"/>
              <a:t> 12 x </a:t>
            </a:r>
            <a:r>
              <a:rPr lang="en-US" sz="2000" b="1" dirty="0" err="1" smtClean="0"/>
              <a:t>Rp</a:t>
            </a:r>
            <a:r>
              <a:rPr lang="en-US" sz="2000" b="1" dirty="0" smtClean="0"/>
              <a:t> 4.225.000,00		</a:t>
            </a:r>
            <a:r>
              <a:rPr lang="en-US" sz="2000" b="1" dirty="0" err="1" smtClean="0"/>
              <a:t>Rp</a:t>
            </a:r>
            <a:r>
              <a:rPr lang="en-US" sz="2000" b="1" dirty="0" smtClean="0"/>
              <a:t> 50.700.000</a:t>
            </a:r>
          </a:p>
          <a:p>
            <a:pPr>
              <a:buNone/>
            </a:pPr>
            <a:endParaRPr lang="en-US" sz="2000" b="1" dirty="0" smtClean="0"/>
          </a:p>
          <a:p>
            <a:pPr>
              <a:buNone/>
            </a:pPr>
            <a:r>
              <a:rPr lang="en-US" sz="2000" b="1" u="sng" dirty="0" smtClean="0"/>
              <a:t>PTKP (K/1)</a:t>
            </a:r>
          </a:p>
          <a:p>
            <a:pPr>
              <a:buNone/>
            </a:pPr>
            <a:r>
              <a:rPr lang="en-US" sz="2000" b="1" dirty="0" err="1" smtClean="0"/>
              <a:t>Wajib</a:t>
            </a:r>
            <a:r>
              <a:rPr lang="en-US" sz="2000" b="1" dirty="0" smtClean="0"/>
              <a:t> </a:t>
            </a:r>
            <a:r>
              <a:rPr lang="en-US" sz="2000" b="1" dirty="0" err="1" smtClean="0"/>
              <a:t>Pajak</a:t>
            </a:r>
            <a:r>
              <a:rPr lang="en-US" sz="2000" b="1" dirty="0" smtClean="0"/>
              <a:t>	 	</a:t>
            </a:r>
            <a:r>
              <a:rPr lang="en-US" sz="2000" b="1" dirty="0" err="1" smtClean="0"/>
              <a:t>Rp</a:t>
            </a:r>
            <a:r>
              <a:rPr lang="en-US" sz="2000" b="1" dirty="0" smtClean="0"/>
              <a:t> 24.300.000</a:t>
            </a:r>
          </a:p>
          <a:p>
            <a:pPr>
              <a:buNone/>
            </a:pPr>
            <a:r>
              <a:rPr lang="en-US" sz="2000" b="1" dirty="0" err="1" smtClean="0"/>
              <a:t>Tambahan</a:t>
            </a:r>
            <a:r>
              <a:rPr lang="en-US" sz="2000" b="1" dirty="0" smtClean="0"/>
              <a:t> </a:t>
            </a:r>
            <a:r>
              <a:rPr lang="en-US" sz="2000" b="1" dirty="0" err="1" smtClean="0"/>
              <a:t>kawin</a:t>
            </a:r>
            <a:r>
              <a:rPr lang="en-US" sz="2000" b="1" dirty="0" smtClean="0"/>
              <a:t>		</a:t>
            </a:r>
            <a:r>
              <a:rPr lang="en-US" sz="2000" b="1" dirty="0" err="1" smtClean="0"/>
              <a:t>Rp</a:t>
            </a:r>
            <a:r>
              <a:rPr lang="en-US" sz="2000" b="1" dirty="0" smtClean="0"/>
              <a:t>    2.025.000</a:t>
            </a:r>
          </a:p>
          <a:p>
            <a:pPr>
              <a:buNone/>
            </a:pPr>
            <a:r>
              <a:rPr lang="en-US" sz="2000" b="1" dirty="0" err="1" smtClean="0"/>
              <a:t>Tambahan</a:t>
            </a:r>
            <a:r>
              <a:rPr lang="en-US" sz="2000" b="1" dirty="0" smtClean="0"/>
              <a:t> 1 </a:t>
            </a:r>
            <a:r>
              <a:rPr lang="en-US" sz="2000" b="1" dirty="0" err="1" smtClean="0"/>
              <a:t>orang</a:t>
            </a:r>
            <a:r>
              <a:rPr lang="en-US" sz="2000" b="1" dirty="0" smtClean="0"/>
              <a:t> </a:t>
            </a:r>
            <a:r>
              <a:rPr lang="en-US" sz="2000" b="1" dirty="0" err="1" smtClean="0"/>
              <a:t>anak</a:t>
            </a:r>
            <a:r>
              <a:rPr lang="en-US" sz="2000" b="1" dirty="0" smtClean="0"/>
              <a:t>	</a:t>
            </a:r>
            <a:r>
              <a:rPr lang="en-US" sz="2000" b="1" u="sng" dirty="0" err="1" smtClean="0"/>
              <a:t>Rp</a:t>
            </a:r>
            <a:r>
              <a:rPr lang="en-US" sz="2000" b="1" u="sng" dirty="0" smtClean="0"/>
              <a:t>    2.025.000 +</a:t>
            </a:r>
          </a:p>
          <a:p>
            <a:pPr>
              <a:buNone/>
            </a:pPr>
            <a:r>
              <a:rPr lang="en-US" sz="2000" b="1" dirty="0" smtClean="0"/>
              <a:t>TOTAL PTKP SETAHUN					</a:t>
            </a:r>
            <a:r>
              <a:rPr lang="en-US" sz="2000" b="1" u="sng" dirty="0" err="1" smtClean="0"/>
              <a:t>Rp</a:t>
            </a:r>
            <a:r>
              <a:rPr lang="en-US" sz="2000" b="1" u="sng" dirty="0" smtClean="0"/>
              <a:t> 28.350.000 –</a:t>
            </a:r>
          </a:p>
          <a:p>
            <a:pPr>
              <a:buNone/>
            </a:pPr>
            <a:r>
              <a:rPr lang="en-US" sz="2000" b="1" dirty="0" smtClean="0"/>
              <a:t>P K P </a:t>
            </a:r>
            <a:r>
              <a:rPr lang="en-US" sz="2000" b="1" dirty="0" err="1" smtClean="0"/>
              <a:t>setahun</a:t>
            </a:r>
            <a:r>
              <a:rPr lang="en-US" sz="2000" b="1" dirty="0" smtClean="0"/>
              <a:t>						</a:t>
            </a:r>
            <a:r>
              <a:rPr lang="en-US" sz="2000" b="1" dirty="0" err="1" smtClean="0"/>
              <a:t>Rp</a:t>
            </a:r>
            <a:r>
              <a:rPr lang="en-US" sz="2000" b="1" dirty="0" smtClean="0"/>
              <a:t>   22.350.000</a:t>
            </a:r>
          </a:p>
          <a:p>
            <a:pPr>
              <a:buNone/>
            </a:pPr>
            <a:endParaRPr lang="en-US" sz="2000" b="1" dirty="0" smtClean="0"/>
          </a:p>
          <a:p>
            <a:pPr>
              <a:buNone/>
            </a:pPr>
            <a:r>
              <a:rPr lang="en-US" sz="2000" b="1" u="sng" dirty="0" err="1" smtClean="0"/>
              <a:t>Utang</a:t>
            </a:r>
            <a:r>
              <a:rPr lang="en-US" sz="2000" b="1" u="sng" dirty="0" smtClean="0"/>
              <a:t> </a:t>
            </a:r>
            <a:r>
              <a:rPr lang="en-US" sz="2000" b="1" u="sng" dirty="0" err="1" smtClean="0"/>
              <a:t>pajak</a:t>
            </a:r>
            <a:r>
              <a:rPr lang="en-US" sz="2000" b="1" u="sng" dirty="0" smtClean="0"/>
              <a:t> </a:t>
            </a:r>
            <a:r>
              <a:rPr lang="en-US" sz="2000" b="1" u="sng" dirty="0" err="1" smtClean="0"/>
              <a:t>bagi</a:t>
            </a:r>
            <a:r>
              <a:rPr lang="en-US" sz="2000" b="1" u="sng" dirty="0" smtClean="0"/>
              <a:t> WP yang </a:t>
            </a:r>
            <a:r>
              <a:rPr lang="en-US" sz="2000" b="1" u="sng" dirty="0" err="1" smtClean="0"/>
              <a:t>mempunyai</a:t>
            </a:r>
            <a:r>
              <a:rPr lang="en-US" sz="2000" b="1" u="sng" dirty="0" smtClean="0"/>
              <a:t> NPWP</a:t>
            </a:r>
          </a:p>
          <a:p>
            <a:pPr>
              <a:buNone/>
            </a:pPr>
            <a:r>
              <a:rPr lang="en-US" sz="2000" b="1" dirty="0" err="1" smtClean="0"/>
              <a:t>PPh</a:t>
            </a:r>
            <a:r>
              <a:rPr lang="en-US" sz="2000" b="1" dirty="0" smtClean="0"/>
              <a:t>  PASAL 21 SETAHUN = 5% x </a:t>
            </a:r>
            <a:r>
              <a:rPr lang="en-US" sz="2000" b="1" dirty="0" err="1" smtClean="0"/>
              <a:t>Rp</a:t>
            </a:r>
            <a:r>
              <a:rPr lang="en-US" sz="2000" b="1" dirty="0" smtClean="0"/>
              <a:t> 22.350.000	= </a:t>
            </a:r>
            <a:r>
              <a:rPr lang="en-US" sz="2000" b="1" dirty="0" err="1" smtClean="0"/>
              <a:t>Rp</a:t>
            </a:r>
            <a:r>
              <a:rPr lang="en-US" sz="2000" b="1" dirty="0" smtClean="0"/>
              <a:t> 1.117.500</a:t>
            </a:r>
          </a:p>
          <a:p>
            <a:pPr>
              <a:buNone/>
            </a:pPr>
            <a:r>
              <a:rPr lang="en-US" sz="2000" b="1" dirty="0" err="1" smtClean="0"/>
              <a:t>PPh</a:t>
            </a:r>
            <a:r>
              <a:rPr lang="en-US" sz="2000" b="1" dirty="0" smtClean="0"/>
              <a:t> </a:t>
            </a:r>
            <a:r>
              <a:rPr lang="en-US" sz="2000" b="1" dirty="0" err="1" smtClean="0"/>
              <a:t>pasal</a:t>
            </a:r>
            <a:r>
              <a:rPr lang="en-US" sz="2000" b="1" dirty="0" smtClean="0"/>
              <a:t> 21 </a:t>
            </a:r>
            <a:r>
              <a:rPr lang="en-US" sz="2000" b="1" dirty="0" err="1" smtClean="0"/>
              <a:t>sebulan</a:t>
            </a:r>
            <a:r>
              <a:rPr lang="en-US" sz="2000" b="1" dirty="0" smtClean="0"/>
              <a:t>	= </a:t>
            </a:r>
            <a:r>
              <a:rPr lang="en-US" sz="2000" b="1" dirty="0" err="1" smtClean="0"/>
              <a:t>Rp</a:t>
            </a:r>
            <a:r>
              <a:rPr lang="en-US" sz="2000" b="1" dirty="0" smtClean="0"/>
              <a:t> 471.000 x 1/12	= </a:t>
            </a:r>
            <a:r>
              <a:rPr lang="en-US" sz="2000" b="1" dirty="0" err="1" smtClean="0"/>
              <a:t>Rp</a:t>
            </a:r>
            <a:r>
              <a:rPr lang="en-US" sz="2000" b="1" dirty="0" smtClean="0"/>
              <a:t>       93.125</a:t>
            </a:r>
          </a:p>
          <a:p>
            <a:pPr>
              <a:buNone/>
            </a:pPr>
            <a:endParaRPr lang="en-US" sz="2000" b="1" dirty="0" smtClean="0"/>
          </a:p>
          <a:p>
            <a:pPr>
              <a:buNone/>
            </a:pPr>
            <a:r>
              <a:rPr lang="en-US" sz="2000" b="1" u="sng" dirty="0" err="1" smtClean="0"/>
              <a:t>Utang</a:t>
            </a:r>
            <a:r>
              <a:rPr lang="en-US" sz="2000" b="1" u="sng" dirty="0" smtClean="0"/>
              <a:t> </a:t>
            </a:r>
            <a:r>
              <a:rPr lang="en-US" sz="2000" b="1" u="sng" dirty="0" err="1" smtClean="0"/>
              <a:t>pajak</a:t>
            </a:r>
            <a:r>
              <a:rPr lang="en-US" sz="2000" b="1" u="sng" dirty="0" smtClean="0"/>
              <a:t> </a:t>
            </a:r>
            <a:r>
              <a:rPr lang="en-US" sz="2000" b="1" u="sng" dirty="0" err="1" smtClean="0"/>
              <a:t>bagi</a:t>
            </a:r>
            <a:r>
              <a:rPr lang="en-US" sz="2000" b="1" u="sng" dirty="0" smtClean="0"/>
              <a:t> WP yang </a:t>
            </a:r>
            <a:r>
              <a:rPr lang="en-US" sz="2000" b="1" u="sng" dirty="0" err="1" smtClean="0"/>
              <a:t>tidak</a:t>
            </a:r>
            <a:r>
              <a:rPr lang="en-US" sz="2000" b="1" u="sng" dirty="0" smtClean="0"/>
              <a:t> </a:t>
            </a:r>
            <a:r>
              <a:rPr lang="en-US" sz="2000" b="1" u="sng" dirty="0" err="1" smtClean="0"/>
              <a:t>mempunyai</a:t>
            </a:r>
            <a:r>
              <a:rPr lang="en-US" sz="2000" b="1" u="sng" dirty="0" smtClean="0"/>
              <a:t> NPWP</a:t>
            </a:r>
          </a:p>
          <a:p>
            <a:pPr>
              <a:buNone/>
            </a:pPr>
            <a:r>
              <a:rPr lang="en-US" sz="2000" b="1" dirty="0" err="1" smtClean="0"/>
              <a:t>PPh</a:t>
            </a:r>
            <a:r>
              <a:rPr lang="en-US" sz="2000" b="1" dirty="0" smtClean="0"/>
              <a:t>  PASAL 21 SETAHUN = 5% x 120% x </a:t>
            </a:r>
            <a:r>
              <a:rPr lang="en-US" sz="2000" b="1" dirty="0" err="1" smtClean="0"/>
              <a:t>Rp</a:t>
            </a:r>
            <a:r>
              <a:rPr lang="en-US" sz="2000" b="1" dirty="0" smtClean="0"/>
              <a:t> 22.350.000	= </a:t>
            </a:r>
            <a:r>
              <a:rPr lang="en-US" sz="2000" b="1" dirty="0" err="1" smtClean="0"/>
              <a:t>Rp</a:t>
            </a:r>
            <a:r>
              <a:rPr lang="en-US" sz="2000" b="1" dirty="0" smtClean="0"/>
              <a:t> 1.341.000</a:t>
            </a:r>
          </a:p>
          <a:p>
            <a:pPr>
              <a:buNone/>
            </a:pPr>
            <a:r>
              <a:rPr lang="en-US" sz="2000" b="1" dirty="0" err="1" smtClean="0"/>
              <a:t>PPh</a:t>
            </a:r>
            <a:r>
              <a:rPr lang="en-US" sz="2000" b="1" dirty="0" smtClean="0"/>
              <a:t> </a:t>
            </a:r>
            <a:r>
              <a:rPr lang="en-US" sz="2000" b="1" dirty="0" err="1" smtClean="0"/>
              <a:t>pasal</a:t>
            </a:r>
            <a:r>
              <a:rPr lang="en-US" sz="2000" b="1" dirty="0" smtClean="0"/>
              <a:t> 21 </a:t>
            </a:r>
            <a:r>
              <a:rPr lang="en-US" sz="2000" b="1" dirty="0" err="1" smtClean="0"/>
              <a:t>sebulan</a:t>
            </a:r>
            <a:r>
              <a:rPr lang="en-US" sz="2000" b="1" dirty="0" smtClean="0"/>
              <a:t>       = </a:t>
            </a:r>
            <a:r>
              <a:rPr lang="en-US" sz="2000" b="1" dirty="0" err="1" smtClean="0"/>
              <a:t>Rp</a:t>
            </a:r>
            <a:r>
              <a:rPr lang="en-US" sz="2000" b="1" dirty="0" smtClean="0"/>
              <a:t> 565.200 x 1/12		= </a:t>
            </a:r>
            <a:r>
              <a:rPr lang="en-US" sz="2000" b="1" dirty="0" err="1" smtClean="0"/>
              <a:t>Rp</a:t>
            </a:r>
            <a:r>
              <a:rPr lang="en-US" sz="2000" b="1" dirty="0" smtClean="0"/>
              <a:t>    111.750</a:t>
            </a:r>
          </a:p>
          <a:p>
            <a:pPr>
              <a:buNone/>
            </a:pPr>
            <a:endParaRPr lang="en-US" sz="2000" b="1" dirty="0" smtClean="0"/>
          </a:p>
          <a:p>
            <a:pPr>
              <a:buNone/>
            </a:pPr>
            <a:endParaRPr lang="en-US" sz="2000" dirty="0" smtClean="0"/>
          </a:p>
          <a:p>
            <a:pPr>
              <a:buNone/>
            </a:pPr>
            <a:endParaRPr lang="en-US" sz="2000"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1"/>
            <a:ext cx="9180512" cy="631543"/>
          </a:xfrm>
        </p:spPr>
        <p:txBody>
          <a:bodyPr>
            <a:normAutofit/>
          </a:bodyPr>
          <a:lstStyle/>
          <a:p>
            <a:pPr algn="l"/>
            <a:r>
              <a:rPr lang="en-US" sz="2400" b="1" u="sng" dirty="0" smtClean="0"/>
              <a:t>2. PEGAWAI TETAP (GAJI MINGGUAN)</a:t>
            </a:r>
            <a:endParaRPr lang="en-US" sz="2400" b="1" u="sng" dirty="0"/>
          </a:p>
        </p:txBody>
      </p:sp>
      <p:sp>
        <p:nvSpPr>
          <p:cNvPr id="3" name="Content Placeholder 2"/>
          <p:cNvSpPr>
            <a:spLocks noGrp="1"/>
          </p:cNvSpPr>
          <p:nvPr>
            <p:ph idx="1"/>
          </p:nvPr>
        </p:nvSpPr>
        <p:spPr>
          <a:xfrm>
            <a:off x="2" y="631544"/>
            <a:ext cx="9180512" cy="6389969"/>
          </a:xfrm>
        </p:spPr>
        <p:txBody>
          <a:bodyPr>
            <a:normAutofit fontScale="92500"/>
          </a:bodyPr>
          <a:lstStyle/>
          <a:p>
            <a:pPr>
              <a:buNone/>
            </a:pPr>
            <a:r>
              <a:rPr lang="en-US" sz="2600" dirty="0" smtClean="0"/>
              <a:t>AHMAT DANI BEKERJA DI PT.ABC MENERIMA GAJI MINGGUAN NETO </a:t>
            </a:r>
          </a:p>
          <a:p>
            <a:pPr>
              <a:buNone/>
            </a:pPr>
            <a:r>
              <a:rPr lang="en-US" sz="2600" dirty="0" smtClean="0"/>
              <a:t>SEBESAR Rp.650.000.HITUNGLAH </a:t>
            </a:r>
            <a:r>
              <a:rPr lang="en-US" sz="2600" dirty="0" err="1" smtClean="0"/>
              <a:t>PPh</a:t>
            </a:r>
            <a:r>
              <a:rPr lang="en-US" sz="2600" dirty="0" smtClean="0"/>
              <a:t> 21 TERUTANG!</a:t>
            </a:r>
          </a:p>
          <a:p>
            <a:pPr>
              <a:buNone/>
            </a:pPr>
            <a:endParaRPr lang="en-US" sz="2600" dirty="0" smtClean="0"/>
          </a:p>
          <a:p>
            <a:pPr>
              <a:buNone/>
            </a:pPr>
            <a:r>
              <a:rPr lang="en-US" sz="2600" dirty="0" smtClean="0"/>
              <a:t>GAJI MINGGUAN				  </a:t>
            </a:r>
            <a:r>
              <a:rPr lang="en-US" sz="2600" dirty="0" err="1" smtClean="0"/>
              <a:t>Rp</a:t>
            </a:r>
            <a:r>
              <a:rPr lang="en-US" sz="2600" dirty="0" smtClean="0"/>
              <a:t>.     650.000</a:t>
            </a:r>
          </a:p>
          <a:p>
            <a:pPr>
              <a:buNone/>
            </a:pPr>
            <a:r>
              <a:rPr lang="en-US" sz="2600" dirty="0" smtClean="0"/>
              <a:t>GAJI NETO SEBULAN 4 x Rp650.000		</a:t>
            </a:r>
            <a:r>
              <a:rPr lang="en-US" sz="2600" u="sng" dirty="0" smtClean="0"/>
              <a:t>  </a:t>
            </a:r>
            <a:r>
              <a:rPr lang="en-US" sz="2600" u="sng" dirty="0" err="1" smtClean="0"/>
              <a:t>Rp</a:t>
            </a:r>
            <a:r>
              <a:rPr lang="en-US" sz="2600" u="sng" dirty="0" smtClean="0"/>
              <a:t>.  2.600.000</a:t>
            </a:r>
          </a:p>
          <a:p>
            <a:pPr>
              <a:buNone/>
            </a:pPr>
            <a:r>
              <a:rPr lang="en-US" sz="2600" dirty="0" smtClean="0"/>
              <a:t>PENGHASILAN NETO SETAHUN 12 x </a:t>
            </a:r>
            <a:r>
              <a:rPr lang="en-US" sz="2600" dirty="0" err="1" smtClean="0"/>
              <a:t>Rp</a:t>
            </a:r>
            <a:r>
              <a:rPr lang="en-US" sz="2600" dirty="0" smtClean="0"/>
              <a:t> 2.600.000  	Rp.31.200.000</a:t>
            </a:r>
          </a:p>
          <a:p>
            <a:pPr>
              <a:buNone/>
            </a:pPr>
            <a:r>
              <a:rPr lang="en-US" sz="2600" u="sng" dirty="0" smtClean="0"/>
              <a:t>PTKP (TK/0)</a:t>
            </a:r>
          </a:p>
          <a:p>
            <a:pPr>
              <a:buNone/>
            </a:pPr>
            <a:r>
              <a:rPr lang="en-US" sz="2600" dirty="0" smtClean="0"/>
              <a:t>WP PRIBADI					    	</a:t>
            </a:r>
            <a:r>
              <a:rPr lang="en-US" sz="2600" u="sng" dirty="0" smtClean="0"/>
              <a:t>Rp.24.300.000</a:t>
            </a:r>
            <a:r>
              <a:rPr lang="en-US" sz="2600" dirty="0" smtClean="0"/>
              <a:t> –</a:t>
            </a:r>
          </a:p>
          <a:p>
            <a:pPr>
              <a:buNone/>
            </a:pPr>
            <a:r>
              <a:rPr lang="en-US" sz="2600" dirty="0" smtClean="0"/>
              <a:t>PENGHASILAN KENA PAJAK SETAHUN		 </a:t>
            </a:r>
            <a:r>
              <a:rPr lang="en-US" sz="2600" dirty="0" err="1" smtClean="0"/>
              <a:t>Rp</a:t>
            </a:r>
            <a:r>
              <a:rPr lang="en-US" sz="2600" dirty="0" smtClean="0"/>
              <a:t>.  6.900.000</a:t>
            </a:r>
          </a:p>
          <a:p>
            <a:pPr>
              <a:buNone/>
            </a:pPr>
            <a:endParaRPr lang="en-US" sz="2600" dirty="0" smtClean="0"/>
          </a:p>
          <a:p>
            <a:pPr>
              <a:buNone/>
            </a:pPr>
            <a:r>
              <a:rPr lang="en-US" sz="2600" dirty="0" err="1" smtClean="0"/>
              <a:t>PPh</a:t>
            </a:r>
            <a:r>
              <a:rPr lang="en-US" sz="2600" dirty="0" smtClean="0"/>
              <a:t>  21  SETAHUN :   5% x </a:t>
            </a:r>
            <a:r>
              <a:rPr lang="en-US" sz="2600" dirty="0" err="1" smtClean="0"/>
              <a:t>Rp</a:t>
            </a:r>
            <a:r>
              <a:rPr lang="en-US" sz="2600" dirty="0" smtClean="0"/>
              <a:t> 6.900.000 = </a:t>
            </a:r>
            <a:r>
              <a:rPr lang="en-US" sz="2600" dirty="0" err="1" smtClean="0"/>
              <a:t>Rp</a:t>
            </a:r>
            <a:r>
              <a:rPr lang="en-US" sz="2600" dirty="0" smtClean="0"/>
              <a:t> 345.000.</a:t>
            </a:r>
          </a:p>
          <a:p>
            <a:pPr>
              <a:buNone/>
            </a:pPr>
            <a:r>
              <a:rPr lang="en-US" sz="2600" dirty="0" err="1" smtClean="0"/>
              <a:t>PPh</a:t>
            </a:r>
            <a:r>
              <a:rPr lang="en-US" sz="2600" dirty="0" smtClean="0"/>
              <a:t>  21  SEBULAN  :  </a:t>
            </a:r>
            <a:r>
              <a:rPr lang="en-US" sz="2600" dirty="0" err="1" smtClean="0"/>
              <a:t>Rp</a:t>
            </a:r>
            <a:r>
              <a:rPr lang="en-US" sz="2600" dirty="0" smtClean="0"/>
              <a:t> 345.000 x 1/12 = </a:t>
            </a:r>
            <a:r>
              <a:rPr lang="en-US" sz="2600" dirty="0" err="1" smtClean="0"/>
              <a:t>Rp</a:t>
            </a:r>
            <a:r>
              <a:rPr lang="en-US" sz="2600" dirty="0" smtClean="0"/>
              <a:t>    28.750.</a:t>
            </a:r>
          </a:p>
          <a:p>
            <a:pPr>
              <a:buNone/>
            </a:pPr>
            <a:endParaRPr lang="en-US" sz="2600" dirty="0" smtClean="0"/>
          </a:p>
          <a:p>
            <a:pPr>
              <a:buNone/>
            </a:pPr>
            <a:r>
              <a:rPr lang="en-US" sz="2600" dirty="0" smtClean="0"/>
              <a:t>		</a:t>
            </a:r>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2"/>
            <a:ext cx="9180512" cy="724420"/>
          </a:xfrm>
        </p:spPr>
        <p:txBody>
          <a:bodyPr>
            <a:normAutofit/>
          </a:bodyPr>
          <a:lstStyle/>
          <a:p>
            <a:pPr algn="l"/>
            <a:r>
              <a:rPr lang="en-US" sz="2800" dirty="0" smtClean="0"/>
              <a:t>LATIHAN 1.</a:t>
            </a:r>
            <a:endParaRPr lang="en-US" sz="2800" dirty="0"/>
          </a:p>
        </p:txBody>
      </p:sp>
      <p:sp>
        <p:nvSpPr>
          <p:cNvPr id="3" name="Content Placeholder 2"/>
          <p:cNvSpPr>
            <a:spLocks noGrp="1"/>
          </p:cNvSpPr>
          <p:nvPr>
            <p:ph idx="1"/>
          </p:nvPr>
        </p:nvSpPr>
        <p:spPr>
          <a:xfrm>
            <a:off x="2" y="724422"/>
            <a:ext cx="9180512" cy="6297091"/>
          </a:xfrm>
        </p:spPr>
        <p:txBody>
          <a:bodyPr>
            <a:noAutofit/>
          </a:bodyPr>
          <a:lstStyle/>
          <a:p>
            <a:pPr>
              <a:buNone/>
            </a:pPr>
            <a:r>
              <a:rPr lang="en-US" sz="2800" dirty="0" smtClean="0"/>
              <a:t>HALOMOAN STATUS LAJANG BEKERJA DI PT. TULUS JAYA </a:t>
            </a:r>
          </a:p>
          <a:p>
            <a:pPr>
              <a:buNone/>
            </a:pPr>
            <a:r>
              <a:rPr lang="en-US" sz="2800" dirty="0" smtClean="0"/>
              <a:t>MENERIMA    GAJI   MINGGUAN   SEBESAR  Rp700.000.</a:t>
            </a:r>
          </a:p>
          <a:p>
            <a:pPr>
              <a:buNone/>
            </a:pPr>
            <a:r>
              <a:rPr lang="en-US" sz="2800" dirty="0" smtClean="0"/>
              <a:t>HITUNGLAH </a:t>
            </a:r>
            <a:r>
              <a:rPr lang="en-US" sz="2800" dirty="0" err="1" smtClean="0"/>
              <a:t>PPh</a:t>
            </a:r>
            <a:r>
              <a:rPr lang="en-US" sz="2800" dirty="0" smtClean="0"/>
              <a:t> 21 TERUTANGNYA!</a:t>
            </a:r>
          </a:p>
          <a:p>
            <a:pPr>
              <a:buNone/>
            </a:pPr>
            <a:endParaRPr lang="en-US" sz="2800" dirty="0" smtClean="0"/>
          </a:p>
          <a:p>
            <a:pPr>
              <a:buNone/>
            </a:pPr>
            <a:r>
              <a:rPr lang="en-US" sz="2800" dirty="0" smtClean="0"/>
              <a:t>LATIHAN 2.</a:t>
            </a:r>
          </a:p>
          <a:p>
            <a:pPr>
              <a:buNone/>
            </a:pPr>
            <a:r>
              <a:rPr lang="en-US" sz="2800" dirty="0" smtClean="0"/>
              <a:t>PAK  POLTAK BEKERJA DI PT.AUT NA BOI, MENERIMA GAJI</a:t>
            </a:r>
          </a:p>
          <a:p>
            <a:pPr>
              <a:buNone/>
            </a:pPr>
            <a:r>
              <a:rPr lang="en-US" sz="2800" dirty="0" smtClean="0"/>
              <a:t>MINGGUAN SEBESAR Rp.750.000.PAK POLTAK SUDAH </a:t>
            </a:r>
          </a:p>
          <a:p>
            <a:pPr>
              <a:buNone/>
            </a:pPr>
            <a:r>
              <a:rPr lang="en-US" sz="2800" dirty="0" smtClean="0"/>
              <a:t>MENIKAH DAN MEMPUNYAI ANAK SATU.</a:t>
            </a:r>
          </a:p>
          <a:p>
            <a:pPr>
              <a:buNone/>
            </a:pPr>
            <a:r>
              <a:rPr lang="en-US" sz="2800" dirty="0" smtClean="0"/>
              <a:t>HITUNGLAH </a:t>
            </a:r>
            <a:r>
              <a:rPr lang="en-US" sz="2800" dirty="0" err="1" smtClean="0"/>
              <a:t>PPh</a:t>
            </a:r>
            <a:r>
              <a:rPr lang="en-US" sz="2800" dirty="0" smtClean="0"/>
              <a:t> 21 TERUTANG!</a:t>
            </a:r>
          </a:p>
          <a:p>
            <a:pPr>
              <a:buNone/>
            </a:pPr>
            <a:endParaRPr lang="en-US" sz="2800"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2"/>
            <a:ext cx="9180512" cy="724420"/>
          </a:xfrm>
        </p:spPr>
        <p:txBody>
          <a:bodyPr>
            <a:normAutofit/>
          </a:bodyPr>
          <a:lstStyle/>
          <a:p>
            <a:pPr algn="l"/>
            <a:r>
              <a:rPr lang="en-US" sz="2400" b="1" u="sng" dirty="0" smtClean="0"/>
              <a:t>CONTOH PERHITUNGAN </a:t>
            </a:r>
            <a:r>
              <a:rPr lang="en-US" sz="2400" b="1" u="sng" dirty="0" err="1" smtClean="0"/>
              <a:t>PPh</a:t>
            </a:r>
            <a:r>
              <a:rPr lang="en-US" sz="2400" b="1" u="sng" dirty="0" smtClean="0"/>
              <a:t> PASAL 21 UNTUK TENAGA AHLI</a:t>
            </a:r>
            <a:endParaRPr lang="en-US" sz="2400" b="1" u="sng" dirty="0"/>
          </a:p>
        </p:txBody>
      </p:sp>
      <p:sp>
        <p:nvSpPr>
          <p:cNvPr id="3" name="Content Placeholder 2"/>
          <p:cNvSpPr>
            <a:spLocks noGrp="1"/>
          </p:cNvSpPr>
          <p:nvPr>
            <p:ph idx="1"/>
          </p:nvPr>
        </p:nvSpPr>
        <p:spPr>
          <a:xfrm>
            <a:off x="2" y="817300"/>
            <a:ext cx="9180512" cy="6204214"/>
          </a:xfrm>
        </p:spPr>
        <p:txBody>
          <a:bodyPr>
            <a:normAutofit/>
          </a:bodyPr>
          <a:lstStyle/>
          <a:p>
            <a:pPr>
              <a:buNone/>
            </a:pPr>
            <a:r>
              <a:rPr lang="en-US" sz="2000" b="1" dirty="0" smtClean="0"/>
              <a:t>DENGAN DITERBITKANNYA PER-31/PJ./2009 TANGGAL 25 MEI 2009, MAKA TARIF PPH </a:t>
            </a:r>
          </a:p>
          <a:p>
            <a:pPr>
              <a:buNone/>
            </a:pPr>
            <a:r>
              <a:rPr lang="en-US" sz="2000" b="1" dirty="0" smtClean="0"/>
              <a:t>YANG BERLAKU ADALAH 15% DARI PENGHASILAN NETO. DAN PENGHASILAN NETO </a:t>
            </a:r>
          </a:p>
          <a:p>
            <a:pPr>
              <a:buNone/>
            </a:pPr>
            <a:r>
              <a:rPr lang="en-US" sz="2000" b="1" dirty="0" smtClean="0"/>
              <a:t>SEBESAR 50% DARI PENGHASILAN BRUTO ATAU TARIF EFEKTIF 7,5% DARI IMBALAN </a:t>
            </a:r>
          </a:p>
          <a:p>
            <a:pPr>
              <a:buNone/>
            </a:pPr>
            <a:r>
              <a:rPr lang="en-US" sz="2000" b="1" dirty="0" smtClean="0"/>
              <a:t>BRUTO.</a:t>
            </a:r>
          </a:p>
          <a:p>
            <a:pPr>
              <a:buNone/>
            </a:pPr>
            <a:r>
              <a:rPr lang="en-US" sz="2000" b="1" dirty="0" smtClean="0"/>
              <a:t>RUMUSNYA </a:t>
            </a:r>
            <a:r>
              <a:rPr lang="en-US" sz="2000" b="1" dirty="0" err="1" smtClean="0"/>
              <a:t>PPh</a:t>
            </a:r>
            <a:r>
              <a:rPr lang="en-US" sz="2000" b="1" dirty="0" smtClean="0"/>
              <a:t>  21=15% x 50% x PENGHASILAN BRUTO.</a:t>
            </a:r>
          </a:p>
          <a:p>
            <a:pPr>
              <a:buNone/>
            </a:pPr>
            <a:endParaRPr lang="en-US" sz="2000" b="1" dirty="0" smtClean="0"/>
          </a:p>
          <a:p>
            <a:pPr>
              <a:buNone/>
            </a:pPr>
            <a:r>
              <a:rPr lang="en-US" sz="2000" b="1" dirty="0" smtClean="0"/>
              <a:t>PADA BULAN DESEMBER PAK ANDI SEORANG AKUNTAN MENERIMA</a:t>
            </a:r>
          </a:p>
          <a:p>
            <a:pPr>
              <a:buNone/>
            </a:pPr>
            <a:r>
              <a:rPr lang="en-US" sz="2000" b="1" dirty="0" smtClean="0"/>
              <a:t>HONORARIUM SEBESAR Rp.5.000.000 DARI PT.ANDILO.</a:t>
            </a:r>
          </a:p>
          <a:p>
            <a:pPr>
              <a:buNone/>
            </a:pPr>
            <a:r>
              <a:rPr lang="en-US" sz="2000" b="1" dirty="0" smtClean="0"/>
              <a:t>HITUNGLAH </a:t>
            </a:r>
            <a:r>
              <a:rPr lang="en-US" sz="2000" b="1" dirty="0" err="1" smtClean="0"/>
              <a:t>PPh</a:t>
            </a:r>
            <a:r>
              <a:rPr lang="en-US" sz="2000" b="1" dirty="0" smtClean="0"/>
              <a:t> PASAL 21 UNTUK </a:t>
            </a:r>
            <a:r>
              <a:rPr lang="en-US" sz="2000" b="1" smtClean="0"/>
              <a:t>PAK ANDI!</a:t>
            </a:r>
            <a:endParaRPr lang="en-US" sz="2000" b="1" dirty="0" smtClean="0"/>
          </a:p>
          <a:p>
            <a:pPr>
              <a:buNone/>
            </a:pPr>
            <a:r>
              <a:rPr lang="en-US" sz="2000" b="1" dirty="0" smtClean="0"/>
              <a:t>NPWP	          : </a:t>
            </a:r>
            <a:r>
              <a:rPr lang="en-US" sz="2000" b="1" dirty="0" err="1" smtClean="0"/>
              <a:t>PPh</a:t>
            </a:r>
            <a:r>
              <a:rPr lang="en-US" sz="2000" b="1" dirty="0" smtClean="0"/>
              <a:t> PASAL 21= 15% x 50% x Rp.5.000.000 = </a:t>
            </a:r>
            <a:r>
              <a:rPr lang="en-US" sz="2000" b="1" dirty="0" err="1" smtClean="0"/>
              <a:t>Rp</a:t>
            </a:r>
            <a:r>
              <a:rPr lang="en-US" sz="2000" b="1" dirty="0" smtClean="0"/>
              <a:t>. 375.000</a:t>
            </a:r>
          </a:p>
          <a:p>
            <a:pPr>
              <a:buNone/>
            </a:pPr>
            <a:endParaRPr lang="en-US" sz="2000" b="1" dirty="0" smtClean="0"/>
          </a:p>
          <a:p>
            <a:pPr>
              <a:buNone/>
            </a:pPr>
            <a:r>
              <a:rPr lang="en-US" sz="2000" b="1" dirty="0" smtClean="0"/>
              <a:t>KAS				      </a:t>
            </a:r>
            <a:r>
              <a:rPr lang="en-US" sz="2000" b="1" dirty="0" err="1" smtClean="0"/>
              <a:t>Rp</a:t>
            </a:r>
            <a:r>
              <a:rPr lang="en-US" sz="2000" b="1" dirty="0" smtClean="0"/>
              <a:t>. 4.625.000</a:t>
            </a:r>
          </a:p>
          <a:p>
            <a:pPr>
              <a:buNone/>
            </a:pPr>
            <a:r>
              <a:rPr lang="en-US" sz="2000" b="1" dirty="0" err="1" smtClean="0"/>
              <a:t>PPh</a:t>
            </a:r>
            <a:r>
              <a:rPr lang="en-US" sz="2000" b="1" dirty="0" smtClean="0"/>
              <a:t> PASAL 21 DIPOTONG		      </a:t>
            </a:r>
            <a:r>
              <a:rPr lang="en-US" sz="2000" b="1" dirty="0" err="1" smtClean="0"/>
              <a:t>Rp</a:t>
            </a:r>
            <a:r>
              <a:rPr lang="en-US" sz="2000" b="1" dirty="0" smtClean="0"/>
              <a:t>.     375.000</a:t>
            </a:r>
          </a:p>
          <a:p>
            <a:pPr>
              <a:buNone/>
            </a:pPr>
            <a:r>
              <a:rPr lang="en-US" sz="2000" b="1" dirty="0" smtClean="0"/>
              <a:t>		PENGHASILAN HONORARIUM	               </a:t>
            </a:r>
            <a:r>
              <a:rPr lang="en-US" sz="2000" b="1" dirty="0" err="1" smtClean="0"/>
              <a:t>Rp</a:t>
            </a:r>
            <a:r>
              <a:rPr lang="en-US" sz="2000" b="1" dirty="0" smtClean="0"/>
              <a:t>. 5.000.000	</a:t>
            </a:r>
            <a:r>
              <a:rPr lang="en-US" sz="2000" dirty="0" smtClean="0"/>
              <a:t>	</a:t>
            </a:r>
            <a:endParaRPr lang="en-US" sz="2000"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1"/>
            <a:ext cx="9180512" cy="631543"/>
          </a:xfrm>
        </p:spPr>
        <p:txBody>
          <a:bodyPr>
            <a:noAutofit/>
          </a:bodyPr>
          <a:lstStyle/>
          <a:p>
            <a:pPr algn="l"/>
            <a:r>
              <a:rPr lang="en-US" sz="2800" b="1" dirty="0" smtClean="0"/>
              <a:t>CONTOH PERHITUNGAN </a:t>
            </a:r>
            <a:r>
              <a:rPr lang="en-US" sz="2800" b="1" dirty="0" err="1" smtClean="0"/>
              <a:t>PPh</a:t>
            </a:r>
            <a:r>
              <a:rPr lang="en-US" sz="2800" b="1" dirty="0" smtClean="0"/>
              <a:t> 21 UNTUK PENERIMA PENSIUN.</a:t>
            </a:r>
            <a:endParaRPr lang="en-US" sz="2800" b="1" dirty="0"/>
          </a:p>
        </p:txBody>
      </p:sp>
      <p:sp>
        <p:nvSpPr>
          <p:cNvPr id="3" name="Content Placeholder 2"/>
          <p:cNvSpPr>
            <a:spLocks noGrp="1"/>
          </p:cNvSpPr>
          <p:nvPr>
            <p:ph idx="1"/>
          </p:nvPr>
        </p:nvSpPr>
        <p:spPr>
          <a:xfrm>
            <a:off x="2" y="631544"/>
            <a:ext cx="9180512" cy="6389969"/>
          </a:xfrm>
        </p:spPr>
        <p:txBody>
          <a:bodyPr>
            <a:normAutofit/>
          </a:bodyPr>
          <a:lstStyle/>
          <a:p>
            <a:pPr>
              <a:buNone/>
            </a:pPr>
            <a:r>
              <a:rPr lang="en-US" sz="2400" dirty="0" smtClean="0"/>
              <a:t>PAK MAROLOP STATUS KAWIN DENGAN 1 ANAK PENSIUN TAHUN </a:t>
            </a:r>
          </a:p>
          <a:p>
            <a:pPr>
              <a:buNone/>
            </a:pPr>
            <a:r>
              <a:rPr lang="en-US" sz="2400" dirty="0" smtClean="0"/>
              <a:t>2005.TAHUN 2006 PAK MAROLOP MENERIMA PENSIUN SEBULAN </a:t>
            </a:r>
          </a:p>
          <a:p>
            <a:pPr>
              <a:buNone/>
            </a:pPr>
            <a:r>
              <a:rPr lang="en-US" sz="2400" dirty="0" smtClean="0"/>
              <a:t>SEBESAR Rp.4.000.000.HITUNGLAH </a:t>
            </a:r>
            <a:r>
              <a:rPr lang="en-US" sz="2400" dirty="0" err="1" smtClean="0"/>
              <a:t>PPh</a:t>
            </a:r>
            <a:r>
              <a:rPr lang="en-US" sz="2400" dirty="0" smtClean="0"/>
              <a:t> PASAL 21.</a:t>
            </a:r>
          </a:p>
          <a:p>
            <a:pPr>
              <a:buNone/>
            </a:pPr>
            <a:r>
              <a:rPr lang="en-US" sz="2400" b="1" dirty="0" smtClean="0"/>
              <a:t>RUMUS :  Ph BRUTO – (BIAYA PENSIUN + PTKP) </a:t>
            </a:r>
            <a:r>
              <a:rPr lang="en-US" sz="2400" b="1" smtClean="0"/>
              <a:t>x TARIF </a:t>
            </a:r>
            <a:r>
              <a:rPr lang="en-US" sz="2400" b="1" dirty="0" smtClean="0"/>
              <a:t>PAJAK</a:t>
            </a:r>
          </a:p>
          <a:p>
            <a:pPr>
              <a:buNone/>
            </a:pPr>
            <a:r>
              <a:rPr lang="en-US" sz="2400" dirty="0" smtClean="0"/>
              <a:t>PENSIUN SEBULAN				</a:t>
            </a:r>
            <a:r>
              <a:rPr lang="en-US" sz="2400" dirty="0" err="1" smtClean="0"/>
              <a:t>Rp</a:t>
            </a:r>
            <a:r>
              <a:rPr lang="en-US" sz="2400" dirty="0" smtClean="0"/>
              <a:t>. 4.000.000</a:t>
            </a:r>
          </a:p>
          <a:p>
            <a:pPr>
              <a:buNone/>
            </a:pPr>
            <a:r>
              <a:rPr lang="en-US" sz="2400" b="1" u="sng" dirty="0" smtClean="0"/>
              <a:t>PENGURANGAN</a:t>
            </a:r>
          </a:p>
          <a:p>
            <a:pPr>
              <a:buNone/>
            </a:pPr>
            <a:r>
              <a:rPr lang="en-US" sz="2400" dirty="0" smtClean="0"/>
              <a:t>BIAYA PENSIUN 5% x Rp.4.000.000 		</a:t>
            </a:r>
            <a:r>
              <a:rPr lang="en-US" sz="2400" u="sng" dirty="0" err="1" smtClean="0"/>
              <a:t>Rp</a:t>
            </a:r>
            <a:r>
              <a:rPr lang="en-US" sz="2400" u="sng" dirty="0" smtClean="0"/>
              <a:t>.    200.000</a:t>
            </a:r>
            <a:r>
              <a:rPr lang="en-US" sz="2400" dirty="0" smtClean="0"/>
              <a:t> -</a:t>
            </a:r>
            <a:endParaRPr lang="en-US" sz="2400" u="sng" dirty="0" smtClean="0"/>
          </a:p>
          <a:p>
            <a:pPr>
              <a:buNone/>
            </a:pPr>
            <a:r>
              <a:rPr lang="en-US" sz="2400" dirty="0" smtClean="0"/>
              <a:t>PENGHASILAN NETO SEBULAN		Rp.3.800.000</a:t>
            </a:r>
          </a:p>
          <a:p>
            <a:pPr>
              <a:buNone/>
            </a:pPr>
            <a:r>
              <a:rPr lang="en-US" sz="2400" dirty="0" smtClean="0"/>
              <a:t>PENGHASILAN NETO SETAHUN		</a:t>
            </a:r>
            <a:r>
              <a:rPr lang="en-US" sz="2400" dirty="0" err="1" smtClean="0"/>
              <a:t>Rp</a:t>
            </a:r>
            <a:r>
              <a:rPr lang="en-US" sz="2400" dirty="0" smtClean="0"/>
              <a:t>. 45.600.000</a:t>
            </a:r>
          </a:p>
          <a:p>
            <a:pPr>
              <a:buNone/>
            </a:pPr>
            <a:endParaRPr lang="en-US" sz="1000" dirty="0" smtClean="0"/>
          </a:p>
          <a:p>
            <a:pPr>
              <a:buNone/>
            </a:pPr>
            <a:endParaRPr lang="en-US" sz="1000" dirty="0" smtClean="0"/>
          </a:p>
          <a:p>
            <a:pPr>
              <a:buNone/>
            </a:pPr>
            <a:endParaRPr lang="en-US" sz="1000" dirty="0" smtClean="0"/>
          </a:p>
          <a:p>
            <a:pPr>
              <a:buNone/>
            </a:pPr>
            <a:endParaRPr lang="en-US" sz="1000" dirty="0" smtClean="0"/>
          </a:p>
          <a:p>
            <a:pPr>
              <a:buNone/>
            </a:pPr>
            <a:endParaRPr lang="en-US" sz="1000" dirty="0" smtClean="0"/>
          </a:p>
          <a:p>
            <a:pPr>
              <a:buNone/>
            </a:pPr>
            <a:endParaRPr lang="en-US" sz="1000" dirty="0" smtClean="0"/>
          </a:p>
          <a:p>
            <a:pPr>
              <a:buNone/>
            </a:pPr>
            <a:r>
              <a:rPr lang="en-US" sz="1400" b="1" dirty="0" err="1" smtClean="0"/>
              <a:t>Peraturan</a:t>
            </a:r>
            <a:r>
              <a:rPr lang="en-US" sz="1400" b="1" dirty="0" smtClean="0"/>
              <a:t> </a:t>
            </a:r>
            <a:r>
              <a:rPr lang="en-US" sz="1400" b="1" dirty="0" err="1" smtClean="0"/>
              <a:t>menteri</a:t>
            </a:r>
            <a:r>
              <a:rPr lang="en-US" sz="1400" b="1" dirty="0" smtClean="0"/>
              <a:t> </a:t>
            </a:r>
            <a:r>
              <a:rPr lang="en-US" sz="1400" b="1" dirty="0" err="1" smtClean="0"/>
              <a:t>keuangan</a:t>
            </a:r>
            <a:r>
              <a:rPr lang="en-US" sz="1400" b="1" dirty="0" smtClean="0"/>
              <a:t> RI </a:t>
            </a:r>
            <a:r>
              <a:rPr lang="en-US" sz="1400" b="1" dirty="0" err="1" smtClean="0"/>
              <a:t>Nomor</a:t>
            </a:r>
            <a:r>
              <a:rPr lang="en-US" sz="1400" b="1" dirty="0" smtClean="0"/>
              <a:t> 250/PMK.D3/2008.</a:t>
            </a:r>
          </a:p>
          <a:p>
            <a:pPr>
              <a:buNone/>
            </a:pPr>
            <a:r>
              <a:rPr lang="en-US" sz="1400" b="1" dirty="0" smtClean="0"/>
              <a:t> BESARNYA BIAYA JABATAN ATAU BIAYA PENSIUN YANG DAPAT DIKURANGKAN DARI PENGHASILAN BRUTO PEGAWAI </a:t>
            </a:r>
          </a:p>
          <a:p>
            <a:pPr>
              <a:buNone/>
            </a:pPr>
            <a:r>
              <a:rPr lang="en-US" sz="1400" b="1" dirty="0" smtClean="0"/>
              <a:t>TETAP ATAU PENSIUNAN  SEBESAR 5% ( PASAL 1)</a:t>
            </a:r>
          </a:p>
          <a:p>
            <a:pPr>
              <a:buNone/>
            </a:pPr>
            <a:endParaRPr lang="en-US" sz="1400" b="1" dirty="0" smtClean="0"/>
          </a:p>
          <a:p>
            <a:pPr>
              <a:buNone/>
            </a:pPr>
            <a:endParaRPr lang="en-US" sz="1400" b="1" dirty="0" smtClean="0"/>
          </a:p>
          <a:p>
            <a:pPr>
              <a:buNone/>
            </a:pPr>
            <a:endParaRPr lang="en-US" sz="2400"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1"/>
            <a:ext cx="9180512" cy="631543"/>
          </a:xfrm>
        </p:spPr>
        <p:txBody>
          <a:bodyPr>
            <a:normAutofit/>
          </a:bodyPr>
          <a:lstStyle/>
          <a:p>
            <a:pPr algn="l"/>
            <a:r>
              <a:rPr lang="en-US" sz="2400" b="1" u="sng" dirty="0" smtClean="0"/>
              <a:t>MAKA </a:t>
            </a:r>
            <a:r>
              <a:rPr lang="en-US" sz="2400" b="1" u="sng" dirty="0" err="1" smtClean="0"/>
              <a:t>PPh</a:t>
            </a:r>
            <a:r>
              <a:rPr lang="en-US" sz="2400" b="1" u="sng" dirty="0" smtClean="0"/>
              <a:t> PASAL 21 UNTUK PAK MAROLOP ADALAH:</a:t>
            </a:r>
            <a:endParaRPr lang="en-US" sz="2400" b="1" u="sng" dirty="0"/>
          </a:p>
        </p:txBody>
      </p:sp>
      <p:sp>
        <p:nvSpPr>
          <p:cNvPr id="3" name="Content Placeholder 2"/>
          <p:cNvSpPr>
            <a:spLocks noGrp="1"/>
          </p:cNvSpPr>
          <p:nvPr>
            <p:ph idx="1"/>
          </p:nvPr>
        </p:nvSpPr>
        <p:spPr>
          <a:xfrm>
            <a:off x="2" y="631544"/>
            <a:ext cx="9180512" cy="6389969"/>
          </a:xfrm>
        </p:spPr>
        <p:txBody>
          <a:bodyPr>
            <a:normAutofit/>
          </a:bodyPr>
          <a:lstStyle/>
          <a:p>
            <a:pPr>
              <a:buNone/>
            </a:pPr>
            <a:r>
              <a:rPr lang="en-US" sz="2400" dirty="0" smtClean="0"/>
              <a:t>PENGHASILAN NETO SETAHUN			Rp.45.600.000</a:t>
            </a:r>
          </a:p>
          <a:p>
            <a:pPr>
              <a:buNone/>
            </a:pPr>
            <a:r>
              <a:rPr lang="en-US" sz="2400" dirty="0" smtClean="0"/>
              <a:t>PTKP(K/1)</a:t>
            </a:r>
          </a:p>
          <a:p>
            <a:pPr>
              <a:buNone/>
            </a:pPr>
            <a:r>
              <a:rPr lang="en-US" sz="2400" dirty="0" smtClean="0"/>
              <a:t>WP PRIBADI				Rp.24.300.000</a:t>
            </a:r>
          </a:p>
          <a:p>
            <a:pPr>
              <a:buNone/>
            </a:pPr>
            <a:r>
              <a:rPr lang="en-US" sz="2400" dirty="0" smtClean="0"/>
              <a:t>TAMBAHAN WP KAWIN		</a:t>
            </a:r>
            <a:r>
              <a:rPr lang="en-US" sz="2400" dirty="0" err="1" smtClean="0"/>
              <a:t>Rp</a:t>
            </a:r>
            <a:r>
              <a:rPr lang="en-US" sz="2400" dirty="0" smtClean="0"/>
              <a:t>.  2.025.000</a:t>
            </a:r>
          </a:p>
          <a:p>
            <a:pPr>
              <a:buNone/>
            </a:pPr>
            <a:r>
              <a:rPr lang="en-US" sz="2400" dirty="0" smtClean="0"/>
              <a:t>TAMBAHAN 1 TANGGGUNGAN	</a:t>
            </a:r>
            <a:r>
              <a:rPr lang="en-US" sz="2400" u="sng" dirty="0" err="1" smtClean="0"/>
              <a:t>Rp</a:t>
            </a:r>
            <a:r>
              <a:rPr lang="en-US" sz="2400" u="sng" dirty="0" smtClean="0"/>
              <a:t>.   2.025.000 </a:t>
            </a:r>
            <a:r>
              <a:rPr lang="en-US" sz="2400" dirty="0" smtClean="0"/>
              <a:t>+</a:t>
            </a:r>
          </a:p>
          <a:p>
            <a:pPr>
              <a:buNone/>
            </a:pPr>
            <a:r>
              <a:rPr lang="en-US" sz="2400" dirty="0" smtClean="0"/>
              <a:t>								</a:t>
            </a:r>
            <a:r>
              <a:rPr lang="en-US" sz="2400" u="sng" dirty="0" smtClean="0"/>
              <a:t>Rp.28.350.000</a:t>
            </a:r>
            <a:r>
              <a:rPr lang="en-US" sz="2400" dirty="0" smtClean="0"/>
              <a:t> –</a:t>
            </a:r>
          </a:p>
          <a:p>
            <a:pPr>
              <a:buNone/>
            </a:pPr>
            <a:r>
              <a:rPr lang="en-US" sz="2400" dirty="0" smtClean="0"/>
              <a:t>PENGHASILAN KENA PAJAK				</a:t>
            </a:r>
            <a:r>
              <a:rPr lang="en-US" sz="2400" dirty="0" err="1" smtClean="0"/>
              <a:t>Rp</a:t>
            </a:r>
            <a:r>
              <a:rPr lang="en-US" sz="2400" dirty="0" smtClean="0"/>
              <a:t>. 17.250.000</a:t>
            </a:r>
          </a:p>
          <a:p>
            <a:pPr>
              <a:buNone/>
            </a:pPr>
            <a:r>
              <a:rPr lang="en-US" sz="2400" dirty="0" err="1" smtClean="0"/>
              <a:t>PPh</a:t>
            </a:r>
            <a:r>
              <a:rPr lang="en-US" sz="2400" dirty="0" smtClean="0"/>
              <a:t> 21 SETAHUN: 5% x Rp.17.250.000 = Rp862.500</a:t>
            </a:r>
          </a:p>
          <a:p>
            <a:pPr>
              <a:buNone/>
            </a:pPr>
            <a:r>
              <a:rPr lang="en-US" sz="2400" dirty="0" err="1" smtClean="0"/>
              <a:t>PPh</a:t>
            </a:r>
            <a:r>
              <a:rPr lang="en-US" sz="2400" dirty="0" smtClean="0"/>
              <a:t> 21 SEBULAN :Rp.862.500 x 1/12  = </a:t>
            </a:r>
            <a:r>
              <a:rPr lang="en-US" sz="2400" dirty="0" err="1" smtClean="0"/>
              <a:t>Rp</a:t>
            </a:r>
            <a:r>
              <a:rPr lang="en-US" sz="2400" dirty="0" smtClean="0"/>
              <a:t>.  71.875.</a:t>
            </a:r>
          </a:p>
          <a:p>
            <a:pPr>
              <a:buNone/>
            </a:pPr>
            <a:r>
              <a:rPr lang="en-US" sz="2400" dirty="0" smtClean="0"/>
              <a:t>( yang </a:t>
            </a:r>
            <a:r>
              <a:rPr lang="en-US" sz="2400" dirty="0" err="1" smtClean="0"/>
              <a:t>punya</a:t>
            </a:r>
            <a:r>
              <a:rPr lang="en-US" sz="2400" dirty="0" smtClean="0"/>
              <a:t> NPWP)</a:t>
            </a:r>
            <a:endParaRPr lang="en-US" sz="2400"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1"/>
            <a:ext cx="9180512" cy="631543"/>
          </a:xfrm>
        </p:spPr>
        <p:txBody>
          <a:bodyPr>
            <a:noAutofit/>
          </a:bodyPr>
          <a:lstStyle/>
          <a:p>
            <a:pPr algn="l"/>
            <a:r>
              <a:rPr lang="en-US" sz="2800" dirty="0" smtClean="0"/>
              <a:t>LATIHAN  1.</a:t>
            </a:r>
            <a:endParaRPr lang="en-US" sz="2800" dirty="0"/>
          </a:p>
        </p:txBody>
      </p:sp>
      <p:sp>
        <p:nvSpPr>
          <p:cNvPr id="3" name="Content Placeholder 2"/>
          <p:cNvSpPr>
            <a:spLocks noGrp="1"/>
          </p:cNvSpPr>
          <p:nvPr>
            <p:ph idx="1"/>
          </p:nvPr>
        </p:nvSpPr>
        <p:spPr>
          <a:xfrm>
            <a:off x="2" y="631544"/>
            <a:ext cx="9180512" cy="6389969"/>
          </a:xfrm>
        </p:spPr>
        <p:txBody>
          <a:bodyPr>
            <a:normAutofit/>
          </a:bodyPr>
          <a:lstStyle/>
          <a:p>
            <a:pPr>
              <a:buNone/>
            </a:pPr>
            <a:r>
              <a:rPr lang="en-US" sz="2400" dirty="0" smtClean="0"/>
              <a:t>PAK  RAMLAN  MENERIMA  PENSIUN  SETIAP  BULAN SEBESAR </a:t>
            </a:r>
          </a:p>
          <a:p>
            <a:pPr>
              <a:buNone/>
            </a:pPr>
            <a:r>
              <a:rPr lang="en-US" sz="2400" dirty="0" err="1" smtClean="0"/>
              <a:t>Rp</a:t>
            </a:r>
            <a:r>
              <a:rPr lang="en-US" sz="2400" dirty="0" smtClean="0"/>
              <a:t>. 3.500.000.PAK RAMLAN MEMPUNYAI ANAK 2 YANG MASIH DALAM </a:t>
            </a:r>
          </a:p>
          <a:p>
            <a:pPr>
              <a:buNone/>
            </a:pPr>
            <a:r>
              <a:rPr lang="en-US" sz="2400" dirty="0" smtClean="0"/>
              <a:t>TANGGUNGANNYA.</a:t>
            </a:r>
          </a:p>
          <a:p>
            <a:pPr>
              <a:buNone/>
            </a:pPr>
            <a:r>
              <a:rPr lang="en-US" sz="2400" dirty="0" smtClean="0"/>
              <a:t>HITUNGLAH </a:t>
            </a:r>
            <a:r>
              <a:rPr lang="en-US" sz="2400" dirty="0" err="1" smtClean="0"/>
              <a:t>PPh</a:t>
            </a:r>
            <a:r>
              <a:rPr lang="en-US" sz="2400" dirty="0" smtClean="0"/>
              <a:t> UNTUK PAK RAMLAN.</a:t>
            </a:r>
          </a:p>
          <a:p>
            <a:pPr>
              <a:buNone/>
            </a:pPr>
            <a:endParaRPr lang="en-US" sz="2400" dirty="0" smtClean="0"/>
          </a:p>
          <a:p>
            <a:pPr>
              <a:buNone/>
            </a:pPr>
            <a:endParaRPr lang="en-US" sz="2400" dirty="0" smtClean="0"/>
          </a:p>
          <a:p>
            <a:pPr>
              <a:buNone/>
            </a:pPr>
            <a:r>
              <a:rPr lang="en-US" sz="2400" dirty="0" smtClean="0"/>
              <a:t>LATIHAN 2.</a:t>
            </a:r>
          </a:p>
          <a:p>
            <a:pPr>
              <a:buNone/>
            </a:pPr>
            <a:r>
              <a:rPr lang="en-US" sz="2400" dirty="0" smtClean="0"/>
              <a:t>PAK RAMLI MENERIMA PENSIUN SETIAP BULAN SEBESAR </a:t>
            </a:r>
          </a:p>
          <a:p>
            <a:pPr>
              <a:buNone/>
            </a:pPr>
            <a:r>
              <a:rPr lang="en-US" sz="2400" dirty="0" err="1" smtClean="0"/>
              <a:t>Rp</a:t>
            </a:r>
            <a:r>
              <a:rPr lang="en-US" sz="2400" dirty="0" smtClean="0"/>
              <a:t>. 3.700.000.PAK RAMLI </a:t>
            </a:r>
            <a:r>
              <a:rPr lang="en-US" sz="2400" smtClean="0"/>
              <a:t>STATUSNYA K/2.</a:t>
            </a:r>
            <a:endParaRPr lang="en-US" sz="2400" dirty="0" smtClean="0"/>
          </a:p>
          <a:p>
            <a:pPr>
              <a:buNone/>
            </a:pPr>
            <a:r>
              <a:rPr lang="en-US" sz="2400" dirty="0" smtClean="0"/>
              <a:t>HITUNGLAH </a:t>
            </a:r>
            <a:r>
              <a:rPr lang="en-US" sz="2400" dirty="0" err="1" smtClean="0"/>
              <a:t>PPh</a:t>
            </a:r>
            <a:r>
              <a:rPr lang="en-US" sz="2400" dirty="0" smtClean="0"/>
              <a:t> UNTUK PAK RAMLI.</a:t>
            </a:r>
          </a:p>
          <a:p>
            <a:pPr>
              <a:buNone/>
            </a:pPr>
            <a:endParaRPr lang="en-US" sz="2400" dirty="0" smtClean="0"/>
          </a:p>
          <a:p>
            <a:pPr>
              <a:buNone/>
            </a:pPr>
            <a:endParaRPr lang="en-US" sz="2000" dirty="0" smtClean="0"/>
          </a:p>
          <a:p>
            <a:pPr>
              <a:buNone/>
            </a:pPr>
            <a:endParaRPr lang="en-US" sz="2000"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2538" y="367484"/>
            <a:ext cx="8619652" cy="6143668"/>
          </a:xfrm>
          <a:ln w="19050">
            <a:solidFill>
              <a:schemeClr val="tx1"/>
            </a:solidFill>
          </a:ln>
        </p:spPr>
        <p:txBody>
          <a:bodyPr>
            <a:normAutofit lnSpcReduction="10000"/>
          </a:bodyPr>
          <a:lstStyle/>
          <a:p>
            <a:pPr>
              <a:buNone/>
            </a:pPr>
            <a:r>
              <a:rPr lang="en-US" sz="2800" dirty="0" err="1" smtClean="0"/>
              <a:t>Soal</a:t>
            </a:r>
            <a:r>
              <a:rPr lang="en-US" sz="2800" dirty="0" smtClean="0"/>
              <a:t>:</a:t>
            </a:r>
          </a:p>
          <a:p>
            <a:pPr>
              <a:buNone/>
            </a:pPr>
            <a:r>
              <a:rPr lang="en-US" sz="2800" dirty="0" smtClean="0"/>
              <a:t>Tuan </a:t>
            </a:r>
            <a:r>
              <a:rPr lang="en-US" sz="2800" dirty="0" err="1" smtClean="0"/>
              <a:t>udin</a:t>
            </a:r>
            <a:r>
              <a:rPr lang="en-US" sz="2800" dirty="0" smtClean="0"/>
              <a:t> </a:t>
            </a:r>
            <a:r>
              <a:rPr lang="en-US" sz="2800" dirty="0" err="1" smtClean="0"/>
              <a:t>berstatus</a:t>
            </a:r>
            <a:r>
              <a:rPr lang="en-US" sz="2800" dirty="0" smtClean="0"/>
              <a:t> </a:t>
            </a:r>
            <a:r>
              <a:rPr lang="en-US" sz="2800" dirty="0" err="1" smtClean="0"/>
              <a:t>kawin</a:t>
            </a:r>
            <a:r>
              <a:rPr lang="en-US" sz="2800" dirty="0" smtClean="0"/>
              <a:t> , </a:t>
            </a:r>
            <a:r>
              <a:rPr lang="en-US" sz="2800" dirty="0" err="1" smtClean="0"/>
              <a:t>mempunya</a:t>
            </a:r>
            <a:r>
              <a:rPr lang="en-US" sz="2800" dirty="0" smtClean="0"/>
              <a:t> </a:t>
            </a:r>
            <a:r>
              <a:rPr lang="en-US" sz="2800" dirty="0" err="1" smtClean="0"/>
              <a:t>dua</a:t>
            </a:r>
            <a:r>
              <a:rPr lang="en-US" sz="2800" dirty="0" smtClean="0"/>
              <a:t> </a:t>
            </a:r>
            <a:r>
              <a:rPr lang="en-US" sz="2800" dirty="0" err="1" smtClean="0"/>
              <a:t>orang</a:t>
            </a:r>
            <a:r>
              <a:rPr lang="en-US" sz="2800" dirty="0" smtClean="0"/>
              <a:t> </a:t>
            </a:r>
            <a:r>
              <a:rPr lang="en-US" sz="2800" dirty="0" err="1" smtClean="0"/>
              <a:t>anak</a:t>
            </a:r>
            <a:r>
              <a:rPr lang="en-US" sz="2800" dirty="0" smtClean="0"/>
              <a:t> </a:t>
            </a:r>
          </a:p>
          <a:p>
            <a:pPr>
              <a:buNone/>
            </a:pPr>
            <a:r>
              <a:rPr lang="en-US" sz="2800" dirty="0" err="1" smtClean="0"/>
              <a:t>pegawai</a:t>
            </a:r>
            <a:r>
              <a:rPr lang="en-US" sz="2800" dirty="0" smtClean="0"/>
              <a:t> </a:t>
            </a:r>
            <a:r>
              <a:rPr lang="en-US" sz="2800" dirty="0" err="1" smtClean="0"/>
              <a:t>pada</a:t>
            </a:r>
            <a:r>
              <a:rPr lang="en-US" sz="2800" dirty="0" smtClean="0"/>
              <a:t> </a:t>
            </a:r>
            <a:r>
              <a:rPr lang="en-US" sz="2800" dirty="0" err="1" smtClean="0"/>
              <a:t>PT.Sukses</a:t>
            </a:r>
            <a:r>
              <a:rPr lang="en-US" sz="2800" dirty="0" smtClean="0"/>
              <a:t> </a:t>
            </a:r>
            <a:r>
              <a:rPr lang="en-US" sz="2800" dirty="0" err="1" smtClean="0"/>
              <a:t>sebagai</a:t>
            </a:r>
            <a:r>
              <a:rPr lang="en-US" sz="2800" dirty="0" smtClean="0"/>
              <a:t> </a:t>
            </a:r>
            <a:r>
              <a:rPr lang="en-US" sz="2800" dirty="0" err="1" smtClean="0"/>
              <a:t>kepala</a:t>
            </a:r>
            <a:r>
              <a:rPr lang="en-US" sz="2800" dirty="0" smtClean="0"/>
              <a:t> </a:t>
            </a:r>
            <a:r>
              <a:rPr lang="en-US" sz="2800" dirty="0" err="1" smtClean="0"/>
              <a:t>bagian</a:t>
            </a:r>
            <a:r>
              <a:rPr lang="en-US" sz="2800" dirty="0" smtClean="0"/>
              <a:t> </a:t>
            </a:r>
            <a:r>
              <a:rPr lang="en-US" sz="2800" dirty="0" err="1" smtClean="0"/>
              <a:t>pemasaran</a:t>
            </a:r>
            <a:endParaRPr lang="en-US" sz="2800" dirty="0" smtClean="0"/>
          </a:p>
          <a:p>
            <a:pPr>
              <a:buNone/>
            </a:pPr>
            <a:r>
              <a:rPr lang="en-US" sz="2800" dirty="0" err="1" smtClean="0"/>
              <a:t>memperoleh</a:t>
            </a:r>
            <a:r>
              <a:rPr lang="en-US" sz="2800" dirty="0" smtClean="0"/>
              <a:t> </a:t>
            </a:r>
            <a:r>
              <a:rPr lang="en-US" sz="2800" dirty="0" err="1" smtClean="0"/>
              <a:t>gaji</a:t>
            </a:r>
            <a:r>
              <a:rPr lang="en-US" sz="2800" dirty="0" smtClean="0"/>
              <a:t> </a:t>
            </a:r>
            <a:r>
              <a:rPr lang="en-US" sz="2800" dirty="0" err="1" smtClean="0"/>
              <a:t>bulanan</a:t>
            </a:r>
            <a:r>
              <a:rPr lang="en-US" sz="2800" dirty="0" smtClean="0"/>
              <a:t> </a:t>
            </a:r>
            <a:r>
              <a:rPr lang="en-US" sz="2800" dirty="0" err="1" smtClean="0"/>
              <a:t>Rp</a:t>
            </a:r>
            <a:r>
              <a:rPr lang="en-US" sz="2800" dirty="0" smtClean="0"/>
              <a:t> 6.500.000.PT.Sukses </a:t>
            </a:r>
            <a:r>
              <a:rPr lang="en-US" sz="2800" dirty="0" err="1" smtClean="0"/>
              <a:t>masuk</a:t>
            </a:r>
            <a:r>
              <a:rPr lang="en-US" sz="2800" dirty="0" smtClean="0"/>
              <a:t> </a:t>
            </a:r>
          </a:p>
          <a:p>
            <a:pPr>
              <a:buNone/>
            </a:pPr>
            <a:r>
              <a:rPr lang="en-US" sz="2800" dirty="0" smtClean="0"/>
              <a:t>Program </a:t>
            </a:r>
            <a:r>
              <a:rPr lang="en-US" sz="2800" dirty="0" err="1" smtClean="0"/>
              <a:t>Jamsostek</a:t>
            </a:r>
            <a:r>
              <a:rPr lang="en-US" sz="2800" dirty="0" smtClean="0"/>
              <a:t> </a:t>
            </a:r>
            <a:r>
              <a:rPr lang="en-US" sz="2800" dirty="0" err="1" smtClean="0"/>
              <a:t>dan</a:t>
            </a:r>
            <a:r>
              <a:rPr lang="en-US" sz="2800" dirty="0" smtClean="0"/>
              <a:t> </a:t>
            </a:r>
            <a:r>
              <a:rPr lang="en-US" sz="2800" dirty="0" err="1" smtClean="0"/>
              <a:t>premi</a:t>
            </a:r>
            <a:r>
              <a:rPr lang="en-US" sz="2800" dirty="0" smtClean="0"/>
              <a:t> </a:t>
            </a:r>
            <a:r>
              <a:rPr lang="en-US" sz="2800" dirty="0" err="1" smtClean="0"/>
              <a:t>asuransi</a:t>
            </a:r>
            <a:r>
              <a:rPr lang="en-US" sz="2800" dirty="0" smtClean="0"/>
              <a:t> </a:t>
            </a:r>
            <a:r>
              <a:rPr lang="en-US" sz="2800" dirty="0" err="1" smtClean="0"/>
              <a:t>kematian</a:t>
            </a:r>
            <a:r>
              <a:rPr lang="en-US" sz="2800" dirty="0" smtClean="0"/>
              <a:t> yang </a:t>
            </a:r>
          </a:p>
          <a:p>
            <a:pPr>
              <a:buNone/>
            </a:pPr>
            <a:r>
              <a:rPr lang="en-US" sz="2800" dirty="0" err="1" smtClean="0"/>
              <a:t>dibayarkan</a:t>
            </a:r>
            <a:r>
              <a:rPr lang="en-US" sz="2800" dirty="0" smtClean="0"/>
              <a:t> </a:t>
            </a:r>
            <a:r>
              <a:rPr lang="en-US" sz="2800" dirty="0" err="1" smtClean="0"/>
              <a:t>oleh</a:t>
            </a:r>
            <a:r>
              <a:rPr lang="en-US" sz="2800" dirty="0" smtClean="0"/>
              <a:t> </a:t>
            </a:r>
            <a:r>
              <a:rPr lang="en-US" sz="2800" dirty="0" err="1" smtClean="0"/>
              <a:t>pemberi</a:t>
            </a:r>
            <a:r>
              <a:rPr lang="en-US" sz="2800" dirty="0" smtClean="0"/>
              <a:t> </a:t>
            </a:r>
            <a:r>
              <a:rPr lang="en-US" sz="2800" dirty="0" err="1" smtClean="0"/>
              <a:t>kerja</a:t>
            </a:r>
            <a:r>
              <a:rPr lang="en-US" sz="2800" dirty="0" smtClean="0"/>
              <a:t> </a:t>
            </a:r>
            <a:r>
              <a:rPr lang="en-US" sz="2800" dirty="0" err="1" smtClean="0"/>
              <a:t>masing-masing</a:t>
            </a:r>
            <a:r>
              <a:rPr lang="en-US" sz="2800" dirty="0" smtClean="0"/>
              <a:t> </a:t>
            </a:r>
          </a:p>
          <a:p>
            <a:pPr>
              <a:buNone/>
            </a:pPr>
            <a:r>
              <a:rPr lang="en-US" sz="2800" dirty="0" err="1" smtClean="0"/>
              <a:t>Rp</a:t>
            </a:r>
            <a:r>
              <a:rPr lang="en-US" sz="2800" dirty="0" smtClean="0"/>
              <a:t> 100.000 </a:t>
            </a:r>
            <a:r>
              <a:rPr lang="en-US" sz="2800" dirty="0" err="1" smtClean="0"/>
              <a:t>dan</a:t>
            </a:r>
            <a:r>
              <a:rPr lang="en-US" sz="2800" dirty="0" smtClean="0"/>
              <a:t> </a:t>
            </a:r>
            <a:r>
              <a:rPr lang="en-US" sz="2800" dirty="0" err="1" smtClean="0"/>
              <a:t>Rp</a:t>
            </a:r>
            <a:r>
              <a:rPr lang="en-US" sz="2800" dirty="0" smtClean="0"/>
              <a:t> 50.000 </a:t>
            </a:r>
            <a:r>
              <a:rPr lang="en-US" sz="2800" dirty="0" err="1" smtClean="0"/>
              <a:t>sebulan.Sedangkan</a:t>
            </a:r>
            <a:r>
              <a:rPr lang="en-US" sz="2800" dirty="0" smtClean="0"/>
              <a:t> Tuan </a:t>
            </a:r>
          </a:p>
          <a:p>
            <a:pPr>
              <a:buNone/>
            </a:pPr>
            <a:r>
              <a:rPr lang="en-US" sz="2800" dirty="0" err="1" smtClean="0"/>
              <a:t>Udin</a:t>
            </a:r>
            <a:r>
              <a:rPr lang="en-US" sz="2800" dirty="0" smtClean="0"/>
              <a:t> </a:t>
            </a:r>
            <a:r>
              <a:rPr lang="en-US" sz="2800" dirty="0" err="1" smtClean="0"/>
              <a:t>membayar</a:t>
            </a:r>
            <a:r>
              <a:rPr lang="en-US" sz="2800" dirty="0" smtClean="0"/>
              <a:t> </a:t>
            </a:r>
            <a:r>
              <a:rPr lang="en-US" sz="2800" dirty="0" err="1" smtClean="0"/>
              <a:t>iuran</a:t>
            </a:r>
            <a:r>
              <a:rPr lang="en-US" sz="2800" dirty="0" smtClean="0"/>
              <a:t> </a:t>
            </a:r>
            <a:r>
              <a:rPr lang="en-US" sz="2800" dirty="0" err="1" smtClean="0"/>
              <a:t>pensiun</a:t>
            </a:r>
            <a:r>
              <a:rPr lang="en-US" sz="2800" dirty="0" smtClean="0"/>
              <a:t> </a:t>
            </a:r>
            <a:r>
              <a:rPr lang="en-US" sz="2800" dirty="0" err="1" smtClean="0"/>
              <a:t>Rp</a:t>
            </a:r>
            <a:r>
              <a:rPr lang="en-US" sz="2800" dirty="0" smtClean="0"/>
              <a:t> 50.000 </a:t>
            </a:r>
            <a:r>
              <a:rPr lang="en-US" sz="2800" dirty="0" err="1" smtClean="0"/>
              <a:t>tiap</a:t>
            </a:r>
            <a:r>
              <a:rPr lang="en-US" sz="2800" dirty="0" smtClean="0"/>
              <a:t> </a:t>
            </a:r>
            <a:r>
              <a:rPr lang="en-US" sz="2800" dirty="0" err="1" smtClean="0"/>
              <a:t>bulan</a:t>
            </a:r>
            <a:r>
              <a:rPr lang="en-US" sz="2800" dirty="0" smtClean="0"/>
              <a:t>. </a:t>
            </a:r>
          </a:p>
          <a:p>
            <a:pPr>
              <a:buNone/>
            </a:pPr>
            <a:r>
              <a:rPr lang="en-US" sz="2800" dirty="0" err="1" smtClean="0"/>
              <a:t>Apabila</a:t>
            </a:r>
            <a:r>
              <a:rPr lang="en-US" sz="2800" dirty="0" smtClean="0"/>
              <a:t> PTKP yang </a:t>
            </a:r>
            <a:r>
              <a:rPr lang="en-US" sz="2800" dirty="0" err="1" smtClean="0"/>
              <a:t>berlaku</a:t>
            </a:r>
            <a:r>
              <a:rPr lang="en-US" sz="2800" dirty="0" smtClean="0"/>
              <a:t> </a:t>
            </a:r>
            <a:r>
              <a:rPr lang="en-US" sz="2800" dirty="0" err="1" smtClean="0"/>
              <a:t>adalah</a:t>
            </a:r>
            <a:r>
              <a:rPr lang="en-US" sz="2800" dirty="0" smtClean="0"/>
              <a:t> </a:t>
            </a:r>
            <a:r>
              <a:rPr lang="en-US" sz="2800" dirty="0" err="1" smtClean="0"/>
              <a:t>tahun</a:t>
            </a:r>
            <a:r>
              <a:rPr lang="en-US" sz="2800" dirty="0" smtClean="0"/>
              <a:t> 2013.</a:t>
            </a:r>
          </a:p>
          <a:p>
            <a:pPr>
              <a:buNone/>
            </a:pPr>
            <a:r>
              <a:rPr lang="en-US" sz="2800" dirty="0" err="1" smtClean="0"/>
              <a:t>Hitunglah</a:t>
            </a:r>
            <a:r>
              <a:rPr lang="en-US" sz="2800" dirty="0" smtClean="0"/>
              <a:t> </a:t>
            </a:r>
            <a:r>
              <a:rPr lang="en-US" sz="2800" dirty="0" err="1" smtClean="0"/>
              <a:t>PPh</a:t>
            </a:r>
            <a:r>
              <a:rPr lang="en-US" sz="2800" dirty="0" smtClean="0"/>
              <a:t> </a:t>
            </a:r>
            <a:r>
              <a:rPr lang="en-US" sz="2800" dirty="0" err="1" smtClean="0"/>
              <a:t>pasal</a:t>
            </a:r>
            <a:r>
              <a:rPr lang="en-US" sz="2800" dirty="0" smtClean="0"/>
              <a:t> 21 </a:t>
            </a:r>
            <a:r>
              <a:rPr lang="en-US" sz="2800" dirty="0" err="1" smtClean="0"/>
              <a:t>untuk</a:t>
            </a:r>
            <a:r>
              <a:rPr lang="en-US" sz="2800" dirty="0" smtClean="0"/>
              <a:t> Pak </a:t>
            </a:r>
            <a:r>
              <a:rPr lang="en-US" sz="2800" dirty="0" err="1" smtClean="0"/>
              <a:t>Udin</a:t>
            </a:r>
            <a:r>
              <a:rPr lang="en-US" sz="2800" dirty="0" smtClean="0"/>
              <a:t>, </a:t>
            </a:r>
            <a:r>
              <a:rPr lang="en-US" sz="2800" dirty="0" err="1" smtClean="0"/>
              <a:t>jika</a:t>
            </a:r>
            <a:r>
              <a:rPr lang="en-US" sz="2800" dirty="0" smtClean="0"/>
              <a:t> :</a:t>
            </a:r>
          </a:p>
          <a:p>
            <a:pPr>
              <a:buNone/>
            </a:pPr>
            <a:r>
              <a:rPr lang="en-US" sz="2800" dirty="0" err="1" smtClean="0"/>
              <a:t>a.Punya</a:t>
            </a:r>
            <a:r>
              <a:rPr lang="en-US" sz="2800" dirty="0" smtClean="0"/>
              <a:t> NPWP</a:t>
            </a:r>
          </a:p>
          <a:p>
            <a:pPr>
              <a:buNone/>
            </a:pPr>
            <a:r>
              <a:rPr lang="en-US" sz="2800" dirty="0" err="1" smtClean="0"/>
              <a:t>B.Tidak</a:t>
            </a:r>
            <a:r>
              <a:rPr lang="en-US" sz="2800" dirty="0" smtClean="0"/>
              <a:t> </a:t>
            </a:r>
            <a:r>
              <a:rPr lang="en-US" sz="2800" dirty="0" err="1" smtClean="0"/>
              <a:t>punya</a:t>
            </a:r>
            <a:r>
              <a:rPr lang="en-US" sz="2800" dirty="0" smtClean="0"/>
              <a:t> NPWP</a:t>
            </a:r>
          </a:p>
          <a:p>
            <a:pPr>
              <a:buNone/>
            </a:pPr>
            <a:endParaRPr lang="en-US" sz="2800" dirty="0" smtClean="0"/>
          </a:p>
          <a:p>
            <a:pPr>
              <a:buNone/>
            </a:pPr>
            <a:endParaRPr 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 y="-1"/>
            <a:ext cx="9180512" cy="1560322"/>
          </a:xfrm>
        </p:spPr>
        <p:txBody>
          <a:bodyPr>
            <a:normAutofit fontScale="90000"/>
          </a:bodyPr>
          <a:lstStyle/>
          <a:p>
            <a:pPr algn="l"/>
            <a:r>
              <a:rPr lang="en-US" sz="3100" dirty="0" smtClean="0">
                <a:solidFill>
                  <a:srgbClr val="FFC000"/>
                </a:solidFill>
              </a:rPr>
              <a:t/>
            </a:r>
            <a:br>
              <a:rPr lang="en-US" sz="3100" dirty="0" smtClean="0">
                <a:solidFill>
                  <a:srgbClr val="FFC000"/>
                </a:solidFill>
              </a:rPr>
            </a:br>
            <a:r>
              <a:rPr lang="en-US" sz="3100" dirty="0" smtClean="0">
                <a:solidFill>
                  <a:srgbClr val="FFC000"/>
                </a:solidFill>
              </a:rPr>
              <a:t/>
            </a:r>
            <a:br>
              <a:rPr lang="en-US" sz="3100" dirty="0" smtClean="0">
                <a:solidFill>
                  <a:srgbClr val="FFC000"/>
                </a:solidFill>
              </a:rPr>
            </a:br>
            <a:r>
              <a:rPr lang="en-US" sz="3600" dirty="0" smtClean="0"/>
              <a:t>3.Pungutan </a:t>
            </a:r>
            <a:r>
              <a:rPr lang="en-US" sz="3600" dirty="0" err="1" smtClean="0"/>
              <a:t>pajak</a:t>
            </a:r>
            <a:r>
              <a:rPr lang="en-US" sz="3600" dirty="0" smtClean="0"/>
              <a:t> </a:t>
            </a:r>
            <a:r>
              <a:rPr lang="en-US" sz="3600" dirty="0" err="1" smtClean="0"/>
              <a:t>tidak</a:t>
            </a:r>
            <a:r>
              <a:rPr lang="en-US" sz="3600" dirty="0" smtClean="0"/>
              <a:t> </a:t>
            </a:r>
            <a:r>
              <a:rPr lang="en-US" sz="3600" dirty="0" err="1" smtClean="0"/>
              <a:t>mengganggu</a:t>
            </a:r>
            <a:r>
              <a:rPr lang="en-US" sz="3600" dirty="0" smtClean="0"/>
              <a:t> </a:t>
            </a:r>
            <a:r>
              <a:rPr lang="en-US" sz="3600" dirty="0" err="1" smtClean="0"/>
              <a:t>perekonomian</a:t>
            </a:r>
            <a:r>
              <a:rPr lang="en-US" sz="3600" dirty="0" smtClean="0"/>
              <a:t/>
            </a:r>
            <a:br>
              <a:rPr lang="en-US" sz="3600" dirty="0" smtClean="0"/>
            </a:br>
            <a:r>
              <a:rPr lang="en-US" sz="3600" dirty="0" smtClean="0"/>
              <a:t>    (</a:t>
            </a:r>
            <a:r>
              <a:rPr lang="en-US" sz="3600" dirty="0" err="1" smtClean="0"/>
              <a:t>Syarat</a:t>
            </a:r>
            <a:r>
              <a:rPr lang="en-US" sz="3600" dirty="0" smtClean="0"/>
              <a:t> </a:t>
            </a:r>
            <a:r>
              <a:rPr lang="en-US" sz="3600" dirty="0" err="1" smtClean="0"/>
              <a:t>Ekonomis</a:t>
            </a:r>
            <a:r>
              <a:rPr lang="en-US" sz="3600" dirty="0" smtClean="0"/>
              <a:t>)</a:t>
            </a:r>
            <a:r>
              <a:rPr lang="en-US" sz="4800" dirty="0" smtClean="0">
                <a:solidFill>
                  <a:srgbClr val="FFC000"/>
                </a:solidFill>
              </a:rPr>
              <a:t/>
            </a:r>
            <a:br>
              <a:rPr lang="en-US" sz="4800" dirty="0" smtClean="0">
                <a:solidFill>
                  <a:srgbClr val="FFC000"/>
                </a:solidFill>
              </a:rPr>
            </a:br>
            <a:endParaRPr lang="en-US" dirty="0"/>
          </a:p>
        </p:txBody>
      </p:sp>
      <p:sp>
        <p:nvSpPr>
          <p:cNvPr id="3" name="Content Placeholder 2"/>
          <p:cNvSpPr>
            <a:spLocks noGrp="1"/>
          </p:cNvSpPr>
          <p:nvPr>
            <p:ph idx="1"/>
          </p:nvPr>
        </p:nvSpPr>
        <p:spPr>
          <a:xfrm>
            <a:off x="10" y="1838955"/>
            <a:ext cx="9180512" cy="5182558"/>
          </a:xfrm>
        </p:spPr>
        <p:txBody>
          <a:bodyPr>
            <a:normAutofit/>
          </a:bodyPr>
          <a:lstStyle/>
          <a:p>
            <a:pPr>
              <a:buNone/>
            </a:pPr>
            <a:r>
              <a:rPr lang="en-US" sz="3200" dirty="0" smtClean="0"/>
              <a:t>   </a:t>
            </a:r>
            <a:r>
              <a:rPr lang="en-US" sz="3500" dirty="0" smtClean="0"/>
              <a:t>Pungutan      </a:t>
            </a:r>
            <a:r>
              <a:rPr lang="en-US" sz="3500" dirty="0" err="1" smtClean="0"/>
              <a:t>pajak</a:t>
            </a:r>
            <a:r>
              <a:rPr lang="en-US" sz="3500" dirty="0" smtClean="0"/>
              <a:t>     </a:t>
            </a:r>
            <a:r>
              <a:rPr lang="en-US" sz="3500" dirty="0" err="1" smtClean="0"/>
              <a:t>harus</a:t>
            </a:r>
            <a:r>
              <a:rPr lang="en-US" sz="3500" dirty="0" smtClean="0"/>
              <a:t>    </a:t>
            </a:r>
            <a:r>
              <a:rPr lang="en-US" sz="3500" dirty="0" err="1" smtClean="0"/>
              <a:t>diusahakan</a:t>
            </a:r>
            <a:r>
              <a:rPr lang="en-US" sz="3500" dirty="0" smtClean="0"/>
              <a:t>     </a:t>
            </a:r>
            <a:r>
              <a:rPr lang="en-US" sz="3500" dirty="0" err="1" smtClean="0"/>
              <a:t>tidak</a:t>
            </a:r>
            <a:r>
              <a:rPr lang="en-US" sz="3500" dirty="0" smtClean="0"/>
              <a:t> </a:t>
            </a:r>
            <a:r>
              <a:rPr lang="en-US" sz="3500" dirty="0" err="1" smtClean="0"/>
              <a:t>mengganggu</a:t>
            </a:r>
            <a:r>
              <a:rPr lang="en-US" sz="3500" dirty="0" smtClean="0"/>
              <a:t> </a:t>
            </a:r>
            <a:r>
              <a:rPr lang="en-US" sz="3500" dirty="0" err="1" smtClean="0"/>
              <a:t>kondisi</a:t>
            </a:r>
            <a:r>
              <a:rPr lang="en-US" sz="3500" dirty="0" smtClean="0"/>
              <a:t> </a:t>
            </a:r>
            <a:r>
              <a:rPr lang="en-US" sz="3500" dirty="0" err="1" smtClean="0"/>
              <a:t>perekonomian,baik</a:t>
            </a:r>
            <a:r>
              <a:rPr lang="en-US" sz="3500" dirty="0" smtClean="0"/>
              <a:t> </a:t>
            </a:r>
            <a:r>
              <a:rPr lang="en-US" sz="3500" dirty="0" err="1" smtClean="0"/>
              <a:t>kegiatan</a:t>
            </a:r>
            <a:r>
              <a:rPr lang="en-US" sz="3500" dirty="0" smtClean="0"/>
              <a:t> </a:t>
            </a:r>
            <a:r>
              <a:rPr lang="en-US" sz="3500" dirty="0" err="1" smtClean="0"/>
              <a:t>produksi,perdangangan,maupun</a:t>
            </a:r>
            <a:r>
              <a:rPr lang="en-US" sz="3500" dirty="0" smtClean="0"/>
              <a:t> </a:t>
            </a:r>
            <a:r>
              <a:rPr lang="en-US" sz="3500" dirty="0" err="1" smtClean="0"/>
              <a:t>jasa</a:t>
            </a:r>
            <a:r>
              <a:rPr lang="en-US" sz="3500" dirty="0" smtClean="0"/>
              <a:t>.</a:t>
            </a:r>
            <a:endParaRPr lang="en-US" sz="3200" dirty="0" smtClean="0"/>
          </a:p>
          <a:p>
            <a:pPr>
              <a:buNone/>
            </a:pPr>
            <a:r>
              <a:rPr lang="en-US" sz="3800" dirty="0" smtClean="0">
                <a:solidFill>
                  <a:srgbClr val="0000CC"/>
                </a:solidFill>
              </a:rPr>
              <a:t>4.Pungutan </a:t>
            </a:r>
            <a:r>
              <a:rPr lang="en-US" sz="3800" dirty="0" err="1" smtClean="0">
                <a:solidFill>
                  <a:srgbClr val="0000CC"/>
                </a:solidFill>
              </a:rPr>
              <a:t>pajak</a:t>
            </a:r>
            <a:r>
              <a:rPr lang="en-US" sz="3800" dirty="0" smtClean="0">
                <a:solidFill>
                  <a:srgbClr val="0000CC"/>
                </a:solidFill>
              </a:rPr>
              <a:t> </a:t>
            </a:r>
            <a:r>
              <a:rPr lang="en-US" sz="3800" dirty="0" err="1" smtClean="0">
                <a:solidFill>
                  <a:srgbClr val="0000CC"/>
                </a:solidFill>
              </a:rPr>
              <a:t>harus</a:t>
            </a:r>
            <a:r>
              <a:rPr lang="en-US" sz="3800" dirty="0" smtClean="0">
                <a:solidFill>
                  <a:srgbClr val="0000CC"/>
                </a:solidFill>
              </a:rPr>
              <a:t> </a:t>
            </a:r>
            <a:r>
              <a:rPr lang="en-US" sz="3800" dirty="0" err="1" smtClean="0">
                <a:solidFill>
                  <a:srgbClr val="0000CC"/>
                </a:solidFill>
              </a:rPr>
              <a:t>efisien</a:t>
            </a:r>
            <a:r>
              <a:rPr lang="en-US" sz="3800" dirty="0" smtClean="0">
                <a:solidFill>
                  <a:srgbClr val="0000CC"/>
                </a:solidFill>
              </a:rPr>
              <a:t> (</a:t>
            </a:r>
            <a:r>
              <a:rPr lang="en-US" sz="3800" dirty="0" err="1" smtClean="0">
                <a:solidFill>
                  <a:srgbClr val="0000CC"/>
                </a:solidFill>
              </a:rPr>
              <a:t>Syarat</a:t>
            </a:r>
            <a:r>
              <a:rPr lang="en-US" sz="3800" dirty="0" smtClean="0">
                <a:solidFill>
                  <a:srgbClr val="0000CC"/>
                </a:solidFill>
              </a:rPr>
              <a:t> </a:t>
            </a:r>
            <a:r>
              <a:rPr lang="en-US" sz="3800" dirty="0" err="1" smtClean="0">
                <a:solidFill>
                  <a:srgbClr val="0000CC"/>
                </a:solidFill>
              </a:rPr>
              <a:t>Finansiil</a:t>
            </a:r>
            <a:r>
              <a:rPr lang="en-US" sz="3800" dirty="0" smtClean="0">
                <a:solidFill>
                  <a:srgbClr val="0000CC"/>
                </a:solidFill>
              </a:rPr>
              <a:t>)</a:t>
            </a:r>
          </a:p>
          <a:p>
            <a:pPr>
              <a:buNone/>
            </a:pPr>
            <a:r>
              <a:rPr lang="en-US" sz="3200" dirty="0" smtClean="0"/>
              <a:t>	</a:t>
            </a:r>
            <a:r>
              <a:rPr lang="en-US" sz="3200" dirty="0" err="1" smtClean="0"/>
              <a:t>Biaya</a:t>
            </a:r>
            <a:r>
              <a:rPr lang="en-US" sz="3200" dirty="0" smtClean="0"/>
              <a:t>   yang    </a:t>
            </a:r>
            <a:r>
              <a:rPr lang="en-US" sz="3200" dirty="0" err="1" smtClean="0"/>
              <a:t>dikeluarkan</a:t>
            </a:r>
            <a:r>
              <a:rPr lang="en-US" sz="3200" dirty="0" smtClean="0"/>
              <a:t>  </a:t>
            </a:r>
            <a:r>
              <a:rPr lang="en-US" sz="3200" dirty="0" err="1" smtClean="0"/>
              <a:t>dalam</a:t>
            </a:r>
            <a:r>
              <a:rPr lang="en-US" sz="3200" dirty="0" smtClean="0"/>
              <a:t> </a:t>
            </a:r>
            <a:r>
              <a:rPr lang="en-US" sz="3200" dirty="0" err="1" smtClean="0"/>
              <a:t>pemungutan</a:t>
            </a:r>
            <a:r>
              <a:rPr lang="en-US" sz="3200" dirty="0" smtClean="0"/>
              <a:t> </a:t>
            </a:r>
            <a:r>
              <a:rPr lang="en-US" sz="3200" dirty="0" err="1" smtClean="0"/>
              <a:t>pajak</a:t>
            </a:r>
            <a:r>
              <a:rPr lang="en-US" sz="3200" dirty="0" smtClean="0"/>
              <a:t> </a:t>
            </a:r>
            <a:r>
              <a:rPr lang="en-US" sz="3200" dirty="0" err="1" smtClean="0"/>
              <a:t>harus</a:t>
            </a:r>
            <a:r>
              <a:rPr lang="en-US" sz="3200" dirty="0" smtClean="0"/>
              <a:t>  </a:t>
            </a:r>
            <a:r>
              <a:rPr lang="en-US" sz="3200" dirty="0" err="1" smtClean="0"/>
              <a:t>diperhitungkan</a:t>
            </a:r>
            <a:r>
              <a:rPr lang="en-US" sz="3200" dirty="0" smtClean="0"/>
              <a:t>,  </a:t>
            </a:r>
            <a:r>
              <a:rPr lang="en-US" sz="3200" dirty="0" err="1" smtClean="0"/>
              <a:t>jangan</a:t>
            </a:r>
            <a:r>
              <a:rPr lang="en-US" sz="3200" dirty="0" smtClean="0"/>
              <a:t> </a:t>
            </a:r>
            <a:r>
              <a:rPr lang="en-US" sz="3200" dirty="0" err="1" smtClean="0"/>
              <a:t>sampai</a:t>
            </a:r>
            <a:r>
              <a:rPr lang="en-US" sz="3200" dirty="0" smtClean="0"/>
              <a:t> </a:t>
            </a:r>
            <a:r>
              <a:rPr lang="en-US" sz="3200" dirty="0" err="1" smtClean="0"/>
              <a:t>biaya</a:t>
            </a:r>
            <a:r>
              <a:rPr lang="en-US" sz="3200" dirty="0" smtClean="0"/>
              <a:t> </a:t>
            </a:r>
            <a:r>
              <a:rPr lang="en-US" sz="3200" dirty="0" err="1" smtClean="0"/>
              <a:t>tersebut</a:t>
            </a:r>
            <a:r>
              <a:rPr lang="en-US" sz="3200" dirty="0" smtClean="0"/>
              <a:t> </a:t>
            </a:r>
            <a:r>
              <a:rPr lang="en-US" sz="3200" dirty="0" err="1" smtClean="0"/>
              <a:t>melebihi</a:t>
            </a:r>
            <a:r>
              <a:rPr lang="en-US" sz="3200" dirty="0" smtClean="0"/>
              <a:t> </a:t>
            </a:r>
            <a:r>
              <a:rPr lang="en-US" sz="3200" dirty="0" err="1" smtClean="0"/>
              <a:t>besarnya</a:t>
            </a:r>
            <a:r>
              <a:rPr lang="en-US" sz="3200" dirty="0" smtClean="0"/>
              <a:t> </a:t>
            </a:r>
            <a:r>
              <a:rPr lang="en-US" sz="3200" dirty="0" err="1" smtClean="0"/>
              <a:t>pajak</a:t>
            </a:r>
            <a:r>
              <a:rPr lang="en-US" sz="3200" dirty="0" smtClean="0"/>
              <a:t> yang </a:t>
            </a:r>
            <a:r>
              <a:rPr lang="en-US" sz="3200" dirty="0" err="1" smtClean="0"/>
              <a:t>akan</a:t>
            </a:r>
            <a:r>
              <a:rPr lang="en-US" sz="3200" dirty="0" smtClean="0"/>
              <a:t> </a:t>
            </a:r>
            <a:r>
              <a:rPr lang="en-US" sz="3200" dirty="0" err="1" smtClean="0"/>
              <a:t>dipungut</a:t>
            </a:r>
            <a:r>
              <a:rPr lang="en-US" sz="3200" dirty="0" smtClean="0"/>
              <a:t>. </a:t>
            </a:r>
          </a:p>
          <a:p>
            <a:pPr>
              <a:buNone/>
            </a:pPr>
            <a:endParaRPr lang="en-US" sz="3200" dirty="0" smtClean="0"/>
          </a:p>
          <a:p>
            <a:pPr>
              <a:buNone/>
            </a:pPr>
            <a:endParaRPr lang="en-US" sz="3200" dirty="0" smtClean="0"/>
          </a:p>
          <a:p>
            <a:endParaRPr lang="en-US"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100" y="224608"/>
            <a:ext cx="8786874" cy="6572296"/>
          </a:xfrm>
        </p:spPr>
        <p:txBody>
          <a:bodyPr>
            <a:normAutofit/>
          </a:bodyPr>
          <a:lstStyle/>
          <a:p>
            <a:pPr>
              <a:buNone/>
            </a:pPr>
            <a:r>
              <a:rPr lang="en-US" sz="2000" b="1" dirty="0" err="1" smtClean="0">
                <a:latin typeface="Times New Roman" pitchFamily="18" charset="0"/>
                <a:cs typeface="Times New Roman" pitchFamily="18" charset="0"/>
              </a:rPr>
              <a:t>Soal</a:t>
            </a:r>
            <a:r>
              <a:rPr lang="en-US" sz="2000" b="1" dirty="0" smtClean="0">
                <a:latin typeface="Times New Roman" pitchFamily="18" charset="0"/>
                <a:cs typeface="Times New Roman" pitchFamily="18" charset="0"/>
              </a:rPr>
              <a:t>:</a:t>
            </a:r>
          </a:p>
          <a:p>
            <a:pPr>
              <a:buNone/>
            </a:pPr>
            <a:r>
              <a:rPr lang="en-US" sz="2000" dirty="0" smtClean="0">
                <a:latin typeface="Times New Roman" pitchFamily="18" charset="0"/>
                <a:cs typeface="Times New Roman" pitchFamily="18" charset="0"/>
              </a:rPr>
              <a:t>Pak </a:t>
            </a:r>
            <a:r>
              <a:rPr lang="en-US" sz="2000" dirty="0" err="1" smtClean="0">
                <a:latin typeface="Times New Roman" pitchFamily="18" charset="0"/>
                <a:cs typeface="Times New Roman" pitchFamily="18" charset="0"/>
              </a:rPr>
              <a:t>Ramli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adalah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karyawan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pada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perusahaan</a:t>
            </a:r>
            <a:r>
              <a:rPr lang="en-US" sz="2000" dirty="0" smtClean="0">
                <a:latin typeface="Times New Roman" pitchFamily="18" charset="0"/>
                <a:cs typeface="Times New Roman" pitchFamily="18" charset="0"/>
              </a:rPr>
              <a:t> PT. </a:t>
            </a:r>
            <a:r>
              <a:rPr lang="en-US" sz="2000" dirty="0" err="1" smtClean="0">
                <a:latin typeface="Times New Roman" pitchFamily="18" charset="0"/>
                <a:cs typeface="Times New Roman" pitchFamily="18" charset="0"/>
              </a:rPr>
              <a:t>Onix</a:t>
            </a:r>
            <a:r>
              <a:rPr lang="en-US" sz="2000" dirty="0" smtClean="0">
                <a:latin typeface="Times New Roman" pitchFamily="18" charset="0"/>
                <a:cs typeface="Times New Roman" pitchFamily="18" charset="0"/>
              </a:rPr>
              <a:t> </a:t>
            </a:r>
            <a:r>
              <a:rPr lang="en-US" sz="2000" smtClean="0">
                <a:latin typeface="Times New Roman" pitchFamily="18" charset="0"/>
                <a:cs typeface="Times New Roman" pitchFamily="18" charset="0"/>
              </a:rPr>
              <a:t>Komunika </a:t>
            </a:r>
            <a:r>
              <a:rPr lang="en-US" sz="2000" dirty="0" err="1" smtClean="0">
                <a:latin typeface="Times New Roman" pitchFamily="18" charset="0"/>
                <a:cs typeface="Times New Roman" pitchFamily="18" charset="0"/>
              </a:rPr>
              <a:t>dengan</a:t>
            </a:r>
            <a:r>
              <a:rPr lang="en-US" sz="2000" dirty="0" smtClean="0">
                <a:latin typeface="Times New Roman" pitchFamily="18" charset="0"/>
                <a:cs typeface="Times New Roman" pitchFamily="18" charset="0"/>
              </a:rPr>
              <a:t> status </a:t>
            </a:r>
          </a:p>
          <a:p>
            <a:pPr>
              <a:buNone/>
            </a:pPr>
            <a:r>
              <a:rPr lang="en-US" sz="2000" dirty="0" err="1" smtClean="0">
                <a:latin typeface="Times New Roman" pitchFamily="18" charset="0"/>
                <a:cs typeface="Times New Roman" pitchFamily="18" charset="0"/>
              </a:rPr>
              <a:t>menikah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mempunyai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dua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anak</a:t>
            </a:r>
            <a:r>
              <a:rPr lang="en-US" sz="2000" dirty="0" smtClean="0">
                <a:latin typeface="Times New Roman" pitchFamily="18" charset="0"/>
                <a:cs typeface="Times New Roman" pitchFamily="18" charset="0"/>
              </a:rPr>
              <a:t>. Pak </a:t>
            </a:r>
            <a:r>
              <a:rPr lang="en-US" sz="2000" dirty="0" err="1" smtClean="0">
                <a:latin typeface="Times New Roman" pitchFamily="18" charset="0"/>
                <a:cs typeface="Times New Roman" pitchFamily="18" charset="0"/>
              </a:rPr>
              <a:t>Ramli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menerima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gaji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7.500.000,- per </a:t>
            </a:r>
          </a:p>
          <a:p>
            <a:pPr>
              <a:buNone/>
            </a:pPr>
            <a:r>
              <a:rPr lang="en-US" sz="2000" dirty="0" err="1" smtClean="0">
                <a:latin typeface="Times New Roman" pitchFamily="18" charset="0"/>
                <a:cs typeface="Times New Roman" pitchFamily="18" charset="0"/>
              </a:rPr>
              <a:t>bulan</a:t>
            </a:r>
            <a:r>
              <a:rPr lang="en-US" sz="2000" dirty="0" smtClean="0">
                <a:latin typeface="Times New Roman" pitchFamily="18" charset="0"/>
                <a:cs typeface="Times New Roman" pitchFamily="18" charset="0"/>
              </a:rPr>
              <a:t>. PT. </a:t>
            </a:r>
            <a:r>
              <a:rPr lang="en-US" sz="2000" dirty="0" err="1" smtClean="0">
                <a:latin typeface="Times New Roman" pitchFamily="18" charset="0"/>
                <a:cs typeface="Times New Roman" pitchFamily="18" charset="0"/>
              </a:rPr>
              <a:t>Onix</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Komunika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mengikuti</a:t>
            </a:r>
            <a:r>
              <a:rPr lang="en-US" sz="2000" dirty="0" smtClean="0">
                <a:latin typeface="Times New Roman" pitchFamily="18" charset="0"/>
                <a:cs typeface="Times New Roman" pitchFamily="18" charset="0"/>
              </a:rPr>
              <a:t> program </a:t>
            </a:r>
            <a:r>
              <a:rPr lang="en-US" sz="2000" dirty="0" err="1" smtClean="0">
                <a:latin typeface="Times New Roman" pitchFamily="18" charset="0"/>
                <a:cs typeface="Times New Roman" pitchFamily="18" charset="0"/>
              </a:rPr>
              <a:t>pensiun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dan</a:t>
            </a:r>
            <a:r>
              <a:rPr lang="en-US" sz="2000" dirty="0" smtClean="0">
                <a:latin typeface="Times New Roman" pitchFamily="18" charset="0"/>
                <a:cs typeface="Times New Roman" pitchFamily="18" charset="0"/>
              </a:rPr>
              <a:t> BPJS </a:t>
            </a:r>
            <a:r>
              <a:rPr lang="en-US" sz="2000" dirty="0" err="1" smtClean="0">
                <a:latin typeface="Times New Roman" pitchFamily="18" charset="0"/>
                <a:cs typeface="Times New Roman" pitchFamily="18" charset="0"/>
              </a:rPr>
              <a:t>Kesehatan</a:t>
            </a:r>
            <a:r>
              <a:rPr lang="en-US" sz="2000" dirty="0" smtClean="0">
                <a:latin typeface="Times New Roman" pitchFamily="18" charset="0"/>
                <a:cs typeface="Times New Roman" pitchFamily="18" charset="0"/>
              </a:rPr>
              <a:t>. </a:t>
            </a:r>
          </a:p>
          <a:p>
            <a:pPr>
              <a:buNone/>
            </a:pPr>
            <a:r>
              <a:rPr lang="en-US" sz="2000" dirty="0" smtClean="0">
                <a:latin typeface="Times New Roman" pitchFamily="18" charset="0"/>
                <a:cs typeface="Times New Roman" pitchFamily="18" charset="0"/>
              </a:rPr>
              <a:t>Perusahaan </a:t>
            </a:r>
            <a:r>
              <a:rPr lang="en-US" sz="2000" dirty="0" err="1" smtClean="0">
                <a:latin typeface="Times New Roman" pitchFamily="18" charset="0"/>
                <a:cs typeface="Times New Roman" pitchFamily="18" charset="0"/>
              </a:rPr>
              <a:t>membayarkan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iuran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pensiun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dari</a:t>
            </a:r>
            <a:r>
              <a:rPr lang="en-US" sz="2000" dirty="0" smtClean="0">
                <a:latin typeface="Times New Roman" pitchFamily="18" charset="0"/>
                <a:cs typeface="Times New Roman" pitchFamily="18" charset="0"/>
              </a:rPr>
              <a:t> BPJS </a:t>
            </a:r>
            <a:r>
              <a:rPr lang="en-US" sz="2000" dirty="0" err="1" smtClean="0">
                <a:latin typeface="Times New Roman" pitchFamily="18" charset="0"/>
                <a:cs typeface="Times New Roman" pitchFamily="18" charset="0"/>
              </a:rPr>
              <a:t>sebesar</a:t>
            </a:r>
            <a:r>
              <a:rPr lang="en-US" sz="2000" dirty="0" smtClean="0">
                <a:latin typeface="Times New Roman" pitchFamily="18" charset="0"/>
                <a:cs typeface="Times New Roman" pitchFamily="18" charset="0"/>
              </a:rPr>
              <a:t> 1% </a:t>
            </a:r>
            <a:r>
              <a:rPr lang="en-US" sz="2000" dirty="0" err="1" smtClean="0">
                <a:latin typeface="Times New Roman" pitchFamily="18" charset="0"/>
                <a:cs typeface="Times New Roman" pitchFamily="18" charset="0"/>
              </a:rPr>
              <a:t>dari</a:t>
            </a:r>
            <a:r>
              <a:rPr lang="en-US" sz="2000" dirty="0" smtClean="0">
                <a:latin typeface="Times New Roman" pitchFamily="18" charset="0"/>
                <a:cs typeface="Times New Roman" pitchFamily="18" charset="0"/>
              </a:rPr>
              <a:t> </a:t>
            </a:r>
          </a:p>
          <a:p>
            <a:pPr>
              <a:buNone/>
            </a:pPr>
            <a:r>
              <a:rPr lang="en-US" sz="2000" dirty="0" err="1" smtClean="0">
                <a:latin typeface="Times New Roman" pitchFamily="18" charset="0"/>
                <a:cs typeface="Times New Roman" pitchFamily="18" charset="0"/>
              </a:rPr>
              <a:t>perhitungan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gaji</a:t>
            </a:r>
            <a:r>
              <a:rPr lang="en-US" sz="2000" dirty="0" smtClean="0">
                <a:latin typeface="Times New Roman" pitchFamily="18" charset="0"/>
                <a:cs typeface="Times New Roman" pitchFamily="18" charset="0"/>
              </a:rPr>
              <a:t> per </a:t>
            </a:r>
            <a:r>
              <a:rPr lang="en-US" sz="2000" dirty="0" err="1" smtClean="0">
                <a:latin typeface="Times New Roman" pitchFamily="18" charset="0"/>
                <a:cs typeface="Times New Roman" pitchFamily="18" charset="0"/>
              </a:rPr>
              <a:t>bulan</a:t>
            </a:r>
            <a:r>
              <a:rPr lang="en-US" sz="2000" dirty="0" smtClean="0">
                <a:latin typeface="Times New Roman" pitchFamily="18" charset="0"/>
                <a:cs typeface="Times New Roman" pitchFamily="18" charset="0"/>
              </a:rPr>
              <a:t>. Di </a:t>
            </a:r>
            <a:r>
              <a:rPr lang="en-US" sz="2000" dirty="0" err="1" smtClean="0">
                <a:latin typeface="Times New Roman" pitchFamily="18" charset="0"/>
                <a:cs typeface="Times New Roman" pitchFamily="18" charset="0"/>
              </a:rPr>
              <a:t>samping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itu</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perusahaan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membayarkan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iuran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Jaminan</a:t>
            </a:r>
            <a:r>
              <a:rPr lang="en-US" sz="2000" dirty="0" smtClean="0">
                <a:latin typeface="Times New Roman" pitchFamily="18" charset="0"/>
                <a:cs typeface="Times New Roman" pitchFamily="18" charset="0"/>
              </a:rPr>
              <a:t> </a:t>
            </a:r>
          </a:p>
          <a:p>
            <a:pPr>
              <a:buNone/>
            </a:pPr>
            <a:r>
              <a:rPr lang="en-US" sz="2000" dirty="0" err="1" smtClean="0">
                <a:latin typeface="Times New Roman" pitchFamily="18" charset="0"/>
                <a:cs typeface="Times New Roman" pitchFamily="18" charset="0"/>
              </a:rPr>
              <a:t>Hari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Tua</a:t>
            </a:r>
            <a:r>
              <a:rPr lang="en-US" sz="2000" dirty="0" smtClean="0">
                <a:latin typeface="Times New Roman" pitchFamily="18" charset="0"/>
                <a:cs typeface="Times New Roman" pitchFamily="18" charset="0"/>
              </a:rPr>
              <a:t> (JHT) </a:t>
            </a:r>
            <a:r>
              <a:rPr lang="en-US" sz="2000" dirty="0" err="1" smtClean="0">
                <a:latin typeface="Times New Roman" pitchFamily="18" charset="0"/>
                <a:cs typeface="Times New Roman" pitchFamily="18" charset="0"/>
              </a:rPr>
              <a:t>karyawannya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setiap</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bulan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sebesar</a:t>
            </a:r>
            <a:r>
              <a:rPr lang="en-US" sz="2000" dirty="0" smtClean="0">
                <a:latin typeface="Times New Roman" pitchFamily="18" charset="0"/>
                <a:cs typeface="Times New Roman" pitchFamily="18" charset="0"/>
              </a:rPr>
              <a:t> 3,70% </a:t>
            </a:r>
            <a:r>
              <a:rPr lang="en-US" sz="2000" dirty="0" err="1" smtClean="0">
                <a:latin typeface="Times New Roman" pitchFamily="18" charset="0"/>
                <a:cs typeface="Times New Roman" pitchFamily="18" charset="0"/>
              </a:rPr>
              <a:t>dari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gaji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sedangkan</a:t>
            </a:r>
            <a:r>
              <a:rPr lang="en-US" sz="2000" dirty="0" smtClean="0">
                <a:latin typeface="Times New Roman" pitchFamily="18" charset="0"/>
                <a:cs typeface="Times New Roman" pitchFamily="18" charset="0"/>
              </a:rPr>
              <a:t>  Pak </a:t>
            </a:r>
          </a:p>
          <a:p>
            <a:pPr>
              <a:buNone/>
            </a:pPr>
            <a:r>
              <a:rPr lang="en-US" sz="2000" dirty="0" err="1" smtClean="0">
                <a:latin typeface="Times New Roman" pitchFamily="18" charset="0"/>
                <a:cs typeface="Times New Roman" pitchFamily="18" charset="0"/>
              </a:rPr>
              <a:t>Ramli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membayar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iuran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Jaminan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Hari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Tua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setiap</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bulan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sebesar</a:t>
            </a:r>
            <a:r>
              <a:rPr lang="en-US" sz="2000" dirty="0" smtClean="0">
                <a:latin typeface="Times New Roman" pitchFamily="18" charset="0"/>
                <a:cs typeface="Times New Roman" pitchFamily="18" charset="0"/>
              </a:rPr>
              <a:t> 2,00% </a:t>
            </a:r>
            <a:r>
              <a:rPr lang="en-US" sz="2000" dirty="0" err="1" smtClean="0">
                <a:latin typeface="Times New Roman" pitchFamily="18" charset="0"/>
                <a:cs typeface="Times New Roman" pitchFamily="18" charset="0"/>
              </a:rPr>
              <a:t>dari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gaji</a:t>
            </a:r>
            <a:r>
              <a:rPr lang="en-US" sz="2000" dirty="0" smtClean="0">
                <a:latin typeface="Times New Roman" pitchFamily="18" charset="0"/>
                <a:cs typeface="Times New Roman" pitchFamily="18" charset="0"/>
              </a:rPr>
              <a:t>. </a:t>
            </a:r>
          </a:p>
          <a:p>
            <a:pPr>
              <a:buNone/>
            </a:pPr>
            <a:r>
              <a:rPr lang="en-US" sz="2000" dirty="0" err="1" smtClean="0">
                <a:latin typeface="Times New Roman" pitchFamily="18" charset="0"/>
                <a:cs typeface="Times New Roman" pitchFamily="18" charset="0"/>
              </a:rPr>
              <a:t>Premi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Jaminan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Kecelakaan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Kerja</a:t>
            </a:r>
            <a:r>
              <a:rPr lang="en-US" sz="2000" dirty="0" smtClean="0">
                <a:latin typeface="Times New Roman" pitchFamily="18" charset="0"/>
                <a:cs typeface="Times New Roman" pitchFamily="18" charset="0"/>
              </a:rPr>
              <a:t> (JKK) </a:t>
            </a:r>
            <a:r>
              <a:rPr lang="en-US" sz="2000" dirty="0" err="1" smtClean="0">
                <a:latin typeface="Times New Roman" pitchFamily="18" charset="0"/>
                <a:cs typeface="Times New Roman" pitchFamily="18" charset="0"/>
              </a:rPr>
              <a:t>dan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Jaminan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Kematian</a:t>
            </a:r>
            <a:r>
              <a:rPr lang="en-US" sz="2000" dirty="0" smtClean="0">
                <a:latin typeface="Times New Roman" pitchFamily="18" charset="0"/>
                <a:cs typeface="Times New Roman" pitchFamily="18" charset="0"/>
              </a:rPr>
              <a:t> (JK) </a:t>
            </a:r>
            <a:r>
              <a:rPr lang="en-US" sz="2000" dirty="0" err="1" smtClean="0">
                <a:latin typeface="Times New Roman" pitchFamily="18" charset="0"/>
                <a:cs typeface="Times New Roman" pitchFamily="18" charset="0"/>
              </a:rPr>
              <a:t>dibayar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oleh</a:t>
            </a:r>
            <a:r>
              <a:rPr lang="en-US" sz="2000" dirty="0" smtClean="0">
                <a:latin typeface="Times New Roman" pitchFamily="18" charset="0"/>
                <a:cs typeface="Times New Roman" pitchFamily="18" charset="0"/>
              </a:rPr>
              <a:t> </a:t>
            </a:r>
          </a:p>
          <a:p>
            <a:pPr>
              <a:buNone/>
            </a:pPr>
            <a:r>
              <a:rPr lang="en-US" sz="2000" dirty="0" err="1" smtClean="0">
                <a:latin typeface="Times New Roman" pitchFamily="18" charset="0"/>
                <a:cs typeface="Times New Roman" pitchFamily="18" charset="0"/>
              </a:rPr>
              <a:t>Pemberi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kerja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dengan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jumlah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masing-masing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sebesar</a:t>
            </a:r>
            <a:r>
              <a:rPr lang="en-US" sz="2000" dirty="0" smtClean="0">
                <a:latin typeface="Times New Roman" pitchFamily="18" charset="0"/>
                <a:cs typeface="Times New Roman" pitchFamily="18" charset="0"/>
              </a:rPr>
              <a:t> 0.24% </a:t>
            </a:r>
            <a:r>
              <a:rPr lang="en-US" sz="2000" dirty="0" err="1" smtClean="0">
                <a:latin typeface="Times New Roman" pitchFamily="18" charset="0"/>
                <a:cs typeface="Times New Roman" pitchFamily="18" charset="0"/>
              </a:rPr>
              <a:t>dan</a:t>
            </a:r>
            <a:r>
              <a:rPr lang="en-US" sz="2000" dirty="0" smtClean="0">
                <a:latin typeface="Times New Roman" pitchFamily="18" charset="0"/>
                <a:cs typeface="Times New Roman" pitchFamily="18" charset="0"/>
              </a:rPr>
              <a:t> 0,30% </a:t>
            </a:r>
            <a:r>
              <a:rPr lang="en-US" sz="2000" dirty="0" err="1" smtClean="0">
                <a:latin typeface="Times New Roman" pitchFamily="18" charset="0"/>
                <a:cs typeface="Times New Roman" pitchFamily="18" charset="0"/>
              </a:rPr>
              <a:t>dari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gaji</a:t>
            </a:r>
            <a:r>
              <a:rPr lang="en-US" sz="2000" dirty="0" smtClean="0">
                <a:latin typeface="Times New Roman" pitchFamily="18" charset="0"/>
                <a:cs typeface="Times New Roman" pitchFamily="18" charset="0"/>
              </a:rPr>
              <a:t>. </a:t>
            </a:r>
          </a:p>
          <a:p>
            <a:pPr>
              <a:buNone/>
            </a:pPr>
            <a:r>
              <a:rPr lang="en-US" sz="2000" dirty="0" err="1" smtClean="0">
                <a:latin typeface="Times New Roman" pitchFamily="18" charset="0"/>
                <a:cs typeface="Times New Roman" pitchFamily="18" charset="0"/>
              </a:rPr>
              <a:t>Pada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bulan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Juli</a:t>
            </a:r>
            <a:r>
              <a:rPr lang="en-US" sz="2000" dirty="0" smtClean="0">
                <a:latin typeface="Times New Roman" pitchFamily="18" charset="0"/>
                <a:cs typeface="Times New Roman" pitchFamily="18" charset="0"/>
              </a:rPr>
              <a:t> 2016 </a:t>
            </a:r>
            <a:r>
              <a:rPr lang="en-US" sz="2000" dirty="0" err="1" smtClean="0">
                <a:latin typeface="Times New Roman" pitchFamily="18" charset="0"/>
                <a:cs typeface="Times New Roman" pitchFamily="18" charset="0"/>
              </a:rPr>
              <a:t>di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samping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menerima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pembayaran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gaji</a:t>
            </a:r>
            <a:r>
              <a:rPr lang="en-US" sz="2000" dirty="0" smtClean="0">
                <a:latin typeface="Times New Roman" pitchFamily="18" charset="0"/>
                <a:cs typeface="Times New Roman" pitchFamily="18" charset="0"/>
              </a:rPr>
              <a:t>, Pak </a:t>
            </a:r>
            <a:r>
              <a:rPr lang="en-US" sz="2000" dirty="0" err="1" smtClean="0">
                <a:latin typeface="Times New Roman" pitchFamily="18" charset="0"/>
                <a:cs typeface="Times New Roman" pitchFamily="18" charset="0"/>
              </a:rPr>
              <a:t>Ramli</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juga</a:t>
            </a:r>
            <a:r>
              <a:rPr lang="en-US" sz="2000" dirty="0" smtClean="0">
                <a:latin typeface="Times New Roman" pitchFamily="18" charset="0"/>
                <a:cs typeface="Times New Roman" pitchFamily="18" charset="0"/>
              </a:rPr>
              <a:t> </a:t>
            </a:r>
          </a:p>
          <a:p>
            <a:pPr>
              <a:buNone/>
            </a:pPr>
            <a:r>
              <a:rPr lang="en-US" sz="2000" dirty="0" err="1" smtClean="0">
                <a:latin typeface="Times New Roman" pitchFamily="18" charset="0"/>
                <a:cs typeface="Times New Roman" pitchFamily="18" charset="0"/>
              </a:rPr>
              <a:t>menerima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uang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lembur</a:t>
            </a:r>
            <a:r>
              <a:rPr lang="en-US" sz="2000" dirty="0" smtClean="0">
                <a:latin typeface="Times New Roman" pitchFamily="18" charset="0"/>
                <a:cs typeface="Times New Roman" pitchFamily="18" charset="0"/>
              </a:rPr>
              <a:t>  (overtime) </a:t>
            </a:r>
            <a:r>
              <a:rPr lang="en-US" sz="2000" dirty="0" err="1" smtClean="0">
                <a:latin typeface="Times New Roman" pitchFamily="18" charset="0"/>
                <a:cs typeface="Times New Roman" pitchFamily="18" charset="0"/>
              </a:rPr>
              <a:t>sebesar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Rp</a:t>
            </a:r>
            <a:r>
              <a:rPr lang="en-US" sz="2000" dirty="0" smtClean="0">
                <a:latin typeface="Times New Roman" pitchFamily="18" charset="0"/>
                <a:cs typeface="Times New Roman" pitchFamily="18" charset="0"/>
              </a:rPr>
              <a:t> 2.500.000,-.</a:t>
            </a:r>
          </a:p>
          <a:p>
            <a:pPr>
              <a:buNone/>
            </a:pPr>
            <a:r>
              <a:rPr lang="en-US" sz="2000" dirty="0" err="1" smtClean="0">
                <a:latin typeface="Times New Roman" pitchFamily="18" charset="0"/>
                <a:cs typeface="Times New Roman" pitchFamily="18" charset="0"/>
              </a:rPr>
              <a:t>Hitunglah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PPh</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terutang</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untuk</a:t>
            </a:r>
            <a:r>
              <a:rPr lang="en-US" sz="2000" dirty="0" smtClean="0">
                <a:latin typeface="Times New Roman" pitchFamily="18" charset="0"/>
                <a:cs typeface="Times New Roman" pitchFamily="18" charset="0"/>
              </a:rPr>
              <a:t>  Pak </a:t>
            </a:r>
            <a:r>
              <a:rPr lang="en-US" sz="2000" dirty="0" err="1" smtClean="0">
                <a:latin typeface="Times New Roman" pitchFamily="18" charset="0"/>
                <a:cs typeface="Times New Roman" pitchFamily="18" charset="0"/>
              </a:rPr>
              <a:t>Ramli,apabila</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punya</a:t>
            </a:r>
            <a:r>
              <a:rPr lang="en-US" sz="2000" dirty="0" smtClean="0">
                <a:latin typeface="Times New Roman" pitchFamily="18" charset="0"/>
                <a:cs typeface="Times New Roman" pitchFamily="18" charset="0"/>
              </a:rPr>
              <a:t> NPWP </a:t>
            </a:r>
            <a:r>
              <a:rPr lang="en-US" sz="2000" dirty="0" err="1" smtClean="0">
                <a:latin typeface="Times New Roman" pitchFamily="18" charset="0"/>
                <a:cs typeface="Times New Roman" pitchFamily="18" charset="0"/>
              </a:rPr>
              <a:t>dan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tidak</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punya</a:t>
            </a:r>
            <a:r>
              <a:rPr lang="en-US" sz="2000" dirty="0" smtClean="0">
                <a:latin typeface="Times New Roman" pitchFamily="18" charset="0"/>
                <a:cs typeface="Times New Roman" pitchFamily="18" charset="0"/>
              </a:rPr>
              <a:t> </a:t>
            </a:r>
          </a:p>
          <a:p>
            <a:pPr>
              <a:buNone/>
            </a:pPr>
            <a:r>
              <a:rPr lang="en-US" sz="2000" dirty="0" smtClean="0">
                <a:latin typeface="Times New Roman" pitchFamily="18" charset="0"/>
                <a:cs typeface="Times New Roman" pitchFamily="18" charset="0"/>
              </a:rPr>
              <a:t>NPWP, </a:t>
            </a:r>
            <a:r>
              <a:rPr lang="en-US" sz="2000" dirty="0" err="1" smtClean="0">
                <a:latin typeface="Times New Roman" pitchFamily="18" charset="0"/>
                <a:cs typeface="Times New Roman" pitchFamily="18" charset="0"/>
              </a:rPr>
              <a:t>dan</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mengacu</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pada</a:t>
            </a:r>
            <a:r>
              <a:rPr lang="en-US" sz="2000" dirty="0" smtClean="0">
                <a:latin typeface="Times New Roman" pitchFamily="18" charset="0"/>
                <a:cs typeface="Times New Roman" pitchFamily="18" charset="0"/>
              </a:rPr>
              <a:t> PTKP </a:t>
            </a:r>
            <a:r>
              <a:rPr lang="en-US" sz="2000" dirty="0" err="1" smtClean="0">
                <a:latin typeface="Times New Roman" pitchFamily="18" charset="0"/>
                <a:cs typeface="Times New Roman" pitchFamily="18" charset="0"/>
              </a:rPr>
              <a:t>tahun</a:t>
            </a:r>
            <a:r>
              <a:rPr lang="en-US" sz="2000" dirty="0" smtClean="0">
                <a:latin typeface="Times New Roman" pitchFamily="18" charset="0"/>
                <a:cs typeface="Times New Roman" pitchFamily="18" charset="0"/>
              </a:rPr>
              <a:t> 2016</a:t>
            </a:r>
          </a:p>
          <a:p>
            <a:pPr>
              <a:buNone/>
            </a:pPr>
            <a:endParaRPr lang="en-US" sz="1200" dirty="0">
              <a:latin typeface="Times New Roman" pitchFamily="18" charset="0"/>
              <a:cs typeface="Times New Roman" pitchFamily="18" charset="0"/>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 y="0"/>
            <a:ext cx="9180512" cy="62478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Pajak</a:t>
            </a:r>
            <a:r>
              <a:rPr kumimoji="0" lang="en-US"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Pertambahan</a:t>
            </a:r>
            <a:r>
              <a:rPr kumimoji="0" lang="en-US"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Nilai</a:t>
            </a:r>
            <a:r>
              <a:rPr kumimoji="0" lang="en-US"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(PPN)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Value Added Tax (VAT) </a:t>
            </a:r>
            <a:r>
              <a:rPr kumimoji="0" lang="en-US" sz="20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atau</a:t>
            </a:r>
            <a:r>
              <a:rPr kumimoji="0" lang="en-US"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Goods and Services Tax (GST).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Pengertian</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Pajak</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Pertambahan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Nilai</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(PPN)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adalah</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pajak</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yang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dikenakan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atas</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setiap</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pertambahan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nilai</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dari</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barang</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atau</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jasa</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dalam</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peredarannya</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dari</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produsen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ke</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konsumen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PPN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termasuk</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jenis</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pajak</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tidak</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langsung</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maksudnya</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pajak</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tersebut</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disetor</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oleh</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pihak</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lain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pedagang</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yang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bukan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penanggung</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pajak</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atau</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dengan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kata</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lain,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penanggung</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pajak</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konsumen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akhir</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tidak</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menyetorkan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langsung</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pajak</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yang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ia</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tanggung</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Mekanisme</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pemungutan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penyetoran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dan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pelaporan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PPN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ada</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pada</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pihak</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pedagang</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atau</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produsen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sehingga</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muncul</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istilah</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Pengusaha</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Kena</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Pajak</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yang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disingkat</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PKP.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Dalam</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perhitungan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PPN yang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harus</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disetor</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oleh</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PKP,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dikenal</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istilah</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pajak</a:t>
            </a:r>
            <a:r>
              <a:rPr kumimoji="0" lang="en-US"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keluaran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dan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pajak</a:t>
            </a:r>
            <a:r>
              <a:rPr kumimoji="0" lang="en-US"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masukan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Pajak</a:t>
            </a:r>
            <a:r>
              <a:rPr kumimoji="0" lang="en-US"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keluaran</a:t>
            </a:r>
            <a:r>
              <a:rPr kumimoji="0" lang="en-US"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adalah</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PPN yang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dipungut</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ketika</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PKP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menjual</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produknya</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sedangkan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pajak</a:t>
            </a:r>
            <a:r>
              <a:rPr kumimoji="0" lang="en-US"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masukan</a:t>
            </a:r>
            <a:r>
              <a:rPr kumimoji="0" lang="en-US"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1"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adalah</a:t>
            </a:r>
            <a:r>
              <a:rPr kumimoji="0" lang="en-US" sz="20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PPN yang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dibayar</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ketika</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PKP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membeli</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memperoleh</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atau</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membuat</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produknya</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Indonesia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menganut</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sistem</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tarif</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tunggal</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untuk</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PPN,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yaitu</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sebesar</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10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persen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Dasar</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hukum</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utama</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yang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digunakan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untuk</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penerapan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PPN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di</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Indonesia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adalah</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Undang-Undang</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No. 8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Tahun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1983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berikut</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perubahannya</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yaitu</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Undang-Undang</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No. 11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Tahun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1994,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Undang-Undang</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No. 18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Tahun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2000,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dan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Undang_Undang</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No. 42 </a:t>
            </a:r>
            <a:r>
              <a:rPr kumimoji="0" lang="en-US" sz="20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Tahun</a:t>
            </a:r>
            <a:r>
              <a:rPr kumimoji="0" lang="en-US" sz="2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2009.</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794" y="224608"/>
            <a:ext cx="6560114" cy="514915"/>
          </a:xfrm>
          <a:ln w="28575">
            <a:solidFill>
              <a:schemeClr val="tx1"/>
            </a:solidFill>
          </a:ln>
        </p:spPr>
        <p:txBody>
          <a:bodyPr>
            <a:noAutofit/>
          </a:bodyPr>
          <a:lstStyle/>
          <a:p>
            <a:pPr algn="l"/>
            <a:r>
              <a:rPr lang="en-US" sz="3200" b="1" dirty="0" smtClean="0"/>
              <a:t>IV.PAJAK PERTAMBAHAN NILAI (PPN)</a:t>
            </a:r>
            <a:endParaRPr lang="en-US" sz="3200" b="1" dirty="0"/>
          </a:p>
        </p:txBody>
      </p:sp>
      <p:sp>
        <p:nvSpPr>
          <p:cNvPr id="3" name="Content Placeholder 2"/>
          <p:cNvSpPr>
            <a:spLocks noGrp="1"/>
          </p:cNvSpPr>
          <p:nvPr>
            <p:ph idx="1"/>
          </p:nvPr>
        </p:nvSpPr>
        <p:spPr>
          <a:xfrm>
            <a:off x="459034" y="867550"/>
            <a:ext cx="8262462" cy="5404679"/>
          </a:xfrm>
          <a:ln w="19050">
            <a:solidFill>
              <a:schemeClr val="tx1"/>
            </a:solidFill>
          </a:ln>
        </p:spPr>
        <p:txBody>
          <a:bodyPr>
            <a:normAutofit fontScale="92500" lnSpcReduction="20000"/>
          </a:bodyPr>
          <a:lstStyle/>
          <a:p>
            <a:pPr>
              <a:buNone/>
            </a:pPr>
            <a:r>
              <a:rPr lang="en-US" sz="2400" dirty="0" smtClean="0"/>
              <a:t>1.PENGERTIAN</a:t>
            </a:r>
          </a:p>
          <a:p>
            <a:pPr>
              <a:buNone/>
            </a:pPr>
            <a:r>
              <a:rPr lang="en-US" sz="2400" dirty="0" smtClean="0"/>
              <a:t>    </a:t>
            </a:r>
            <a:r>
              <a:rPr lang="en-US" sz="2400" dirty="0" err="1" smtClean="0"/>
              <a:t>Pajak</a:t>
            </a:r>
            <a:r>
              <a:rPr lang="en-US" sz="2400" dirty="0" smtClean="0"/>
              <a:t> </a:t>
            </a:r>
            <a:r>
              <a:rPr lang="en-US" sz="2400" dirty="0" err="1" smtClean="0"/>
              <a:t>Pertambahan</a:t>
            </a:r>
            <a:r>
              <a:rPr lang="en-US" sz="2400" dirty="0" smtClean="0"/>
              <a:t> </a:t>
            </a:r>
            <a:r>
              <a:rPr lang="en-US" sz="2400" dirty="0" err="1" smtClean="0"/>
              <a:t>Nilai</a:t>
            </a:r>
            <a:r>
              <a:rPr lang="en-US" sz="2400" dirty="0" smtClean="0"/>
              <a:t>(PPN) </a:t>
            </a:r>
            <a:r>
              <a:rPr lang="en-US" sz="2400" dirty="0" err="1" smtClean="0"/>
              <a:t>terjadi</a:t>
            </a:r>
            <a:r>
              <a:rPr lang="en-US" sz="2400" dirty="0" smtClean="0"/>
              <a:t> </a:t>
            </a:r>
            <a:r>
              <a:rPr lang="en-US" sz="2400" dirty="0" err="1" smtClean="0"/>
              <a:t>pada</a:t>
            </a:r>
            <a:r>
              <a:rPr lang="en-US" sz="2400" dirty="0" smtClean="0"/>
              <a:t> :</a:t>
            </a:r>
          </a:p>
          <a:p>
            <a:pPr>
              <a:buNone/>
            </a:pPr>
            <a:r>
              <a:rPr lang="en-US" sz="2400" dirty="0" smtClean="0"/>
              <a:t>    </a:t>
            </a:r>
            <a:r>
              <a:rPr lang="en-US" sz="2400" dirty="0" smtClean="0">
                <a:latin typeface="Times New Roman"/>
                <a:cs typeface="Times New Roman"/>
              </a:rPr>
              <a:t>► Perusahaan </a:t>
            </a:r>
            <a:r>
              <a:rPr lang="en-US" sz="2400" dirty="0" err="1" smtClean="0">
                <a:latin typeface="Times New Roman"/>
                <a:cs typeface="Times New Roman"/>
              </a:rPr>
              <a:t>bidang</a:t>
            </a:r>
            <a:r>
              <a:rPr lang="en-US" sz="2400" dirty="0" smtClean="0">
                <a:latin typeface="Times New Roman"/>
                <a:cs typeface="Times New Roman"/>
              </a:rPr>
              <a:t> </a:t>
            </a:r>
            <a:r>
              <a:rPr lang="en-US" sz="2400" dirty="0" err="1" smtClean="0">
                <a:latin typeface="Times New Roman"/>
                <a:cs typeface="Times New Roman"/>
              </a:rPr>
              <a:t>perdagangan</a:t>
            </a:r>
            <a:r>
              <a:rPr lang="en-US" sz="2400" dirty="0" smtClean="0">
                <a:latin typeface="Times New Roman"/>
                <a:cs typeface="Times New Roman"/>
              </a:rPr>
              <a:t> </a:t>
            </a:r>
            <a:r>
              <a:rPr lang="en-US" sz="2400" dirty="0" err="1" smtClean="0">
                <a:latin typeface="Times New Roman"/>
                <a:cs typeface="Times New Roman"/>
              </a:rPr>
              <a:t>dan</a:t>
            </a:r>
            <a:r>
              <a:rPr lang="en-US" sz="2400" dirty="0" smtClean="0">
                <a:latin typeface="Times New Roman"/>
                <a:cs typeface="Times New Roman"/>
              </a:rPr>
              <a:t> </a:t>
            </a:r>
            <a:r>
              <a:rPr lang="en-US" sz="2400" dirty="0" err="1" smtClean="0">
                <a:latin typeface="Times New Roman"/>
                <a:cs typeface="Times New Roman"/>
              </a:rPr>
              <a:t>jasa</a:t>
            </a:r>
            <a:endParaRPr lang="en-US" sz="2400" dirty="0" smtClean="0">
              <a:latin typeface="Times New Roman"/>
              <a:cs typeface="Times New Roman"/>
            </a:endParaRPr>
          </a:p>
          <a:p>
            <a:pPr>
              <a:buNone/>
            </a:pPr>
            <a:r>
              <a:rPr lang="en-US" sz="2400" dirty="0" smtClean="0">
                <a:latin typeface="Times New Roman"/>
                <a:cs typeface="Times New Roman"/>
              </a:rPr>
              <a:t>    ► </a:t>
            </a:r>
            <a:r>
              <a:rPr lang="en-US" sz="2400" dirty="0" err="1" smtClean="0">
                <a:latin typeface="Times New Roman"/>
                <a:cs typeface="Times New Roman"/>
              </a:rPr>
              <a:t>Diatur</a:t>
            </a:r>
            <a:r>
              <a:rPr lang="en-US" sz="2400" dirty="0" smtClean="0">
                <a:latin typeface="Times New Roman"/>
                <a:cs typeface="Times New Roman"/>
              </a:rPr>
              <a:t> </a:t>
            </a:r>
            <a:r>
              <a:rPr lang="en-US" sz="2400" dirty="0" err="1" smtClean="0">
                <a:latin typeface="Times New Roman"/>
                <a:cs typeface="Times New Roman"/>
              </a:rPr>
              <a:t>dalam</a:t>
            </a:r>
            <a:r>
              <a:rPr lang="en-US" sz="2400" dirty="0" smtClean="0">
                <a:latin typeface="Times New Roman"/>
                <a:cs typeface="Times New Roman"/>
              </a:rPr>
              <a:t> </a:t>
            </a:r>
            <a:r>
              <a:rPr lang="en-US" sz="2400" dirty="0" err="1" smtClean="0">
                <a:latin typeface="Times New Roman"/>
                <a:cs typeface="Times New Roman"/>
              </a:rPr>
              <a:t>Undang-undang</a:t>
            </a:r>
            <a:r>
              <a:rPr lang="en-US" sz="2400" dirty="0" smtClean="0">
                <a:latin typeface="Times New Roman"/>
                <a:cs typeface="Times New Roman"/>
              </a:rPr>
              <a:t> No.8 </a:t>
            </a:r>
            <a:r>
              <a:rPr lang="en-US" sz="2400" dirty="0" err="1" smtClean="0">
                <a:latin typeface="Times New Roman"/>
                <a:cs typeface="Times New Roman"/>
              </a:rPr>
              <a:t>Tahun</a:t>
            </a:r>
            <a:r>
              <a:rPr lang="en-US" sz="2400" dirty="0" smtClean="0">
                <a:latin typeface="Times New Roman"/>
                <a:cs typeface="Times New Roman"/>
              </a:rPr>
              <a:t> 1983, </a:t>
            </a:r>
            <a:r>
              <a:rPr lang="en-US" sz="2400" dirty="0" err="1" smtClean="0">
                <a:latin typeface="Times New Roman"/>
                <a:cs typeface="Times New Roman"/>
              </a:rPr>
              <a:t>perubahan</a:t>
            </a:r>
            <a:endParaRPr lang="en-US" sz="2400" dirty="0" smtClean="0">
              <a:latin typeface="Times New Roman"/>
              <a:cs typeface="Times New Roman"/>
            </a:endParaRPr>
          </a:p>
          <a:p>
            <a:pPr>
              <a:buNone/>
            </a:pPr>
            <a:r>
              <a:rPr lang="en-US" sz="2400" dirty="0" smtClean="0">
                <a:latin typeface="Times New Roman"/>
                <a:cs typeface="Times New Roman"/>
              </a:rPr>
              <a:t>	    </a:t>
            </a:r>
            <a:r>
              <a:rPr lang="en-US" sz="2400" dirty="0" err="1" smtClean="0">
                <a:latin typeface="Times New Roman"/>
                <a:cs typeface="Times New Roman"/>
              </a:rPr>
              <a:t>Undang-undang</a:t>
            </a:r>
            <a:r>
              <a:rPr lang="en-US" sz="2400" dirty="0" smtClean="0">
                <a:latin typeface="Times New Roman"/>
                <a:cs typeface="Times New Roman"/>
              </a:rPr>
              <a:t> No.11 </a:t>
            </a:r>
            <a:r>
              <a:rPr lang="en-US" sz="2400" dirty="0" err="1" smtClean="0">
                <a:latin typeface="Times New Roman"/>
                <a:cs typeface="Times New Roman"/>
              </a:rPr>
              <a:t>Tahun</a:t>
            </a:r>
            <a:r>
              <a:rPr lang="en-US" sz="2400" dirty="0" smtClean="0">
                <a:latin typeface="Times New Roman"/>
                <a:cs typeface="Times New Roman"/>
              </a:rPr>
              <a:t> 1994</a:t>
            </a:r>
            <a:endParaRPr lang="en-US" sz="2400" dirty="0" smtClean="0"/>
          </a:p>
          <a:p>
            <a:pPr>
              <a:buNone/>
            </a:pPr>
            <a:r>
              <a:rPr lang="en-US" sz="2400" dirty="0" smtClean="0"/>
              <a:t>    </a:t>
            </a:r>
            <a:r>
              <a:rPr lang="en-US" sz="2400" dirty="0" err="1" smtClean="0"/>
              <a:t>Pajak</a:t>
            </a:r>
            <a:r>
              <a:rPr lang="en-US" sz="2400" dirty="0" smtClean="0"/>
              <a:t> yang </a:t>
            </a:r>
            <a:r>
              <a:rPr lang="en-US" sz="2400" dirty="0" err="1" smtClean="0"/>
              <a:t>dikenakan</a:t>
            </a:r>
            <a:r>
              <a:rPr lang="en-US" sz="2400" dirty="0" smtClean="0"/>
              <a:t> </a:t>
            </a:r>
            <a:r>
              <a:rPr lang="en-US" sz="2400" dirty="0" err="1" smtClean="0"/>
              <a:t>atas</a:t>
            </a:r>
            <a:r>
              <a:rPr lang="en-US" sz="2400" dirty="0" smtClean="0"/>
              <a:t> :</a:t>
            </a:r>
          </a:p>
          <a:p>
            <a:pPr>
              <a:buNone/>
            </a:pPr>
            <a:r>
              <a:rPr lang="en-US" sz="2400" dirty="0" smtClean="0"/>
              <a:t>	a. </a:t>
            </a:r>
            <a:r>
              <a:rPr lang="en-US" sz="2400" dirty="0" err="1" smtClean="0"/>
              <a:t>Penyerahan</a:t>
            </a:r>
            <a:r>
              <a:rPr lang="en-US" sz="2400" dirty="0" smtClean="0"/>
              <a:t> </a:t>
            </a:r>
            <a:r>
              <a:rPr lang="en-US" sz="2400" dirty="0" err="1" smtClean="0"/>
              <a:t>barang</a:t>
            </a:r>
            <a:r>
              <a:rPr lang="en-US" sz="2400" dirty="0" smtClean="0"/>
              <a:t> </a:t>
            </a:r>
            <a:r>
              <a:rPr lang="en-US" sz="2400" dirty="0" err="1" smtClean="0"/>
              <a:t>kena</a:t>
            </a:r>
            <a:r>
              <a:rPr lang="en-US" sz="2400" dirty="0" smtClean="0"/>
              <a:t> </a:t>
            </a:r>
            <a:r>
              <a:rPr lang="en-US" sz="2400" dirty="0" err="1" smtClean="0"/>
              <a:t>pajak</a:t>
            </a:r>
            <a:r>
              <a:rPr lang="en-US" sz="2400" dirty="0" smtClean="0"/>
              <a:t> </a:t>
            </a:r>
            <a:r>
              <a:rPr lang="en-US" sz="2400" dirty="0" err="1" smtClean="0"/>
              <a:t>di</a:t>
            </a:r>
            <a:r>
              <a:rPr lang="en-US" sz="2400" dirty="0" smtClean="0"/>
              <a:t> </a:t>
            </a:r>
            <a:r>
              <a:rPr lang="en-US" sz="2400" dirty="0" err="1" smtClean="0"/>
              <a:t>dalam</a:t>
            </a:r>
            <a:r>
              <a:rPr lang="en-US" sz="2400" dirty="0" smtClean="0"/>
              <a:t> Daerah </a:t>
            </a:r>
            <a:r>
              <a:rPr lang="en-US" sz="2400" dirty="0" err="1" smtClean="0"/>
              <a:t>Pabean</a:t>
            </a:r>
            <a:r>
              <a:rPr lang="en-US" sz="2400" dirty="0" smtClean="0"/>
              <a:t> </a:t>
            </a:r>
          </a:p>
          <a:p>
            <a:pPr>
              <a:buNone/>
            </a:pPr>
            <a:r>
              <a:rPr lang="en-US" sz="2400" dirty="0" smtClean="0"/>
              <a:t>         yang </a:t>
            </a:r>
            <a:r>
              <a:rPr lang="en-US" sz="2400" dirty="0" err="1" smtClean="0"/>
              <a:t>dilakukan</a:t>
            </a:r>
            <a:r>
              <a:rPr lang="en-US" sz="2400" dirty="0" smtClean="0"/>
              <a:t> </a:t>
            </a:r>
            <a:r>
              <a:rPr lang="en-US" sz="2400" dirty="0" err="1" smtClean="0"/>
              <a:t>oleh</a:t>
            </a:r>
            <a:r>
              <a:rPr lang="en-US" sz="2400" dirty="0" smtClean="0"/>
              <a:t> </a:t>
            </a:r>
            <a:r>
              <a:rPr lang="en-US" sz="2400" dirty="0" err="1" smtClean="0"/>
              <a:t>pengusaha</a:t>
            </a:r>
            <a:r>
              <a:rPr lang="en-US" sz="2400" dirty="0" smtClean="0"/>
              <a:t>;</a:t>
            </a:r>
          </a:p>
          <a:p>
            <a:pPr>
              <a:buNone/>
            </a:pPr>
            <a:r>
              <a:rPr lang="en-US" sz="2400" dirty="0" smtClean="0"/>
              <a:t>	b. </a:t>
            </a:r>
            <a:r>
              <a:rPr lang="en-US" sz="2400" dirty="0" err="1" smtClean="0"/>
              <a:t>Impor</a:t>
            </a:r>
            <a:r>
              <a:rPr lang="en-US" sz="2400" dirty="0" smtClean="0"/>
              <a:t> </a:t>
            </a:r>
            <a:r>
              <a:rPr lang="en-US" sz="2400" dirty="0" err="1" smtClean="0"/>
              <a:t>barang</a:t>
            </a:r>
            <a:r>
              <a:rPr lang="en-US" sz="2400" dirty="0" smtClean="0"/>
              <a:t> </a:t>
            </a:r>
            <a:r>
              <a:rPr lang="en-US" sz="2400" dirty="0" err="1" smtClean="0"/>
              <a:t>kena</a:t>
            </a:r>
            <a:r>
              <a:rPr lang="en-US" sz="2400" dirty="0" smtClean="0"/>
              <a:t> </a:t>
            </a:r>
            <a:r>
              <a:rPr lang="en-US" sz="2400" dirty="0" err="1" smtClean="0"/>
              <a:t>pajak</a:t>
            </a:r>
            <a:r>
              <a:rPr lang="en-US" sz="2400" dirty="0" smtClean="0"/>
              <a:t> </a:t>
            </a:r>
          </a:p>
          <a:p>
            <a:pPr>
              <a:buNone/>
            </a:pPr>
            <a:r>
              <a:rPr lang="en-US" sz="2400" dirty="0" smtClean="0"/>
              <a:t>	c. </a:t>
            </a:r>
            <a:r>
              <a:rPr lang="en-US" sz="2400" dirty="0" err="1" smtClean="0"/>
              <a:t>Penyerahan</a:t>
            </a:r>
            <a:r>
              <a:rPr lang="en-US" sz="2400" dirty="0" smtClean="0"/>
              <a:t> </a:t>
            </a:r>
            <a:r>
              <a:rPr lang="en-US" sz="2400" dirty="0" err="1" smtClean="0"/>
              <a:t>jasa</a:t>
            </a:r>
            <a:r>
              <a:rPr lang="en-US" sz="2400" dirty="0" smtClean="0"/>
              <a:t> </a:t>
            </a:r>
            <a:r>
              <a:rPr lang="en-US" sz="2400" dirty="0" err="1" smtClean="0"/>
              <a:t>kena</a:t>
            </a:r>
            <a:r>
              <a:rPr lang="en-US" sz="2400" dirty="0" smtClean="0"/>
              <a:t> </a:t>
            </a:r>
            <a:r>
              <a:rPr lang="en-US" sz="2400" dirty="0" err="1" smtClean="0"/>
              <a:t>pajak</a:t>
            </a:r>
            <a:r>
              <a:rPr lang="en-US" sz="2400" dirty="0" smtClean="0"/>
              <a:t> </a:t>
            </a:r>
            <a:r>
              <a:rPr lang="en-US" sz="2400" dirty="0" err="1" smtClean="0"/>
              <a:t>di</a:t>
            </a:r>
            <a:r>
              <a:rPr lang="en-US" sz="2400" dirty="0" smtClean="0"/>
              <a:t> </a:t>
            </a:r>
            <a:r>
              <a:rPr lang="en-US" sz="2400" dirty="0" err="1" smtClean="0"/>
              <a:t>dalam</a:t>
            </a:r>
            <a:r>
              <a:rPr lang="en-US" sz="2400" dirty="0" smtClean="0"/>
              <a:t> </a:t>
            </a:r>
            <a:r>
              <a:rPr lang="en-US" sz="2400" dirty="0" err="1" smtClean="0"/>
              <a:t>daerah</a:t>
            </a:r>
            <a:r>
              <a:rPr lang="en-US" sz="2400" dirty="0" smtClean="0"/>
              <a:t> </a:t>
            </a:r>
            <a:r>
              <a:rPr lang="en-US" sz="2400" dirty="0" err="1" smtClean="0"/>
              <a:t>Pabean</a:t>
            </a:r>
            <a:r>
              <a:rPr lang="en-US" sz="2400" dirty="0" smtClean="0"/>
              <a:t> yang</a:t>
            </a:r>
          </a:p>
          <a:p>
            <a:pPr>
              <a:buNone/>
            </a:pPr>
            <a:r>
              <a:rPr lang="en-US" sz="2400" dirty="0" smtClean="0"/>
              <a:t>          </a:t>
            </a:r>
            <a:r>
              <a:rPr lang="en-US" sz="2400" dirty="0" err="1" smtClean="0"/>
              <a:t>dilakukan</a:t>
            </a:r>
            <a:r>
              <a:rPr lang="en-US" sz="2400" dirty="0" smtClean="0"/>
              <a:t> </a:t>
            </a:r>
            <a:r>
              <a:rPr lang="en-US" sz="2400" dirty="0" err="1" smtClean="0"/>
              <a:t>oleh</a:t>
            </a:r>
            <a:r>
              <a:rPr lang="en-US" sz="2400" dirty="0" smtClean="0"/>
              <a:t> </a:t>
            </a:r>
            <a:r>
              <a:rPr lang="en-US" sz="2400" dirty="0" err="1" smtClean="0"/>
              <a:t>pengusaha</a:t>
            </a:r>
            <a:r>
              <a:rPr lang="en-US" sz="2400" dirty="0" smtClean="0"/>
              <a:t>;</a:t>
            </a:r>
          </a:p>
          <a:p>
            <a:pPr>
              <a:buNone/>
            </a:pPr>
            <a:r>
              <a:rPr lang="en-US" sz="2400" dirty="0" smtClean="0"/>
              <a:t>	d. </a:t>
            </a:r>
            <a:r>
              <a:rPr lang="en-US" sz="2400" dirty="0" err="1" smtClean="0"/>
              <a:t>Pemanfaatan</a:t>
            </a:r>
            <a:r>
              <a:rPr lang="en-US" sz="2400" dirty="0" smtClean="0"/>
              <a:t> </a:t>
            </a:r>
            <a:r>
              <a:rPr lang="en-US" sz="2400" dirty="0" err="1" smtClean="0"/>
              <a:t>barang</a:t>
            </a:r>
            <a:r>
              <a:rPr lang="en-US" sz="2400" dirty="0" smtClean="0"/>
              <a:t> </a:t>
            </a:r>
            <a:r>
              <a:rPr lang="en-US" sz="2400" dirty="0" err="1" smtClean="0"/>
              <a:t>kena</a:t>
            </a:r>
            <a:r>
              <a:rPr lang="en-US" sz="2400" dirty="0" smtClean="0"/>
              <a:t> </a:t>
            </a:r>
            <a:r>
              <a:rPr lang="en-US" sz="2400" dirty="0" err="1" smtClean="0"/>
              <a:t>pajak</a:t>
            </a:r>
            <a:r>
              <a:rPr lang="en-US" sz="2400" dirty="0" smtClean="0"/>
              <a:t> </a:t>
            </a:r>
            <a:r>
              <a:rPr lang="en-US" sz="2400" dirty="0" err="1" smtClean="0"/>
              <a:t>tidak</a:t>
            </a:r>
            <a:r>
              <a:rPr lang="en-US" sz="2400" dirty="0" smtClean="0"/>
              <a:t> </a:t>
            </a:r>
            <a:r>
              <a:rPr lang="en-US" sz="2400" dirty="0" err="1" smtClean="0"/>
              <a:t>berwujud</a:t>
            </a:r>
            <a:r>
              <a:rPr lang="en-US" sz="2400" dirty="0" smtClean="0"/>
              <a:t> </a:t>
            </a:r>
            <a:r>
              <a:rPr lang="en-US" sz="2400" dirty="0" err="1" smtClean="0"/>
              <a:t>dari</a:t>
            </a:r>
            <a:r>
              <a:rPr lang="en-US" sz="2400" dirty="0" smtClean="0"/>
              <a:t> </a:t>
            </a:r>
            <a:r>
              <a:rPr lang="en-US" sz="2400" dirty="0" err="1" smtClean="0"/>
              <a:t>luar</a:t>
            </a:r>
            <a:r>
              <a:rPr lang="en-US" sz="2400" dirty="0" smtClean="0"/>
              <a:t> </a:t>
            </a:r>
          </a:p>
          <a:p>
            <a:pPr>
              <a:buNone/>
            </a:pPr>
            <a:r>
              <a:rPr lang="en-US" sz="2400" dirty="0" smtClean="0"/>
              <a:t>         </a:t>
            </a:r>
            <a:r>
              <a:rPr lang="en-US" sz="2400" dirty="0" err="1" smtClean="0"/>
              <a:t>daerah</a:t>
            </a:r>
            <a:r>
              <a:rPr lang="en-US" sz="2400" dirty="0" smtClean="0"/>
              <a:t> </a:t>
            </a:r>
            <a:r>
              <a:rPr lang="en-US" sz="2400" dirty="0" err="1" smtClean="0"/>
              <a:t>Pabean</a:t>
            </a:r>
            <a:r>
              <a:rPr lang="en-US" sz="2400" dirty="0" smtClean="0"/>
              <a:t> </a:t>
            </a:r>
            <a:r>
              <a:rPr lang="en-US" sz="2400" dirty="0" err="1" smtClean="0"/>
              <a:t>di</a:t>
            </a:r>
            <a:r>
              <a:rPr lang="en-US" sz="2400" dirty="0" smtClean="0"/>
              <a:t> </a:t>
            </a:r>
            <a:r>
              <a:rPr lang="en-US" sz="2400" dirty="0" err="1" smtClean="0"/>
              <a:t>dalam</a:t>
            </a:r>
            <a:r>
              <a:rPr lang="en-US" sz="2400" dirty="0" smtClean="0"/>
              <a:t> </a:t>
            </a:r>
            <a:r>
              <a:rPr lang="en-US" sz="2400" dirty="0" err="1" smtClean="0"/>
              <a:t>daerah</a:t>
            </a:r>
            <a:r>
              <a:rPr lang="en-US" sz="2400" dirty="0" smtClean="0"/>
              <a:t> </a:t>
            </a:r>
            <a:r>
              <a:rPr lang="en-US" sz="2400" dirty="0" err="1" smtClean="0"/>
              <a:t>Pabean</a:t>
            </a:r>
            <a:r>
              <a:rPr lang="en-US" sz="2400" dirty="0" smtClean="0"/>
              <a:t>;</a:t>
            </a:r>
          </a:p>
          <a:p>
            <a:pPr>
              <a:buNone/>
            </a:pPr>
            <a:r>
              <a:rPr lang="en-US" sz="2400" dirty="0" smtClean="0"/>
              <a:t>	e. </a:t>
            </a:r>
            <a:r>
              <a:rPr lang="en-US" sz="2400" dirty="0" err="1" smtClean="0"/>
              <a:t>Pemanfaatan</a:t>
            </a:r>
            <a:r>
              <a:rPr lang="en-US" sz="2400" dirty="0" smtClean="0"/>
              <a:t> </a:t>
            </a:r>
            <a:r>
              <a:rPr lang="en-US" sz="2400" dirty="0" err="1" smtClean="0"/>
              <a:t>jasa</a:t>
            </a:r>
            <a:r>
              <a:rPr lang="en-US" sz="2400" dirty="0" smtClean="0"/>
              <a:t>  </a:t>
            </a:r>
            <a:r>
              <a:rPr lang="en-US" sz="2400" dirty="0" err="1" smtClean="0"/>
              <a:t>kena</a:t>
            </a:r>
            <a:r>
              <a:rPr lang="en-US" sz="2400" dirty="0" smtClean="0"/>
              <a:t> </a:t>
            </a:r>
            <a:r>
              <a:rPr lang="en-US" sz="2400" dirty="0" err="1" smtClean="0"/>
              <a:t>pajak</a:t>
            </a:r>
            <a:r>
              <a:rPr lang="en-US" sz="2400" dirty="0" smtClean="0"/>
              <a:t> </a:t>
            </a:r>
            <a:r>
              <a:rPr lang="en-US" sz="2400" dirty="0" err="1" smtClean="0"/>
              <a:t>dari</a:t>
            </a:r>
            <a:r>
              <a:rPr lang="en-US" sz="2400" dirty="0" smtClean="0"/>
              <a:t> </a:t>
            </a:r>
            <a:r>
              <a:rPr lang="en-US" sz="2400" dirty="0" err="1" smtClean="0"/>
              <a:t>luar</a:t>
            </a:r>
            <a:r>
              <a:rPr lang="en-US" sz="2400" dirty="0" smtClean="0"/>
              <a:t> </a:t>
            </a:r>
            <a:r>
              <a:rPr lang="en-US" sz="2400" dirty="0" err="1" smtClean="0"/>
              <a:t>daerah</a:t>
            </a:r>
            <a:r>
              <a:rPr lang="en-US" sz="2400" dirty="0" smtClean="0"/>
              <a:t> </a:t>
            </a:r>
            <a:r>
              <a:rPr lang="en-US" sz="2400" dirty="0" err="1" smtClean="0"/>
              <a:t>Pabean</a:t>
            </a:r>
            <a:r>
              <a:rPr lang="en-US" sz="2400" dirty="0" smtClean="0"/>
              <a:t> </a:t>
            </a:r>
            <a:r>
              <a:rPr lang="en-US" sz="2400" dirty="0" err="1" smtClean="0"/>
              <a:t>di</a:t>
            </a:r>
            <a:endParaRPr lang="en-US" sz="2400" dirty="0" smtClean="0"/>
          </a:p>
          <a:p>
            <a:pPr>
              <a:buNone/>
            </a:pPr>
            <a:r>
              <a:rPr lang="en-US" sz="2400" dirty="0" smtClean="0"/>
              <a:t>         </a:t>
            </a:r>
            <a:r>
              <a:rPr lang="en-US" sz="2400" dirty="0" err="1" smtClean="0"/>
              <a:t>dalam</a:t>
            </a:r>
            <a:r>
              <a:rPr lang="en-US" sz="2400" dirty="0" smtClean="0"/>
              <a:t> </a:t>
            </a:r>
            <a:r>
              <a:rPr lang="en-US" sz="2400" dirty="0" err="1" smtClean="0"/>
              <a:t>daerah</a:t>
            </a:r>
            <a:r>
              <a:rPr lang="en-US" sz="2400" dirty="0" smtClean="0"/>
              <a:t> </a:t>
            </a:r>
            <a:r>
              <a:rPr lang="en-US" sz="2400" dirty="0" err="1" smtClean="0"/>
              <a:t>Pabean</a:t>
            </a:r>
            <a:r>
              <a:rPr lang="en-US" sz="2400" dirty="0" smtClean="0"/>
              <a:t> </a:t>
            </a:r>
            <a:r>
              <a:rPr lang="en-US" sz="2400" dirty="0" err="1" smtClean="0"/>
              <a:t>atau</a:t>
            </a:r>
            <a:r>
              <a:rPr lang="en-US" sz="2400" dirty="0" smtClean="0"/>
              <a:t>;</a:t>
            </a:r>
          </a:p>
          <a:p>
            <a:pPr>
              <a:buNone/>
            </a:pPr>
            <a:r>
              <a:rPr lang="en-US" sz="2400" dirty="0" smtClean="0"/>
              <a:t>	f. </a:t>
            </a:r>
            <a:r>
              <a:rPr lang="en-US" sz="2400" dirty="0" err="1" smtClean="0"/>
              <a:t>Ekspor</a:t>
            </a:r>
            <a:r>
              <a:rPr lang="en-US" sz="2400" dirty="0" smtClean="0"/>
              <a:t> </a:t>
            </a:r>
            <a:r>
              <a:rPr lang="en-US" sz="2400" dirty="0" err="1" smtClean="0"/>
              <a:t>barang</a:t>
            </a:r>
            <a:r>
              <a:rPr lang="en-US" sz="2400" dirty="0" smtClean="0"/>
              <a:t> </a:t>
            </a:r>
            <a:r>
              <a:rPr lang="en-US" sz="2400" dirty="0" err="1" smtClean="0"/>
              <a:t>kena</a:t>
            </a:r>
            <a:r>
              <a:rPr lang="en-US" sz="2400" dirty="0" smtClean="0"/>
              <a:t> </a:t>
            </a:r>
            <a:r>
              <a:rPr lang="en-US" sz="2400" dirty="0" err="1" smtClean="0"/>
              <a:t>pajak</a:t>
            </a:r>
            <a:r>
              <a:rPr lang="en-US" sz="2400" dirty="0" smtClean="0"/>
              <a:t> </a:t>
            </a:r>
            <a:r>
              <a:rPr lang="en-US" sz="2400" dirty="0" err="1" smtClean="0"/>
              <a:t>oleh</a:t>
            </a:r>
            <a:r>
              <a:rPr lang="en-US" sz="2400" dirty="0" smtClean="0"/>
              <a:t> </a:t>
            </a:r>
            <a:r>
              <a:rPr lang="en-US" sz="2400" dirty="0" err="1" smtClean="0"/>
              <a:t>pengusaha</a:t>
            </a:r>
            <a:r>
              <a:rPr lang="en-US" sz="2400" dirty="0" smtClean="0"/>
              <a:t> </a:t>
            </a:r>
            <a:r>
              <a:rPr lang="en-US" sz="2400" dirty="0" err="1" smtClean="0"/>
              <a:t>kena</a:t>
            </a:r>
            <a:r>
              <a:rPr lang="en-US" sz="2400" dirty="0" smtClean="0"/>
              <a:t> </a:t>
            </a:r>
            <a:r>
              <a:rPr lang="en-US" sz="2400" dirty="0" err="1" smtClean="0"/>
              <a:t>pajak</a:t>
            </a:r>
            <a:r>
              <a:rPr lang="en-US" sz="2400" dirty="0" smtClean="0"/>
              <a:t> </a:t>
            </a:r>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9034" y="320655"/>
            <a:ext cx="8262462" cy="6047621"/>
          </a:xfrm>
          <a:ln w="28575">
            <a:solidFill>
              <a:schemeClr val="tx1"/>
            </a:solidFill>
          </a:ln>
        </p:spPr>
        <p:txBody>
          <a:bodyPr>
            <a:normAutofit/>
          </a:bodyPr>
          <a:lstStyle/>
          <a:p>
            <a:pPr>
              <a:buNone/>
            </a:pPr>
            <a:r>
              <a:rPr lang="en-US" b="1" u="sng" dirty="0" smtClean="0"/>
              <a:t>PENGUSAHA KENA PAJAK  (PKP)</a:t>
            </a:r>
          </a:p>
          <a:p>
            <a:pPr>
              <a:buNone/>
            </a:pPr>
            <a:r>
              <a:rPr lang="en-US" dirty="0" err="1" smtClean="0"/>
              <a:t>Pengusaha</a:t>
            </a:r>
            <a:r>
              <a:rPr lang="en-US" dirty="0" smtClean="0"/>
              <a:t> </a:t>
            </a:r>
            <a:r>
              <a:rPr lang="en-US" dirty="0" err="1" smtClean="0"/>
              <a:t>kena</a:t>
            </a:r>
            <a:r>
              <a:rPr lang="en-US" dirty="0" smtClean="0"/>
              <a:t> </a:t>
            </a:r>
            <a:r>
              <a:rPr lang="en-US" dirty="0" err="1" smtClean="0"/>
              <a:t>pajak</a:t>
            </a:r>
            <a:r>
              <a:rPr lang="en-US" dirty="0" smtClean="0"/>
              <a:t> (PKP) yang </a:t>
            </a:r>
            <a:r>
              <a:rPr lang="en-US" dirty="0" err="1" smtClean="0"/>
              <a:t>kegiatannya</a:t>
            </a:r>
            <a:r>
              <a:rPr lang="en-US" dirty="0" smtClean="0"/>
              <a:t>: </a:t>
            </a:r>
          </a:p>
          <a:p>
            <a:pPr>
              <a:buFont typeface="Wingdings" pitchFamily="2" charset="2"/>
              <a:buChar char="Ø"/>
            </a:pPr>
            <a:r>
              <a:rPr lang="en-US" dirty="0" err="1" smtClean="0"/>
              <a:t>melakukan</a:t>
            </a:r>
            <a:r>
              <a:rPr lang="en-US" dirty="0" smtClean="0"/>
              <a:t> </a:t>
            </a:r>
            <a:r>
              <a:rPr lang="en-US" dirty="0" err="1" smtClean="0"/>
              <a:t>penyerahan</a:t>
            </a:r>
            <a:r>
              <a:rPr lang="en-US" dirty="0" smtClean="0"/>
              <a:t> BKP</a:t>
            </a:r>
          </a:p>
          <a:p>
            <a:pPr>
              <a:buFont typeface="Wingdings" pitchFamily="2" charset="2"/>
              <a:buChar char="Ø"/>
            </a:pPr>
            <a:r>
              <a:rPr lang="en-US" dirty="0" err="1" smtClean="0"/>
              <a:t>Penyerahan</a:t>
            </a:r>
            <a:r>
              <a:rPr lang="en-US" dirty="0" smtClean="0"/>
              <a:t> JKP </a:t>
            </a:r>
          </a:p>
          <a:p>
            <a:pPr>
              <a:buFont typeface="Wingdings" pitchFamily="2" charset="2"/>
              <a:buChar char="Ø"/>
            </a:pPr>
            <a:r>
              <a:rPr lang="en-US" dirty="0" err="1" smtClean="0"/>
              <a:t>ekspor</a:t>
            </a:r>
            <a:r>
              <a:rPr lang="en-US" dirty="0" smtClean="0"/>
              <a:t> BKP </a:t>
            </a:r>
          </a:p>
          <a:p>
            <a:pPr>
              <a:buNone/>
            </a:pPr>
            <a:r>
              <a:rPr lang="en-US" dirty="0" err="1" smtClean="0"/>
              <a:t>Wajib</a:t>
            </a:r>
            <a:r>
              <a:rPr lang="en-US" dirty="0" smtClean="0"/>
              <a:t> </a:t>
            </a:r>
            <a:r>
              <a:rPr lang="en-US" dirty="0" err="1" smtClean="0"/>
              <a:t>melaporkan</a:t>
            </a:r>
            <a:r>
              <a:rPr lang="en-US" dirty="0" smtClean="0"/>
              <a:t> </a:t>
            </a:r>
            <a:r>
              <a:rPr lang="en-US" dirty="0" err="1" smtClean="0"/>
              <a:t>usahanya</a:t>
            </a:r>
            <a:r>
              <a:rPr lang="en-US" dirty="0" smtClean="0"/>
              <a:t> </a:t>
            </a:r>
            <a:r>
              <a:rPr lang="en-US" dirty="0" err="1" smtClean="0"/>
              <a:t>untuk</a:t>
            </a:r>
            <a:r>
              <a:rPr lang="en-US" dirty="0" smtClean="0"/>
              <a:t> </a:t>
            </a:r>
            <a:r>
              <a:rPr lang="en-US" dirty="0" err="1" smtClean="0"/>
              <a:t>dikukuhkan</a:t>
            </a:r>
            <a:r>
              <a:rPr lang="en-US" dirty="0" smtClean="0"/>
              <a:t> </a:t>
            </a:r>
          </a:p>
          <a:p>
            <a:pPr>
              <a:buNone/>
            </a:pPr>
            <a:r>
              <a:rPr lang="en-US" dirty="0" err="1" smtClean="0"/>
              <a:t>sebagai</a:t>
            </a:r>
            <a:r>
              <a:rPr lang="en-US" dirty="0" smtClean="0"/>
              <a:t> PKP.</a:t>
            </a:r>
          </a:p>
          <a:p>
            <a:pPr>
              <a:buNone/>
            </a:pPr>
            <a:r>
              <a:rPr lang="en-US" sz="2400" dirty="0" err="1" smtClean="0"/>
              <a:t>Pada</a:t>
            </a:r>
            <a:r>
              <a:rPr lang="en-US" sz="2400" dirty="0" smtClean="0"/>
              <a:t> </a:t>
            </a:r>
            <a:r>
              <a:rPr lang="en-US" sz="2400" dirty="0" err="1" smtClean="0"/>
              <a:t>dasarnya</a:t>
            </a:r>
            <a:r>
              <a:rPr lang="en-US" sz="2400" dirty="0" smtClean="0"/>
              <a:t> </a:t>
            </a:r>
            <a:r>
              <a:rPr lang="en-US" sz="2400" dirty="0" err="1" smtClean="0"/>
              <a:t>semua</a:t>
            </a:r>
            <a:r>
              <a:rPr lang="en-US" sz="2400" dirty="0" smtClean="0"/>
              <a:t> </a:t>
            </a:r>
            <a:r>
              <a:rPr lang="en-US" sz="2400" dirty="0" err="1" smtClean="0"/>
              <a:t>barang</a:t>
            </a:r>
            <a:r>
              <a:rPr lang="en-US" sz="2400" dirty="0" smtClean="0"/>
              <a:t> </a:t>
            </a:r>
            <a:r>
              <a:rPr lang="en-US" sz="2400" dirty="0" err="1" smtClean="0"/>
              <a:t>dan</a:t>
            </a:r>
            <a:r>
              <a:rPr lang="en-US" sz="2400" dirty="0" smtClean="0"/>
              <a:t> </a:t>
            </a:r>
            <a:r>
              <a:rPr lang="en-US" sz="2400" dirty="0" err="1" smtClean="0"/>
              <a:t>jasa</a:t>
            </a:r>
            <a:r>
              <a:rPr lang="en-US" sz="2400" dirty="0" smtClean="0"/>
              <a:t> </a:t>
            </a:r>
            <a:r>
              <a:rPr lang="en-US" sz="2400" dirty="0" err="1" smtClean="0"/>
              <a:t>merupakan</a:t>
            </a:r>
            <a:r>
              <a:rPr lang="en-US" sz="2400" dirty="0" smtClean="0"/>
              <a:t> BKP </a:t>
            </a:r>
            <a:r>
              <a:rPr lang="en-US" sz="2400" dirty="0" err="1" smtClean="0"/>
              <a:t>dan</a:t>
            </a:r>
            <a:r>
              <a:rPr lang="en-US" sz="2400" dirty="0" smtClean="0"/>
              <a:t> </a:t>
            </a:r>
          </a:p>
          <a:p>
            <a:pPr>
              <a:buNone/>
            </a:pPr>
            <a:r>
              <a:rPr lang="en-US" sz="2400" dirty="0" err="1" smtClean="0"/>
              <a:t>JKP,yang</a:t>
            </a:r>
            <a:r>
              <a:rPr lang="en-US" sz="2400" dirty="0" smtClean="0"/>
              <a:t> </a:t>
            </a:r>
            <a:r>
              <a:rPr lang="en-US" sz="2400" dirty="0" err="1" smtClean="0"/>
              <a:t>dikenakan</a:t>
            </a:r>
            <a:r>
              <a:rPr lang="en-US" sz="2400" dirty="0" smtClean="0"/>
              <a:t> PPN, </a:t>
            </a:r>
            <a:r>
              <a:rPr lang="en-US" sz="2400" dirty="0" err="1" smtClean="0"/>
              <a:t>kecuali</a:t>
            </a:r>
            <a:r>
              <a:rPr lang="en-US" sz="2400" dirty="0" smtClean="0"/>
              <a:t> </a:t>
            </a:r>
            <a:r>
              <a:rPr lang="en-US" sz="2400" dirty="0" err="1" smtClean="0"/>
              <a:t>pertimbangan</a:t>
            </a:r>
            <a:r>
              <a:rPr lang="en-US" sz="2400" dirty="0" smtClean="0"/>
              <a:t> </a:t>
            </a:r>
            <a:r>
              <a:rPr lang="en-US" sz="2400" dirty="0" err="1" smtClean="0"/>
              <a:t>tertentu</a:t>
            </a:r>
            <a:r>
              <a:rPr lang="en-US" sz="2400" dirty="0" smtClean="0"/>
              <a:t> </a:t>
            </a:r>
          </a:p>
          <a:p>
            <a:pPr>
              <a:buNone/>
            </a:pPr>
            <a:r>
              <a:rPr lang="en-US" sz="2400" dirty="0" err="1" smtClean="0"/>
              <a:t>dikecualikan</a:t>
            </a:r>
            <a:r>
              <a:rPr lang="en-US" sz="2400" dirty="0" smtClean="0"/>
              <a:t> </a:t>
            </a:r>
            <a:r>
              <a:rPr lang="en-US" sz="2400" dirty="0" err="1" smtClean="0"/>
              <a:t>dari</a:t>
            </a:r>
            <a:r>
              <a:rPr lang="en-US" sz="2400" dirty="0" smtClean="0"/>
              <a:t> </a:t>
            </a:r>
            <a:r>
              <a:rPr lang="en-US" sz="2400" dirty="0" err="1" smtClean="0"/>
              <a:t>pengenaan</a:t>
            </a:r>
            <a:r>
              <a:rPr lang="en-US" sz="2400" dirty="0" smtClean="0"/>
              <a:t> PPN  </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662" y="438922"/>
            <a:ext cx="9019412" cy="6215106"/>
          </a:xfrm>
          <a:ln w="28575">
            <a:solidFill>
              <a:schemeClr val="tx1"/>
            </a:solidFill>
          </a:ln>
        </p:spPr>
        <p:txBody>
          <a:bodyPr>
            <a:normAutofit fontScale="77500" lnSpcReduction="20000"/>
          </a:bodyPr>
          <a:lstStyle/>
          <a:p>
            <a:pPr>
              <a:buNone/>
            </a:pPr>
            <a:r>
              <a:rPr lang="en-US" b="1" u="sng" dirty="0" err="1" smtClean="0"/>
              <a:t>Jenis</a:t>
            </a:r>
            <a:r>
              <a:rPr lang="en-US" b="1" u="sng" dirty="0" smtClean="0"/>
              <a:t> </a:t>
            </a:r>
            <a:r>
              <a:rPr lang="en-US" b="1" u="sng" dirty="0" err="1" smtClean="0"/>
              <a:t>barang</a:t>
            </a:r>
            <a:r>
              <a:rPr lang="en-US" b="1" u="sng" dirty="0" smtClean="0"/>
              <a:t> yang </a:t>
            </a:r>
            <a:r>
              <a:rPr lang="en-US" b="1" u="sng" dirty="0" err="1" smtClean="0"/>
              <a:t>tidak</a:t>
            </a:r>
            <a:r>
              <a:rPr lang="en-US" b="1" u="sng" dirty="0" smtClean="0"/>
              <a:t> </a:t>
            </a:r>
            <a:r>
              <a:rPr lang="en-US" b="1" u="sng" dirty="0" err="1" smtClean="0"/>
              <a:t>dikenakan</a:t>
            </a:r>
            <a:r>
              <a:rPr lang="en-US" b="1" u="sng" dirty="0" smtClean="0"/>
              <a:t> PPN </a:t>
            </a:r>
            <a:r>
              <a:rPr lang="en-US" b="1" u="sng" dirty="0" err="1" smtClean="0"/>
              <a:t>adalah</a:t>
            </a:r>
            <a:r>
              <a:rPr lang="en-US" b="1" u="sng" dirty="0" smtClean="0"/>
              <a:t> </a:t>
            </a:r>
            <a:r>
              <a:rPr lang="en-US" b="1" u="sng" dirty="0" err="1" smtClean="0"/>
              <a:t>berikut</a:t>
            </a:r>
            <a:r>
              <a:rPr lang="en-US" b="1" u="sng" dirty="0" smtClean="0"/>
              <a:t> </a:t>
            </a:r>
            <a:r>
              <a:rPr lang="en-US" b="1" u="sng" dirty="0" err="1" smtClean="0"/>
              <a:t>ini</a:t>
            </a:r>
            <a:r>
              <a:rPr lang="en-US" b="1" u="sng" dirty="0" smtClean="0"/>
              <a:t> :</a:t>
            </a:r>
          </a:p>
          <a:p>
            <a:pPr marL="514350" indent="-514350">
              <a:buAutoNum type="arabicPeriod"/>
            </a:pPr>
            <a:r>
              <a:rPr lang="en-US" sz="3100" dirty="0" err="1" smtClean="0"/>
              <a:t>Barang</a:t>
            </a:r>
            <a:r>
              <a:rPr lang="en-US" sz="3100" dirty="0" smtClean="0"/>
              <a:t> </a:t>
            </a:r>
            <a:r>
              <a:rPr lang="en-US" sz="3100" dirty="0" err="1" smtClean="0"/>
              <a:t>hasil</a:t>
            </a:r>
            <a:r>
              <a:rPr lang="en-US" sz="3100" dirty="0" smtClean="0"/>
              <a:t> </a:t>
            </a:r>
            <a:r>
              <a:rPr lang="en-US" sz="3100" dirty="0" err="1" smtClean="0"/>
              <a:t>pertambangan</a:t>
            </a:r>
            <a:r>
              <a:rPr lang="en-US" sz="3100" dirty="0" smtClean="0"/>
              <a:t> </a:t>
            </a:r>
            <a:r>
              <a:rPr lang="en-US" sz="3100" dirty="0" err="1" smtClean="0"/>
              <a:t>atau</a:t>
            </a:r>
            <a:r>
              <a:rPr lang="en-US" sz="3100" dirty="0" smtClean="0"/>
              <a:t> </a:t>
            </a:r>
            <a:r>
              <a:rPr lang="en-US" sz="3100" dirty="0" err="1" smtClean="0"/>
              <a:t>hasil</a:t>
            </a:r>
            <a:r>
              <a:rPr lang="en-US" sz="3100" dirty="0" smtClean="0"/>
              <a:t> </a:t>
            </a:r>
            <a:r>
              <a:rPr lang="en-US" sz="3100" dirty="0" err="1" smtClean="0"/>
              <a:t>pengeboran</a:t>
            </a:r>
            <a:r>
              <a:rPr lang="en-US" sz="3100" dirty="0" smtClean="0"/>
              <a:t> yang </a:t>
            </a:r>
            <a:r>
              <a:rPr lang="en-US" sz="3100" dirty="0" err="1" smtClean="0"/>
              <a:t>diambil</a:t>
            </a:r>
            <a:r>
              <a:rPr lang="en-US" sz="3100" dirty="0" smtClean="0"/>
              <a:t> </a:t>
            </a:r>
            <a:r>
              <a:rPr lang="en-US" sz="3100" dirty="0" err="1" smtClean="0"/>
              <a:t>langsung</a:t>
            </a:r>
            <a:r>
              <a:rPr lang="en-US" sz="3100" dirty="0" smtClean="0"/>
              <a:t> </a:t>
            </a:r>
            <a:r>
              <a:rPr lang="en-US" sz="3100" dirty="0" err="1" smtClean="0"/>
              <a:t>dari</a:t>
            </a:r>
            <a:r>
              <a:rPr lang="en-US" sz="3100" dirty="0" smtClean="0"/>
              <a:t> </a:t>
            </a:r>
            <a:r>
              <a:rPr lang="en-US" sz="3100" dirty="0" err="1" smtClean="0"/>
              <a:t>sumbernya</a:t>
            </a:r>
            <a:r>
              <a:rPr lang="en-US" sz="3100" dirty="0" smtClean="0"/>
              <a:t>, </a:t>
            </a:r>
            <a:r>
              <a:rPr lang="en-US" sz="3100" dirty="0" err="1" smtClean="0"/>
              <a:t>meliputi</a:t>
            </a:r>
            <a:r>
              <a:rPr lang="en-US" sz="3100" dirty="0" smtClean="0"/>
              <a:t> :</a:t>
            </a:r>
          </a:p>
          <a:p>
            <a:pPr marL="514350" indent="-514350">
              <a:buNone/>
            </a:pPr>
            <a:r>
              <a:rPr lang="en-US" sz="3100" dirty="0" smtClean="0"/>
              <a:t>	a. </a:t>
            </a:r>
            <a:r>
              <a:rPr lang="en-US" sz="3100" dirty="0" err="1" smtClean="0"/>
              <a:t>Minyak</a:t>
            </a:r>
            <a:r>
              <a:rPr lang="en-US" sz="3100" dirty="0" smtClean="0"/>
              <a:t> </a:t>
            </a:r>
            <a:r>
              <a:rPr lang="en-US" sz="3100" dirty="0" err="1" smtClean="0"/>
              <a:t>tanah</a:t>
            </a:r>
            <a:r>
              <a:rPr lang="en-US" sz="3100" dirty="0" smtClean="0"/>
              <a:t> </a:t>
            </a:r>
          </a:p>
          <a:p>
            <a:pPr marL="514350" indent="-514350">
              <a:buNone/>
            </a:pPr>
            <a:r>
              <a:rPr lang="en-US" sz="3100" dirty="0" smtClean="0"/>
              <a:t>	b. Gas </a:t>
            </a:r>
            <a:r>
              <a:rPr lang="en-US" sz="3100" dirty="0" err="1" smtClean="0"/>
              <a:t>bumi</a:t>
            </a:r>
            <a:r>
              <a:rPr lang="en-US" sz="3100" dirty="0" smtClean="0"/>
              <a:t> </a:t>
            </a:r>
            <a:r>
              <a:rPr lang="en-US" sz="3100" dirty="0" err="1" smtClean="0"/>
              <a:t>dan</a:t>
            </a:r>
            <a:r>
              <a:rPr lang="en-US" sz="3100" dirty="0" smtClean="0"/>
              <a:t> </a:t>
            </a:r>
            <a:r>
              <a:rPr lang="en-US" sz="3100" dirty="0" err="1" smtClean="0"/>
              <a:t>panas</a:t>
            </a:r>
            <a:r>
              <a:rPr lang="en-US" sz="3100" dirty="0" smtClean="0"/>
              <a:t> </a:t>
            </a:r>
            <a:r>
              <a:rPr lang="en-US" sz="3100" dirty="0" err="1" smtClean="0"/>
              <a:t>bumi</a:t>
            </a:r>
            <a:r>
              <a:rPr lang="en-US" sz="3100" dirty="0" smtClean="0"/>
              <a:t> </a:t>
            </a:r>
          </a:p>
          <a:p>
            <a:pPr marL="514350" indent="-514350">
              <a:buNone/>
            </a:pPr>
            <a:r>
              <a:rPr lang="en-US" sz="3100" dirty="0" smtClean="0"/>
              <a:t>	c. </a:t>
            </a:r>
            <a:r>
              <a:rPr lang="en-US" sz="3100" dirty="0" err="1" smtClean="0"/>
              <a:t>Pasir</a:t>
            </a:r>
            <a:r>
              <a:rPr lang="en-US" sz="3100" dirty="0" smtClean="0"/>
              <a:t> </a:t>
            </a:r>
            <a:r>
              <a:rPr lang="en-US" sz="3100" dirty="0" err="1" smtClean="0"/>
              <a:t>dan</a:t>
            </a:r>
            <a:r>
              <a:rPr lang="en-US" sz="3100" dirty="0" smtClean="0"/>
              <a:t> </a:t>
            </a:r>
            <a:r>
              <a:rPr lang="en-US" sz="3100" dirty="0" err="1" smtClean="0"/>
              <a:t>kerikil</a:t>
            </a:r>
            <a:r>
              <a:rPr lang="en-US" sz="3100" dirty="0" smtClean="0"/>
              <a:t> </a:t>
            </a:r>
          </a:p>
          <a:p>
            <a:pPr marL="514350" indent="-514350">
              <a:buNone/>
            </a:pPr>
            <a:r>
              <a:rPr lang="en-US" sz="3100" dirty="0" smtClean="0"/>
              <a:t>	d. </a:t>
            </a:r>
            <a:r>
              <a:rPr lang="en-US" sz="3100" dirty="0" err="1" smtClean="0"/>
              <a:t>Batu</a:t>
            </a:r>
            <a:r>
              <a:rPr lang="en-US" sz="3100" dirty="0" smtClean="0"/>
              <a:t> </a:t>
            </a:r>
            <a:r>
              <a:rPr lang="en-US" sz="3100" dirty="0" err="1" smtClean="0"/>
              <a:t>bara</a:t>
            </a:r>
            <a:r>
              <a:rPr lang="en-US" sz="3100" dirty="0" smtClean="0"/>
              <a:t> </a:t>
            </a:r>
            <a:r>
              <a:rPr lang="en-US" sz="3100" dirty="0" err="1" smtClean="0"/>
              <a:t>sebelum</a:t>
            </a:r>
            <a:r>
              <a:rPr lang="en-US" sz="3100" dirty="0" smtClean="0"/>
              <a:t> </a:t>
            </a:r>
            <a:r>
              <a:rPr lang="en-US" sz="3100" dirty="0" err="1" smtClean="0"/>
              <a:t>diporoses</a:t>
            </a:r>
            <a:r>
              <a:rPr lang="en-US" sz="3100" dirty="0" smtClean="0"/>
              <a:t> </a:t>
            </a:r>
            <a:r>
              <a:rPr lang="en-US" sz="3100" dirty="0" err="1" smtClean="0"/>
              <a:t>menjadi</a:t>
            </a:r>
            <a:r>
              <a:rPr lang="en-US" sz="3100" dirty="0" smtClean="0"/>
              <a:t> </a:t>
            </a:r>
            <a:r>
              <a:rPr lang="en-US" sz="3100" dirty="0" err="1" smtClean="0"/>
              <a:t>briket</a:t>
            </a:r>
            <a:r>
              <a:rPr lang="en-US" sz="3100" dirty="0" smtClean="0"/>
              <a:t> </a:t>
            </a:r>
            <a:r>
              <a:rPr lang="en-US" sz="3100" dirty="0" err="1" smtClean="0"/>
              <a:t>batu</a:t>
            </a:r>
            <a:r>
              <a:rPr lang="en-US" sz="3100" dirty="0" smtClean="0"/>
              <a:t> </a:t>
            </a:r>
            <a:r>
              <a:rPr lang="en-US" sz="3100" dirty="0" err="1" smtClean="0"/>
              <a:t>bara</a:t>
            </a:r>
            <a:endParaRPr lang="en-US" sz="3100" dirty="0" smtClean="0"/>
          </a:p>
          <a:p>
            <a:pPr marL="514350" indent="-514350">
              <a:buNone/>
            </a:pPr>
            <a:r>
              <a:rPr lang="en-US" sz="3100" dirty="0" smtClean="0"/>
              <a:t>	e. </a:t>
            </a:r>
            <a:r>
              <a:rPr lang="en-US" sz="3100" dirty="0" err="1" smtClean="0"/>
              <a:t>Bijih</a:t>
            </a:r>
            <a:r>
              <a:rPr lang="en-US" sz="3100" dirty="0" smtClean="0"/>
              <a:t> </a:t>
            </a:r>
            <a:r>
              <a:rPr lang="en-US" sz="3100" dirty="0" err="1" smtClean="0"/>
              <a:t>timah</a:t>
            </a:r>
            <a:r>
              <a:rPr lang="en-US" sz="3100" dirty="0" smtClean="0"/>
              <a:t>, </a:t>
            </a:r>
            <a:r>
              <a:rPr lang="en-US" sz="3100" dirty="0" err="1" smtClean="0"/>
              <a:t>bijih</a:t>
            </a:r>
            <a:r>
              <a:rPr lang="en-US" sz="3100" dirty="0" smtClean="0"/>
              <a:t> </a:t>
            </a:r>
            <a:r>
              <a:rPr lang="en-US" sz="3100" dirty="0" err="1" smtClean="0"/>
              <a:t>besi</a:t>
            </a:r>
            <a:r>
              <a:rPr lang="en-US" sz="3100" dirty="0" smtClean="0"/>
              <a:t>, </a:t>
            </a:r>
            <a:r>
              <a:rPr lang="en-US" sz="3100" dirty="0" err="1" smtClean="0"/>
              <a:t>bijih</a:t>
            </a:r>
            <a:r>
              <a:rPr lang="en-US" sz="3100" dirty="0" smtClean="0"/>
              <a:t> </a:t>
            </a:r>
            <a:r>
              <a:rPr lang="en-US" sz="3100" dirty="0" err="1" smtClean="0"/>
              <a:t>emas</a:t>
            </a:r>
            <a:r>
              <a:rPr lang="en-US" sz="3100" dirty="0" smtClean="0"/>
              <a:t>, </a:t>
            </a:r>
            <a:r>
              <a:rPr lang="en-US" sz="3100" dirty="0" err="1" smtClean="0"/>
              <a:t>bijih</a:t>
            </a:r>
            <a:r>
              <a:rPr lang="en-US" sz="3100" dirty="0" smtClean="0"/>
              <a:t> </a:t>
            </a:r>
            <a:r>
              <a:rPr lang="en-US" sz="3100" dirty="0" err="1" smtClean="0"/>
              <a:t>tembaga</a:t>
            </a:r>
            <a:r>
              <a:rPr lang="en-US" sz="3100" dirty="0" smtClean="0"/>
              <a:t>, </a:t>
            </a:r>
            <a:r>
              <a:rPr lang="en-US" sz="3100" dirty="0" err="1" smtClean="0"/>
              <a:t>bijih</a:t>
            </a:r>
            <a:endParaRPr lang="en-US" sz="3100" dirty="0" smtClean="0"/>
          </a:p>
          <a:p>
            <a:pPr marL="514350" indent="-514350">
              <a:buNone/>
            </a:pPr>
            <a:r>
              <a:rPr lang="en-US" sz="3100" dirty="0" smtClean="0"/>
              <a:t>           </a:t>
            </a:r>
            <a:r>
              <a:rPr lang="en-US" sz="3100" dirty="0" err="1" smtClean="0"/>
              <a:t>nikel</a:t>
            </a:r>
            <a:r>
              <a:rPr lang="en-US" sz="3100" dirty="0" smtClean="0"/>
              <a:t>, </a:t>
            </a:r>
            <a:r>
              <a:rPr lang="en-US" sz="3100" dirty="0" err="1" smtClean="0"/>
              <a:t>hijih</a:t>
            </a:r>
            <a:r>
              <a:rPr lang="en-US" sz="3100" dirty="0" smtClean="0"/>
              <a:t> </a:t>
            </a:r>
            <a:r>
              <a:rPr lang="en-US" sz="3100" dirty="0" err="1" smtClean="0"/>
              <a:t>perak</a:t>
            </a:r>
            <a:r>
              <a:rPr lang="en-US" sz="3100" dirty="0" smtClean="0"/>
              <a:t> </a:t>
            </a:r>
            <a:r>
              <a:rPr lang="en-US" sz="3100" dirty="0" err="1" smtClean="0"/>
              <a:t>serta</a:t>
            </a:r>
            <a:r>
              <a:rPr lang="en-US" sz="3100" dirty="0" smtClean="0"/>
              <a:t> </a:t>
            </a:r>
            <a:r>
              <a:rPr lang="en-US" sz="3100" dirty="0" err="1" smtClean="0"/>
              <a:t>bijih</a:t>
            </a:r>
            <a:r>
              <a:rPr lang="en-US" sz="3100" dirty="0" smtClean="0"/>
              <a:t> </a:t>
            </a:r>
            <a:r>
              <a:rPr lang="en-US" sz="3100" dirty="0" err="1" smtClean="0"/>
              <a:t>bauksit</a:t>
            </a:r>
            <a:endParaRPr lang="en-US" sz="3100" dirty="0" smtClean="0"/>
          </a:p>
          <a:p>
            <a:pPr marL="514350" indent="-514350">
              <a:buNone/>
            </a:pPr>
            <a:r>
              <a:rPr lang="en-US" sz="3100" dirty="0" smtClean="0"/>
              <a:t>2. </a:t>
            </a:r>
            <a:r>
              <a:rPr lang="en-US" sz="3100" dirty="0" err="1" smtClean="0"/>
              <a:t>Barang-barang</a:t>
            </a:r>
            <a:r>
              <a:rPr lang="en-US" sz="3100" dirty="0" smtClean="0"/>
              <a:t> </a:t>
            </a:r>
            <a:r>
              <a:rPr lang="en-US" sz="3100" dirty="0" err="1" smtClean="0"/>
              <a:t>kebutuhan</a:t>
            </a:r>
            <a:r>
              <a:rPr lang="en-US" sz="3100" dirty="0" smtClean="0"/>
              <a:t> </a:t>
            </a:r>
            <a:r>
              <a:rPr lang="en-US" sz="3100" dirty="0" err="1" smtClean="0"/>
              <a:t>pokok</a:t>
            </a:r>
            <a:r>
              <a:rPr lang="en-US" sz="3100" dirty="0" smtClean="0"/>
              <a:t> yang </a:t>
            </a:r>
            <a:r>
              <a:rPr lang="en-US" sz="3100" dirty="0" err="1" smtClean="0"/>
              <a:t>sangat</a:t>
            </a:r>
            <a:r>
              <a:rPr lang="en-US" sz="3100" dirty="0" smtClean="0"/>
              <a:t> </a:t>
            </a:r>
            <a:r>
              <a:rPr lang="en-US" sz="3100" dirty="0" err="1" smtClean="0"/>
              <a:t>dibutuhkan</a:t>
            </a:r>
            <a:r>
              <a:rPr lang="en-US" sz="3100" dirty="0" smtClean="0"/>
              <a:t> </a:t>
            </a:r>
          </a:p>
          <a:p>
            <a:pPr marL="514350" indent="-514350">
              <a:buNone/>
            </a:pPr>
            <a:r>
              <a:rPr lang="en-US" sz="3100" dirty="0" smtClean="0"/>
              <a:t>    </a:t>
            </a:r>
            <a:r>
              <a:rPr lang="en-US" sz="3100" dirty="0" err="1" smtClean="0"/>
              <a:t>oleh</a:t>
            </a:r>
            <a:r>
              <a:rPr lang="en-US" sz="3100" dirty="0" smtClean="0"/>
              <a:t> </a:t>
            </a:r>
            <a:r>
              <a:rPr lang="en-US" sz="3100" dirty="0" err="1" smtClean="0"/>
              <a:t>rakyat</a:t>
            </a:r>
            <a:r>
              <a:rPr lang="en-US" sz="3100" dirty="0" smtClean="0"/>
              <a:t> </a:t>
            </a:r>
            <a:r>
              <a:rPr lang="en-US" sz="3100" dirty="0" err="1" smtClean="0"/>
              <a:t>banyak</a:t>
            </a:r>
            <a:r>
              <a:rPr lang="en-US" sz="3100" dirty="0" smtClean="0"/>
              <a:t> </a:t>
            </a:r>
            <a:r>
              <a:rPr lang="en-US" sz="3100" dirty="0" err="1" smtClean="0"/>
              <a:t>yaitu</a:t>
            </a:r>
            <a:r>
              <a:rPr lang="en-US" sz="3100" dirty="0" smtClean="0"/>
              <a:t> :</a:t>
            </a:r>
          </a:p>
          <a:p>
            <a:pPr marL="514350" indent="-514350">
              <a:buNone/>
            </a:pPr>
            <a:r>
              <a:rPr lang="en-US" sz="3100" dirty="0" smtClean="0"/>
              <a:t>	a. </a:t>
            </a:r>
            <a:r>
              <a:rPr lang="en-US" sz="3100" dirty="0" err="1" smtClean="0"/>
              <a:t>beras</a:t>
            </a:r>
            <a:r>
              <a:rPr lang="en-US" sz="3100" dirty="0" smtClean="0"/>
              <a:t> </a:t>
            </a:r>
            <a:r>
              <a:rPr lang="en-US" sz="3100" dirty="0" err="1" smtClean="0"/>
              <a:t>dan</a:t>
            </a:r>
            <a:r>
              <a:rPr lang="en-US" sz="3100" dirty="0" smtClean="0"/>
              <a:t> </a:t>
            </a:r>
            <a:r>
              <a:rPr lang="en-US" sz="3100" dirty="0" err="1" smtClean="0"/>
              <a:t>gabah</a:t>
            </a:r>
            <a:r>
              <a:rPr lang="en-US" sz="3100" dirty="0" smtClean="0"/>
              <a:t> </a:t>
            </a:r>
          </a:p>
          <a:p>
            <a:pPr marL="514350" indent="-514350">
              <a:buNone/>
            </a:pPr>
            <a:r>
              <a:rPr lang="en-US" sz="3100" dirty="0" smtClean="0"/>
              <a:t>	b. </a:t>
            </a:r>
            <a:r>
              <a:rPr lang="en-US" sz="3100" dirty="0" err="1" smtClean="0"/>
              <a:t>jagung</a:t>
            </a:r>
            <a:endParaRPr lang="en-US" sz="3100" dirty="0" smtClean="0"/>
          </a:p>
          <a:p>
            <a:pPr marL="514350" indent="-514350">
              <a:buNone/>
            </a:pPr>
            <a:r>
              <a:rPr lang="en-US" sz="3100" dirty="0" smtClean="0"/>
              <a:t>	c. </a:t>
            </a:r>
            <a:r>
              <a:rPr lang="en-US" sz="3100" dirty="0" err="1" smtClean="0"/>
              <a:t>sagu</a:t>
            </a:r>
            <a:endParaRPr lang="en-US" sz="3100" dirty="0" smtClean="0"/>
          </a:p>
          <a:p>
            <a:pPr marL="514350" indent="-514350">
              <a:buNone/>
            </a:pPr>
            <a:r>
              <a:rPr lang="en-US" sz="3100" dirty="0" smtClean="0"/>
              <a:t>	d. </a:t>
            </a:r>
            <a:r>
              <a:rPr lang="en-US" sz="3100" dirty="0" err="1" smtClean="0"/>
              <a:t>kedelai</a:t>
            </a:r>
            <a:r>
              <a:rPr lang="en-US" sz="3100" dirty="0" smtClean="0"/>
              <a:t> </a:t>
            </a:r>
          </a:p>
          <a:p>
            <a:pPr marL="514350" indent="-514350">
              <a:buNone/>
            </a:pPr>
            <a:r>
              <a:rPr lang="en-US" sz="3100" dirty="0" smtClean="0"/>
              <a:t>	e. </a:t>
            </a:r>
            <a:r>
              <a:rPr lang="en-US" sz="3100" dirty="0" err="1" smtClean="0"/>
              <a:t>Garam</a:t>
            </a:r>
            <a:r>
              <a:rPr lang="en-US" sz="3100" dirty="0" smtClean="0"/>
              <a:t> </a:t>
            </a:r>
            <a:r>
              <a:rPr lang="en-US" sz="3100" dirty="0" err="1" smtClean="0"/>
              <a:t>berjodium</a:t>
            </a:r>
            <a:r>
              <a:rPr lang="en-US" sz="3100" dirty="0" smtClean="0"/>
              <a:t> </a:t>
            </a:r>
            <a:r>
              <a:rPr lang="en-US" sz="3100" dirty="0" err="1" smtClean="0"/>
              <a:t>maupun</a:t>
            </a:r>
            <a:r>
              <a:rPr lang="en-US" sz="3100" dirty="0" smtClean="0"/>
              <a:t> </a:t>
            </a:r>
            <a:r>
              <a:rPr lang="en-US" sz="3100" dirty="0" err="1" smtClean="0"/>
              <a:t>tidak</a:t>
            </a:r>
            <a:r>
              <a:rPr lang="en-US" sz="3100" dirty="0" smtClean="0"/>
              <a:t> </a:t>
            </a:r>
            <a:r>
              <a:rPr lang="en-US" sz="3100" dirty="0" err="1" smtClean="0"/>
              <a:t>beriodium</a:t>
            </a:r>
            <a:r>
              <a:rPr lang="en-US" sz="3100" dirty="0" smtClean="0"/>
              <a:t> </a:t>
            </a:r>
          </a:p>
          <a:p>
            <a:pPr marL="514350" indent="-514350">
              <a:buNone/>
            </a:pPr>
            <a:endParaRPr lang="en-US" dirty="0" smtClean="0"/>
          </a:p>
          <a:p>
            <a:pPr marL="514350" indent="-514350">
              <a:buNone/>
            </a:pPr>
            <a:endParaRPr lang="en-US"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662" y="296046"/>
            <a:ext cx="9019412" cy="5976183"/>
          </a:xfrm>
          <a:ln w="19050">
            <a:solidFill>
              <a:schemeClr val="tx1"/>
            </a:solidFill>
          </a:ln>
        </p:spPr>
        <p:txBody>
          <a:bodyPr>
            <a:normAutofit/>
          </a:bodyPr>
          <a:lstStyle/>
          <a:p>
            <a:pPr>
              <a:buNone/>
            </a:pPr>
            <a:r>
              <a:rPr lang="en-US" sz="2400" dirty="0" smtClean="0"/>
              <a:t>3.Makanan </a:t>
            </a:r>
            <a:r>
              <a:rPr lang="en-US" sz="2400" dirty="0" err="1" smtClean="0"/>
              <a:t>dan</a:t>
            </a:r>
            <a:r>
              <a:rPr lang="en-US" sz="2400" dirty="0" smtClean="0"/>
              <a:t> </a:t>
            </a:r>
            <a:r>
              <a:rPr lang="en-US" sz="2400" dirty="0" err="1" smtClean="0"/>
              <a:t>minuman</a:t>
            </a:r>
            <a:r>
              <a:rPr lang="en-US" sz="2400" dirty="0" smtClean="0"/>
              <a:t> yang </a:t>
            </a:r>
            <a:r>
              <a:rPr lang="en-US" sz="2400" dirty="0" err="1" smtClean="0"/>
              <a:t>disajikan</a:t>
            </a:r>
            <a:r>
              <a:rPr lang="en-US" sz="2400" dirty="0" smtClean="0"/>
              <a:t> </a:t>
            </a:r>
            <a:r>
              <a:rPr lang="en-US" sz="2400" dirty="0" err="1" smtClean="0"/>
              <a:t>di</a:t>
            </a:r>
            <a:r>
              <a:rPr lang="en-US" sz="2400" dirty="0" smtClean="0"/>
              <a:t> </a:t>
            </a:r>
            <a:r>
              <a:rPr lang="en-US" sz="2400" dirty="0" err="1" smtClean="0"/>
              <a:t>hotel,restoran,warung</a:t>
            </a:r>
            <a:r>
              <a:rPr lang="en-US" sz="2400" dirty="0" smtClean="0"/>
              <a:t> </a:t>
            </a:r>
            <a:r>
              <a:rPr lang="en-US" sz="2400" dirty="0" err="1" smtClean="0"/>
              <a:t>dan</a:t>
            </a:r>
            <a:r>
              <a:rPr lang="en-US" sz="2400" dirty="0" smtClean="0"/>
              <a:t> </a:t>
            </a:r>
          </a:p>
          <a:p>
            <a:pPr>
              <a:buNone/>
            </a:pPr>
            <a:r>
              <a:rPr lang="en-US" sz="2400" dirty="0" smtClean="0"/>
              <a:t>    </a:t>
            </a:r>
            <a:r>
              <a:rPr lang="en-US" sz="2400" dirty="0" err="1" smtClean="0"/>
              <a:t>sejenisnya</a:t>
            </a:r>
            <a:r>
              <a:rPr lang="en-US" sz="2400" dirty="0" smtClean="0"/>
              <a:t>, </a:t>
            </a:r>
            <a:r>
              <a:rPr lang="en-US" sz="2400" dirty="0" err="1" smtClean="0"/>
              <a:t>tidak</a:t>
            </a:r>
            <a:r>
              <a:rPr lang="en-US" sz="2400" dirty="0" smtClean="0"/>
              <a:t> </a:t>
            </a:r>
            <a:r>
              <a:rPr lang="en-US" sz="2400" dirty="0" err="1" smtClean="0"/>
              <a:t>termasuk</a:t>
            </a:r>
            <a:r>
              <a:rPr lang="en-US" sz="2400" dirty="0" smtClean="0"/>
              <a:t> yang </a:t>
            </a:r>
            <a:r>
              <a:rPr lang="en-US" sz="2400" dirty="0" err="1" smtClean="0"/>
              <a:t>diserahkan</a:t>
            </a:r>
            <a:r>
              <a:rPr lang="en-US" sz="2400" dirty="0" smtClean="0"/>
              <a:t> </a:t>
            </a:r>
            <a:r>
              <a:rPr lang="en-US" sz="2400" dirty="0" err="1" smtClean="0"/>
              <a:t>oleh</a:t>
            </a:r>
            <a:r>
              <a:rPr lang="en-US" sz="2400" dirty="0" smtClean="0"/>
              <a:t> </a:t>
            </a:r>
            <a:r>
              <a:rPr lang="en-US" sz="2400" dirty="0" err="1" smtClean="0"/>
              <a:t>usaha</a:t>
            </a:r>
            <a:r>
              <a:rPr lang="en-US" sz="2400" dirty="0" smtClean="0"/>
              <a:t> </a:t>
            </a:r>
            <a:r>
              <a:rPr lang="en-US" sz="2400" dirty="0" err="1" smtClean="0"/>
              <a:t>katering</a:t>
            </a:r>
            <a:r>
              <a:rPr lang="en-US" sz="2400" dirty="0" smtClean="0"/>
              <a:t> </a:t>
            </a:r>
            <a:r>
              <a:rPr lang="en-US" sz="2400" dirty="0" err="1" smtClean="0"/>
              <a:t>atau</a:t>
            </a:r>
            <a:r>
              <a:rPr lang="en-US" sz="2400" dirty="0" smtClean="0"/>
              <a:t> </a:t>
            </a:r>
          </a:p>
          <a:p>
            <a:pPr>
              <a:buNone/>
            </a:pPr>
            <a:r>
              <a:rPr lang="en-US" sz="2400" dirty="0" smtClean="0"/>
              <a:t>    </a:t>
            </a:r>
            <a:r>
              <a:rPr lang="en-US" sz="2400" dirty="0" err="1" smtClean="0"/>
              <a:t>jasa</a:t>
            </a:r>
            <a:r>
              <a:rPr lang="en-US" sz="2400" dirty="0" smtClean="0"/>
              <a:t> </a:t>
            </a:r>
            <a:r>
              <a:rPr lang="en-US" sz="2400" dirty="0" err="1" smtClean="0"/>
              <a:t>boga</a:t>
            </a:r>
            <a:r>
              <a:rPr lang="en-US" sz="2400" dirty="0" smtClean="0"/>
              <a:t>.</a:t>
            </a:r>
          </a:p>
          <a:p>
            <a:pPr>
              <a:buNone/>
            </a:pPr>
            <a:r>
              <a:rPr lang="en-US" sz="2400" dirty="0" smtClean="0"/>
              <a:t>4.Barang </a:t>
            </a:r>
            <a:r>
              <a:rPr lang="en-US" sz="2400" dirty="0" err="1" smtClean="0"/>
              <a:t>dari</a:t>
            </a:r>
            <a:r>
              <a:rPr lang="en-US" sz="2400" dirty="0" smtClean="0"/>
              <a:t> </a:t>
            </a:r>
            <a:r>
              <a:rPr lang="en-US" sz="2400" dirty="0" err="1" smtClean="0"/>
              <a:t>hasil</a:t>
            </a:r>
            <a:r>
              <a:rPr lang="en-US" sz="2400" dirty="0" smtClean="0"/>
              <a:t> :</a:t>
            </a:r>
          </a:p>
          <a:p>
            <a:pPr>
              <a:buNone/>
            </a:pPr>
            <a:r>
              <a:rPr lang="en-US" sz="2400" dirty="0" smtClean="0"/>
              <a:t>    </a:t>
            </a:r>
            <a:r>
              <a:rPr lang="en-US" sz="2400" dirty="0" smtClean="0">
                <a:latin typeface="Times New Roman"/>
                <a:cs typeface="Times New Roman"/>
              </a:rPr>
              <a:t>■</a:t>
            </a:r>
            <a:r>
              <a:rPr lang="en-US" sz="2400" dirty="0" smtClean="0"/>
              <a:t> </a:t>
            </a:r>
            <a:r>
              <a:rPr lang="en-US" sz="2400" dirty="0" err="1" smtClean="0"/>
              <a:t>pertanian,perkebunan,kehutanan</a:t>
            </a:r>
            <a:r>
              <a:rPr lang="en-US" sz="2400" dirty="0" smtClean="0"/>
              <a:t> yang </a:t>
            </a:r>
            <a:r>
              <a:rPr lang="en-US" sz="2400" dirty="0" err="1" smtClean="0"/>
              <a:t>diambil</a:t>
            </a:r>
            <a:r>
              <a:rPr lang="en-US" sz="2400" dirty="0" smtClean="0"/>
              <a:t> </a:t>
            </a:r>
            <a:r>
              <a:rPr lang="en-US" sz="2400" dirty="0" err="1" smtClean="0"/>
              <a:t>langsung</a:t>
            </a:r>
            <a:endParaRPr lang="en-US" sz="2400" dirty="0" smtClean="0"/>
          </a:p>
          <a:p>
            <a:pPr>
              <a:buNone/>
            </a:pPr>
            <a:r>
              <a:rPr lang="en-US" sz="2400" dirty="0" smtClean="0"/>
              <a:t>        </a:t>
            </a:r>
            <a:r>
              <a:rPr lang="en-US" sz="2400" dirty="0" err="1" smtClean="0"/>
              <a:t>dari</a:t>
            </a:r>
            <a:r>
              <a:rPr lang="en-US" sz="2400" dirty="0" smtClean="0"/>
              <a:t> </a:t>
            </a:r>
            <a:r>
              <a:rPr lang="en-US" sz="2400" dirty="0" err="1" smtClean="0"/>
              <a:t>sumbernya</a:t>
            </a:r>
            <a:r>
              <a:rPr lang="en-US" sz="2400" dirty="0" smtClean="0"/>
              <a:t>, </a:t>
            </a:r>
            <a:r>
              <a:rPr lang="en-US" sz="2400" dirty="0" err="1" smtClean="0"/>
              <a:t>misal</a:t>
            </a:r>
            <a:r>
              <a:rPr lang="en-US" sz="2400" dirty="0" smtClean="0"/>
              <a:t>; </a:t>
            </a:r>
            <a:r>
              <a:rPr lang="en-US" sz="2400" dirty="0" err="1" smtClean="0"/>
              <a:t>padi,kelapa</a:t>
            </a:r>
            <a:r>
              <a:rPr lang="en-US" sz="2400" dirty="0" smtClean="0"/>
              <a:t> </a:t>
            </a:r>
            <a:r>
              <a:rPr lang="en-US" sz="2400" dirty="0" err="1" smtClean="0"/>
              <a:t>sawit,dan</a:t>
            </a:r>
            <a:r>
              <a:rPr lang="en-US" sz="2400" dirty="0" smtClean="0"/>
              <a:t> </a:t>
            </a:r>
            <a:r>
              <a:rPr lang="en-US" sz="2400" dirty="0" err="1" smtClean="0"/>
              <a:t>karet</a:t>
            </a:r>
            <a:r>
              <a:rPr lang="en-US" sz="2400" dirty="0" smtClean="0"/>
              <a:t>.</a:t>
            </a:r>
          </a:p>
          <a:p>
            <a:pPr>
              <a:buNone/>
            </a:pPr>
            <a:r>
              <a:rPr lang="en-US" sz="2400" dirty="0" smtClean="0"/>
              <a:t>    </a:t>
            </a:r>
            <a:r>
              <a:rPr lang="en-US" sz="2400" dirty="0" smtClean="0">
                <a:latin typeface="Times New Roman"/>
                <a:cs typeface="Times New Roman"/>
              </a:rPr>
              <a:t>■ </a:t>
            </a:r>
            <a:r>
              <a:rPr lang="en-US" sz="2400" dirty="0" err="1" smtClean="0">
                <a:latin typeface="Times New Roman"/>
                <a:cs typeface="Times New Roman"/>
              </a:rPr>
              <a:t>peternakan,perburuan</a:t>
            </a:r>
            <a:r>
              <a:rPr lang="en-US" sz="2400" dirty="0" smtClean="0">
                <a:latin typeface="Times New Roman"/>
                <a:cs typeface="Times New Roman"/>
              </a:rPr>
              <a:t>/</a:t>
            </a:r>
            <a:r>
              <a:rPr lang="en-US" sz="2400" dirty="0" err="1" smtClean="0">
                <a:latin typeface="Times New Roman"/>
                <a:cs typeface="Times New Roman"/>
              </a:rPr>
              <a:t>penangkapan</a:t>
            </a:r>
            <a:r>
              <a:rPr lang="en-US" sz="2400" dirty="0" smtClean="0">
                <a:latin typeface="Times New Roman"/>
                <a:cs typeface="Times New Roman"/>
              </a:rPr>
              <a:t> </a:t>
            </a:r>
            <a:r>
              <a:rPr lang="en-US" sz="2400" dirty="0" err="1" smtClean="0">
                <a:latin typeface="Times New Roman"/>
                <a:cs typeface="Times New Roman"/>
              </a:rPr>
              <a:t>dari</a:t>
            </a:r>
            <a:r>
              <a:rPr lang="en-US" sz="2400" dirty="0" smtClean="0">
                <a:latin typeface="Times New Roman"/>
                <a:cs typeface="Times New Roman"/>
              </a:rPr>
              <a:t> </a:t>
            </a:r>
            <a:r>
              <a:rPr lang="en-US" sz="2400" dirty="0" err="1" smtClean="0">
                <a:latin typeface="Times New Roman"/>
                <a:cs typeface="Times New Roman"/>
              </a:rPr>
              <a:t>sumbernya</a:t>
            </a:r>
            <a:endParaRPr lang="en-US" sz="2400" dirty="0" smtClean="0">
              <a:latin typeface="Times New Roman"/>
              <a:cs typeface="Times New Roman"/>
            </a:endParaRPr>
          </a:p>
          <a:p>
            <a:pPr>
              <a:buNone/>
            </a:pPr>
            <a:r>
              <a:rPr lang="en-US" sz="2400" dirty="0" smtClean="0">
                <a:latin typeface="Times New Roman"/>
                <a:cs typeface="Times New Roman"/>
              </a:rPr>
              <a:t>       </a:t>
            </a:r>
            <a:r>
              <a:rPr lang="en-US" sz="2400" dirty="0" err="1" smtClean="0">
                <a:latin typeface="Times New Roman"/>
                <a:cs typeface="Times New Roman"/>
              </a:rPr>
              <a:t>misal</a:t>
            </a:r>
            <a:r>
              <a:rPr lang="en-US" sz="2400" dirty="0" smtClean="0">
                <a:latin typeface="Times New Roman"/>
                <a:cs typeface="Times New Roman"/>
              </a:rPr>
              <a:t>: </a:t>
            </a:r>
            <a:r>
              <a:rPr lang="en-US" sz="2400" dirty="0" err="1" smtClean="0">
                <a:latin typeface="Times New Roman"/>
                <a:cs typeface="Times New Roman"/>
              </a:rPr>
              <a:t>sapi</a:t>
            </a:r>
            <a:r>
              <a:rPr lang="en-US" sz="2400" dirty="0" smtClean="0">
                <a:latin typeface="Times New Roman"/>
                <a:cs typeface="Times New Roman"/>
              </a:rPr>
              <a:t> </a:t>
            </a:r>
            <a:r>
              <a:rPr lang="en-US" sz="2400" dirty="0" err="1" smtClean="0">
                <a:latin typeface="Times New Roman"/>
                <a:cs typeface="Times New Roman"/>
              </a:rPr>
              <a:t>potong</a:t>
            </a:r>
            <a:r>
              <a:rPr lang="en-US" sz="2400" dirty="0" smtClean="0">
                <a:latin typeface="Times New Roman"/>
                <a:cs typeface="Times New Roman"/>
              </a:rPr>
              <a:t>, </a:t>
            </a:r>
            <a:r>
              <a:rPr lang="en-US" sz="2400" dirty="0" err="1" smtClean="0">
                <a:latin typeface="Times New Roman"/>
                <a:cs typeface="Times New Roman"/>
              </a:rPr>
              <a:t>unggas</a:t>
            </a:r>
            <a:r>
              <a:rPr lang="en-US" sz="2400" dirty="0" smtClean="0">
                <a:latin typeface="Times New Roman"/>
                <a:cs typeface="Times New Roman"/>
              </a:rPr>
              <a:t>.</a:t>
            </a:r>
          </a:p>
          <a:p>
            <a:pPr>
              <a:buNone/>
            </a:pPr>
            <a:r>
              <a:rPr lang="en-US" sz="2400" dirty="0" smtClean="0">
                <a:latin typeface="Times New Roman"/>
                <a:cs typeface="Times New Roman"/>
              </a:rPr>
              <a:t>   ■ </a:t>
            </a:r>
            <a:r>
              <a:rPr lang="en-US" sz="2400" dirty="0" err="1" smtClean="0">
                <a:latin typeface="Times New Roman"/>
                <a:cs typeface="Times New Roman"/>
              </a:rPr>
              <a:t>budi</a:t>
            </a:r>
            <a:r>
              <a:rPr lang="en-US" sz="2400" dirty="0" smtClean="0">
                <a:latin typeface="Times New Roman"/>
                <a:cs typeface="Times New Roman"/>
              </a:rPr>
              <a:t> </a:t>
            </a:r>
            <a:r>
              <a:rPr lang="en-US" sz="2400" dirty="0" err="1" smtClean="0">
                <a:latin typeface="Times New Roman"/>
                <a:cs typeface="Times New Roman"/>
              </a:rPr>
              <a:t>daya</a:t>
            </a:r>
            <a:r>
              <a:rPr lang="en-US" sz="2400" dirty="0" smtClean="0">
                <a:latin typeface="Times New Roman"/>
                <a:cs typeface="Times New Roman"/>
              </a:rPr>
              <a:t> yang </a:t>
            </a:r>
            <a:r>
              <a:rPr lang="en-US" sz="2400" dirty="0" err="1" smtClean="0">
                <a:latin typeface="Times New Roman"/>
                <a:cs typeface="Times New Roman"/>
              </a:rPr>
              <a:t>diambil</a:t>
            </a:r>
            <a:r>
              <a:rPr lang="en-US" sz="2400" dirty="0" smtClean="0">
                <a:latin typeface="Times New Roman"/>
                <a:cs typeface="Times New Roman"/>
              </a:rPr>
              <a:t> </a:t>
            </a:r>
            <a:r>
              <a:rPr lang="en-US" sz="2400" dirty="0" err="1" smtClean="0">
                <a:latin typeface="Times New Roman"/>
                <a:cs typeface="Times New Roman"/>
              </a:rPr>
              <a:t>dari</a:t>
            </a:r>
            <a:r>
              <a:rPr lang="en-US" sz="2400" dirty="0" smtClean="0">
                <a:latin typeface="Times New Roman"/>
                <a:cs typeface="Times New Roman"/>
              </a:rPr>
              <a:t> </a:t>
            </a:r>
            <a:r>
              <a:rPr lang="en-US" sz="2400" dirty="0" err="1" smtClean="0">
                <a:latin typeface="Times New Roman"/>
                <a:cs typeface="Times New Roman"/>
              </a:rPr>
              <a:t>sumbernya</a:t>
            </a:r>
            <a:r>
              <a:rPr lang="en-US" sz="2400" dirty="0" smtClean="0">
                <a:latin typeface="Times New Roman"/>
                <a:cs typeface="Times New Roman"/>
              </a:rPr>
              <a:t>, </a:t>
            </a:r>
            <a:r>
              <a:rPr lang="en-US" sz="2400" dirty="0" err="1" smtClean="0">
                <a:latin typeface="Times New Roman"/>
                <a:cs typeface="Times New Roman"/>
              </a:rPr>
              <a:t>misal</a:t>
            </a:r>
            <a:r>
              <a:rPr lang="en-US" sz="2400" dirty="0" smtClean="0">
                <a:latin typeface="Times New Roman"/>
                <a:cs typeface="Times New Roman"/>
              </a:rPr>
              <a:t>: </a:t>
            </a:r>
            <a:r>
              <a:rPr lang="en-US" sz="2400" dirty="0" err="1" smtClean="0">
                <a:latin typeface="Times New Roman"/>
                <a:cs typeface="Times New Roman"/>
              </a:rPr>
              <a:t>ikan,teripang,udang</a:t>
            </a:r>
            <a:r>
              <a:rPr lang="en-US" sz="2400" dirty="0" smtClean="0">
                <a:latin typeface="Times New Roman"/>
                <a:cs typeface="Times New Roman"/>
              </a:rPr>
              <a:t>.</a:t>
            </a:r>
          </a:p>
          <a:p>
            <a:pPr>
              <a:buNone/>
            </a:pPr>
            <a:r>
              <a:rPr lang="en-US" sz="2400" dirty="0" smtClean="0">
                <a:latin typeface="Times New Roman"/>
                <a:cs typeface="Times New Roman"/>
              </a:rPr>
              <a:t>5.Uang,emas </a:t>
            </a:r>
            <a:r>
              <a:rPr lang="en-US" sz="2400" dirty="0" err="1" smtClean="0">
                <a:latin typeface="Times New Roman"/>
                <a:cs typeface="Times New Roman"/>
              </a:rPr>
              <a:t>batangan,dan</a:t>
            </a:r>
            <a:r>
              <a:rPr lang="en-US" sz="2400" dirty="0" smtClean="0">
                <a:latin typeface="Times New Roman"/>
                <a:cs typeface="Times New Roman"/>
              </a:rPr>
              <a:t> </a:t>
            </a:r>
            <a:r>
              <a:rPr lang="en-US" sz="2400" dirty="0" err="1" smtClean="0">
                <a:latin typeface="Times New Roman"/>
                <a:cs typeface="Times New Roman"/>
              </a:rPr>
              <a:t>surat-surat</a:t>
            </a:r>
            <a:r>
              <a:rPr lang="en-US" sz="2400" dirty="0" smtClean="0">
                <a:latin typeface="Times New Roman"/>
                <a:cs typeface="Times New Roman"/>
              </a:rPr>
              <a:t> </a:t>
            </a:r>
            <a:r>
              <a:rPr lang="en-US" sz="2400" dirty="0" err="1" smtClean="0">
                <a:latin typeface="Times New Roman"/>
                <a:cs typeface="Times New Roman"/>
              </a:rPr>
              <a:t>berharga</a:t>
            </a:r>
            <a:r>
              <a:rPr lang="en-US" sz="2400" dirty="0" smtClean="0">
                <a:latin typeface="Times New Roman"/>
                <a:cs typeface="Times New Roman"/>
              </a:rPr>
              <a:t>.</a:t>
            </a:r>
            <a:endParaRPr lang="en-US" sz="2400" dirty="0" smtClean="0"/>
          </a:p>
          <a:p>
            <a:pPr>
              <a:buNone/>
            </a:pPr>
            <a:r>
              <a:rPr lang="en-US" sz="2400" dirty="0" smtClean="0"/>
              <a:t>    </a:t>
            </a:r>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438922"/>
            <a:ext cx="9180513" cy="6072230"/>
          </a:xfrm>
        </p:spPr>
        <p:txBody>
          <a:bodyPr>
            <a:normAutofit/>
          </a:bodyPr>
          <a:lstStyle/>
          <a:p>
            <a:pPr>
              <a:buNone/>
            </a:pPr>
            <a:r>
              <a:rPr lang="en-US" sz="2400" b="1" u="sng" dirty="0" err="1" smtClean="0"/>
              <a:t>Jasa</a:t>
            </a:r>
            <a:r>
              <a:rPr lang="en-US" sz="2400" b="1" u="sng" dirty="0" smtClean="0"/>
              <a:t> yang </a:t>
            </a:r>
            <a:r>
              <a:rPr lang="en-US" sz="2400" b="1" u="sng" dirty="0" err="1" smtClean="0"/>
              <a:t>tidak</a:t>
            </a:r>
            <a:r>
              <a:rPr lang="en-US" sz="2400" b="1" u="sng" dirty="0" smtClean="0"/>
              <a:t> </a:t>
            </a:r>
            <a:r>
              <a:rPr lang="en-US" sz="2400" b="1" u="sng" dirty="0" err="1" smtClean="0"/>
              <a:t>dikenakan</a:t>
            </a:r>
            <a:r>
              <a:rPr lang="en-US" sz="2400" b="1" u="sng" dirty="0" smtClean="0"/>
              <a:t> PPN</a:t>
            </a:r>
          </a:p>
          <a:p>
            <a:pPr>
              <a:buNone/>
            </a:pPr>
            <a:endParaRPr lang="en-US" sz="2400" b="1" u="sng" dirty="0"/>
          </a:p>
        </p:txBody>
      </p:sp>
      <p:graphicFrame>
        <p:nvGraphicFramePr>
          <p:cNvPr id="5" name="Table 4"/>
          <p:cNvGraphicFramePr>
            <a:graphicFrameLocks noGrp="1"/>
          </p:cNvGraphicFramePr>
          <p:nvPr/>
        </p:nvGraphicFramePr>
        <p:xfrm>
          <a:off x="89662" y="1010427"/>
          <a:ext cx="8947978" cy="5027135"/>
        </p:xfrm>
        <a:graphic>
          <a:graphicData uri="http://schemas.openxmlformats.org/drawingml/2006/table">
            <a:tbl>
              <a:tblPr firstRow="1" bandRow="1">
                <a:tableStyleId>{5C22544A-7EE6-4342-B048-85BDC9FD1C3A}</a:tableStyleId>
              </a:tblPr>
              <a:tblGrid>
                <a:gridCol w="2567045"/>
                <a:gridCol w="6380933"/>
              </a:tblGrid>
              <a:tr h="462883">
                <a:tc>
                  <a:txBody>
                    <a:bodyPr/>
                    <a:lstStyle/>
                    <a:p>
                      <a:pPr algn="ctr"/>
                      <a:r>
                        <a:rPr lang="en-US" sz="2000" dirty="0" smtClean="0">
                          <a:solidFill>
                            <a:schemeClr val="tx1"/>
                          </a:solidFill>
                        </a:rPr>
                        <a:t>KATEGORI</a:t>
                      </a:r>
                      <a:endParaRPr lang="en-US" sz="2000" dirty="0">
                        <a:solidFill>
                          <a:schemeClr val="tx1"/>
                        </a:solidFill>
                      </a:endParaRPr>
                    </a:p>
                  </a:txBody>
                  <a:tcPr/>
                </a:tc>
                <a:tc>
                  <a:txBody>
                    <a:bodyPr/>
                    <a:lstStyle/>
                    <a:p>
                      <a:pPr algn="ctr"/>
                      <a:r>
                        <a:rPr lang="en-US" sz="2000" smtClean="0">
                          <a:solidFill>
                            <a:schemeClr val="tx1"/>
                          </a:solidFill>
                        </a:rPr>
                        <a:t>JENIS JASA</a:t>
                      </a:r>
                      <a:endParaRPr lang="en-US" sz="2000" dirty="0">
                        <a:solidFill>
                          <a:schemeClr val="tx1"/>
                        </a:solidFill>
                      </a:endParaRPr>
                    </a:p>
                  </a:txBody>
                  <a:tcPr/>
                </a:tc>
              </a:tr>
              <a:tr h="462883">
                <a:tc>
                  <a:txBody>
                    <a:bodyPr/>
                    <a:lstStyle/>
                    <a:p>
                      <a:r>
                        <a:rPr lang="en-US" sz="2000" dirty="0" err="1" smtClean="0"/>
                        <a:t>Pelayanan</a:t>
                      </a:r>
                      <a:r>
                        <a:rPr lang="en-US" sz="2000" baseline="0" dirty="0" smtClean="0"/>
                        <a:t> </a:t>
                      </a:r>
                      <a:r>
                        <a:rPr lang="en-US" sz="2000" baseline="0" dirty="0" err="1" smtClean="0"/>
                        <a:t>Kesehatan</a:t>
                      </a:r>
                      <a:r>
                        <a:rPr lang="en-US" sz="2000" baseline="0" dirty="0" smtClean="0"/>
                        <a:t> </a:t>
                      </a:r>
                      <a:r>
                        <a:rPr lang="en-US" sz="2000" baseline="0" dirty="0" err="1" smtClean="0"/>
                        <a:t>Medik</a:t>
                      </a:r>
                      <a:endParaRPr lang="en-US" sz="2000" dirty="0"/>
                    </a:p>
                  </a:txBody>
                  <a:tcPr/>
                </a:tc>
                <a:tc>
                  <a:txBody>
                    <a:bodyPr/>
                    <a:lstStyle/>
                    <a:p>
                      <a:r>
                        <a:rPr lang="en-US" sz="2000" dirty="0" err="1" smtClean="0"/>
                        <a:t>Jasa</a:t>
                      </a:r>
                      <a:r>
                        <a:rPr lang="en-US" sz="2000" dirty="0" smtClean="0"/>
                        <a:t> </a:t>
                      </a:r>
                      <a:r>
                        <a:rPr lang="en-US" sz="2000" dirty="0" err="1" smtClean="0"/>
                        <a:t>dokter</a:t>
                      </a:r>
                      <a:r>
                        <a:rPr lang="en-US" sz="2000" dirty="0" smtClean="0"/>
                        <a:t> </a:t>
                      </a:r>
                      <a:r>
                        <a:rPr lang="en-US" sz="2000" dirty="0" err="1" smtClean="0"/>
                        <a:t>umum</a:t>
                      </a:r>
                      <a:r>
                        <a:rPr lang="en-US" sz="2000" dirty="0" smtClean="0"/>
                        <a:t>, </a:t>
                      </a:r>
                      <a:r>
                        <a:rPr lang="en-US" sz="2000" dirty="0" err="1" smtClean="0"/>
                        <a:t>spesialis,gigi,hewan,akupuntur,ahli</a:t>
                      </a:r>
                      <a:r>
                        <a:rPr lang="en-US" sz="2000" dirty="0" smtClean="0"/>
                        <a:t> </a:t>
                      </a:r>
                      <a:r>
                        <a:rPr lang="en-US" sz="2000" dirty="0" err="1" smtClean="0"/>
                        <a:t>giji</a:t>
                      </a:r>
                      <a:r>
                        <a:rPr lang="en-US" sz="2000" dirty="0" smtClean="0"/>
                        <a:t>,</a:t>
                      </a:r>
                    </a:p>
                    <a:p>
                      <a:r>
                        <a:rPr lang="en-US" sz="2000" dirty="0" err="1" smtClean="0"/>
                        <a:t>fisioterapi,kebidanan,dukun</a:t>
                      </a:r>
                      <a:r>
                        <a:rPr lang="en-US" sz="2000" baseline="0" dirty="0" smtClean="0"/>
                        <a:t> </a:t>
                      </a:r>
                      <a:r>
                        <a:rPr lang="en-US" sz="2000" baseline="0" dirty="0" err="1" smtClean="0"/>
                        <a:t>bayi,para</a:t>
                      </a:r>
                      <a:r>
                        <a:rPr lang="en-US" sz="2000" baseline="0" dirty="0" smtClean="0"/>
                        <a:t> </a:t>
                      </a:r>
                      <a:r>
                        <a:rPr lang="en-US" sz="2000" baseline="0" dirty="0" err="1" smtClean="0"/>
                        <a:t>medik</a:t>
                      </a:r>
                      <a:r>
                        <a:rPr lang="en-US" sz="2000" baseline="0" dirty="0" smtClean="0"/>
                        <a:t> </a:t>
                      </a:r>
                      <a:r>
                        <a:rPr lang="en-US" sz="2000" baseline="0" dirty="0" err="1" smtClean="0"/>
                        <a:t>dan</a:t>
                      </a:r>
                      <a:r>
                        <a:rPr lang="en-US" sz="2000" baseline="0" dirty="0" smtClean="0"/>
                        <a:t> </a:t>
                      </a:r>
                      <a:r>
                        <a:rPr lang="en-US" sz="2000" baseline="0" dirty="0" err="1" smtClean="0"/>
                        <a:t>perawat,rumah</a:t>
                      </a:r>
                      <a:r>
                        <a:rPr lang="en-US" sz="2000" baseline="0" dirty="0" smtClean="0"/>
                        <a:t> </a:t>
                      </a:r>
                      <a:r>
                        <a:rPr lang="en-US" sz="2000" baseline="0" dirty="0" err="1" smtClean="0"/>
                        <a:t>sakit,rumah</a:t>
                      </a:r>
                      <a:r>
                        <a:rPr lang="en-US" sz="2000" baseline="0" dirty="0" smtClean="0"/>
                        <a:t> </a:t>
                      </a:r>
                      <a:r>
                        <a:rPr lang="en-US" sz="2000" baseline="0" dirty="0" err="1" smtClean="0"/>
                        <a:t>bersalin,klinik</a:t>
                      </a:r>
                      <a:r>
                        <a:rPr lang="en-US" sz="2000" baseline="0" dirty="0" smtClean="0"/>
                        <a:t> </a:t>
                      </a:r>
                      <a:r>
                        <a:rPr lang="en-US" sz="2000" baseline="0" dirty="0" err="1" smtClean="0"/>
                        <a:t>kesehatan,laboratorium</a:t>
                      </a:r>
                      <a:r>
                        <a:rPr lang="en-US" sz="2000" baseline="0" dirty="0" smtClean="0"/>
                        <a:t> </a:t>
                      </a:r>
                      <a:r>
                        <a:rPr lang="en-US" sz="2000" baseline="0" dirty="0" err="1" smtClean="0"/>
                        <a:t>kesehatan</a:t>
                      </a:r>
                      <a:endParaRPr lang="en-US" sz="2000" dirty="0"/>
                    </a:p>
                  </a:txBody>
                  <a:tcPr/>
                </a:tc>
              </a:tr>
              <a:tr h="462883">
                <a:tc>
                  <a:txBody>
                    <a:bodyPr/>
                    <a:lstStyle/>
                    <a:p>
                      <a:r>
                        <a:rPr lang="en-US" sz="2000" dirty="0" err="1" smtClean="0"/>
                        <a:t>Pelayanan</a:t>
                      </a:r>
                      <a:r>
                        <a:rPr lang="en-US" sz="2000" dirty="0" smtClean="0"/>
                        <a:t> </a:t>
                      </a:r>
                      <a:r>
                        <a:rPr lang="en-US" sz="2000" dirty="0" err="1" smtClean="0"/>
                        <a:t>Sosial</a:t>
                      </a:r>
                      <a:endParaRPr lang="en-US" sz="2000" dirty="0"/>
                    </a:p>
                  </a:txBody>
                  <a:tcPr/>
                </a:tc>
                <a:tc>
                  <a:txBody>
                    <a:bodyPr/>
                    <a:lstStyle/>
                    <a:p>
                      <a:r>
                        <a:rPr lang="en-US" sz="2000" dirty="0" err="1" smtClean="0"/>
                        <a:t>Panti</a:t>
                      </a:r>
                      <a:r>
                        <a:rPr lang="en-US" sz="2000" dirty="0" smtClean="0"/>
                        <a:t> </a:t>
                      </a:r>
                      <a:r>
                        <a:rPr lang="en-US" sz="2000" dirty="0" err="1" smtClean="0"/>
                        <a:t>asuhan,panti</a:t>
                      </a:r>
                      <a:r>
                        <a:rPr lang="en-US" sz="2000" dirty="0" smtClean="0"/>
                        <a:t> </a:t>
                      </a:r>
                      <a:r>
                        <a:rPr lang="en-US" sz="2000" dirty="0" err="1" smtClean="0"/>
                        <a:t>jompo,pemadam</a:t>
                      </a:r>
                      <a:r>
                        <a:rPr lang="en-US" sz="2000" dirty="0" smtClean="0"/>
                        <a:t> </a:t>
                      </a:r>
                      <a:r>
                        <a:rPr lang="en-US" sz="2000" dirty="0" err="1" smtClean="0"/>
                        <a:t>kebakaran,lembaga</a:t>
                      </a:r>
                      <a:r>
                        <a:rPr lang="en-US" sz="2000" dirty="0" smtClean="0"/>
                        <a:t> </a:t>
                      </a:r>
                      <a:r>
                        <a:rPr lang="en-US" sz="2000" dirty="0" err="1" smtClean="0"/>
                        <a:t>rehabilitasi,pemakaman</a:t>
                      </a:r>
                      <a:r>
                        <a:rPr lang="en-US" sz="2000" dirty="0" smtClean="0"/>
                        <a:t>, </a:t>
                      </a:r>
                      <a:r>
                        <a:rPr lang="en-US" sz="2000" dirty="0" err="1" smtClean="0"/>
                        <a:t>dll</a:t>
                      </a:r>
                      <a:endParaRPr lang="en-US" sz="2000" dirty="0"/>
                    </a:p>
                  </a:txBody>
                  <a:tcPr/>
                </a:tc>
              </a:tr>
              <a:tr h="462883">
                <a:tc>
                  <a:txBody>
                    <a:bodyPr/>
                    <a:lstStyle/>
                    <a:p>
                      <a:r>
                        <a:rPr lang="en-US" sz="2000" dirty="0" err="1" smtClean="0"/>
                        <a:t>Pengiriman</a:t>
                      </a:r>
                      <a:endParaRPr lang="en-US" sz="2000" dirty="0"/>
                    </a:p>
                  </a:txBody>
                  <a:tcPr/>
                </a:tc>
                <a:tc>
                  <a:txBody>
                    <a:bodyPr/>
                    <a:lstStyle/>
                    <a:p>
                      <a:r>
                        <a:rPr lang="en-US" sz="2000" dirty="0" err="1" smtClean="0"/>
                        <a:t>Pengiriman</a:t>
                      </a:r>
                      <a:r>
                        <a:rPr lang="en-US" sz="2000" dirty="0" smtClean="0"/>
                        <a:t> </a:t>
                      </a:r>
                      <a:r>
                        <a:rPr lang="en-US" sz="2000" dirty="0" err="1" smtClean="0"/>
                        <a:t>surat</a:t>
                      </a:r>
                      <a:r>
                        <a:rPr lang="en-US" sz="2000" baseline="0" dirty="0" smtClean="0"/>
                        <a:t> </a:t>
                      </a:r>
                      <a:r>
                        <a:rPr lang="en-US" sz="2000" baseline="0" dirty="0" err="1" smtClean="0"/>
                        <a:t>dengan</a:t>
                      </a:r>
                      <a:r>
                        <a:rPr lang="en-US" sz="2000" baseline="0" dirty="0" smtClean="0"/>
                        <a:t> </a:t>
                      </a:r>
                      <a:r>
                        <a:rPr lang="en-US" sz="2000" baseline="0" dirty="0" err="1" smtClean="0"/>
                        <a:t>perangko</a:t>
                      </a:r>
                      <a:r>
                        <a:rPr lang="en-US" sz="2000" baseline="0" dirty="0" smtClean="0"/>
                        <a:t>(Pos Indonesia)</a:t>
                      </a:r>
                      <a:endParaRPr lang="en-US" sz="2000" dirty="0"/>
                    </a:p>
                  </a:txBody>
                  <a:tcPr/>
                </a:tc>
              </a:tr>
              <a:tr h="462883">
                <a:tc>
                  <a:txBody>
                    <a:bodyPr/>
                    <a:lstStyle/>
                    <a:p>
                      <a:r>
                        <a:rPr lang="en-US" sz="2000" dirty="0" err="1" smtClean="0"/>
                        <a:t>Perbankan,asuransi,sewa</a:t>
                      </a:r>
                      <a:r>
                        <a:rPr lang="en-US" sz="2000" baseline="0" dirty="0" smtClean="0"/>
                        <a:t> </a:t>
                      </a:r>
                      <a:r>
                        <a:rPr lang="en-US" sz="2000" baseline="0" dirty="0" err="1" smtClean="0"/>
                        <a:t>guna</a:t>
                      </a:r>
                      <a:r>
                        <a:rPr lang="en-US" sz="2000" baseline="0" dirty="0" smtClean="0"/>
                        <a:t> </a:t>
                      </a:r>
                      <a:r>
                        <a:rPr lang="en-US" sz="2000" baseline="0" dirty="0" err="1" smtClean="0"/>
                        <a:t>usaha</a:t>
                      </a:r>
                      <a:endParaRPr lang="en-US" sz="2000" dirty="0"/>
                    </a:p>
                  </a:txBody>
                  <a:tcPr/>
                </a:tc>
                <a:tc>
                  <a:txBody>
                    <a:bodyPr/>
                    <a:lstStyle/>
                    <a:p>
                      <a:r>
                        <a:rPr lang="en-US" sz="2000" dirty="0" err="1" smtClean="0"/>
                        <a:t>Jasa</a:t>
                      </a:r>
                      <a:r>
                        <a:rPr lang="en-US" sz="2000" dirty="0" smtClean="0"/>
                        <a:t> </a:t>
                      </a:r>
                      <a:r>
                        <a:rPr lang="en-US" sz="2000" dirty="0" err="1" smtClean="0"/>
                        <a:t>perbankan,jasa</a:t>
                      </a:r>
                      <a:r>
                        <a:rPr lang="en-US" sz="2000" dirty="0" smtClean="0"/>
                        <a:t> </a:t>
                      </a:r>
                      <a:r>
                        <a:rPr lang="en-US" sz="2000" dirty="0" err="1" smtClean="0"/>
                        <a:t>asuransi</a:t>
                      </a:r>
                      <a:r>
                        <a:rPr lang="en-US" sz="2000" dirty="0" smtClean="0"/>
                        <a:t> (</a:t>
                      </a:r>
                      <a:r>
                        <a:rPr lang="en-US" sz="2000" dirty="0" err="1" smtClean="0"/>
                        <a:t>tidak</a:t>
                      </a:r>
                      <a:r>
                        <a:rPr lang="en-US" sz="2000" dirty="0" smtClean="0"/>
                        <a:t> </a:t>
                      </a:r>
                      <a:r>
                        <a:rPr lang="en-US" sz="2000" dirty="0" err="1" smtClean="0"/>
                        <a:t>termasuk</a:t>
                      </a:r>
                      <a:r>
                        <a:rPr lang="en-US" sz="2000" dirty="0" smtClean="0"/>
                        <a:t> broker </a:t>
                      </a:r>
                      <a:r>
                        <a:rPr lang="en-US" sz="2000" dirty="0" err="1" smtClean="0"/>
                        <a:t>asuransi</a:t>
                      </a:r>
                      <a:r>
                        <a:rPr lang="en-US" sz="2000" dirty="0" smtClean="0"/>
                        <a:t>),</a:t>
                      </a:r>
                      <a:r>
                        <a:rPr lang="en-US" sz="2000" dirty="0" err="1" smtClean="0"/>
                        <a:t>sewa</a:t>
                      </a:r>
                      <a:r>
                        <a:rPr lang="en-US" sz="2000" dirty="0" smtClean="0"/>
                        <a:t> </a:t>
                      </a:r>
                      <a:r>
                        <a:rPr lang="en-US" sz="2000" dirty="0" err="1" smtClean="0"/>
                        <a:t>guna</a:t>
                      </a:r>
                      <a:r>
                        <a:rPr lang="en-US" sz="2000" dirty="0" smtClean="0"/>
                        <a:t> </a:t>
                      </a:r>
                      <a:r>
                        <a:rPr lang="en-US" sz="2000" dirty="0" err="1" smtClean="0"/>
                        <a:t>usaha</a:t>
                      </a:r>
                      <a:r>
                        <a:rPr lang="en-US" sz="2000" dirty="0" smtClean="0"/>
                        <a:t> </a:t>
                      </a:r>
                      <a:r>
                        <a:rPr lang="en-US" sz="2000" dirty="0" err="1" smtClean="0"/>
                        <a:t>dengan</a:t>
                      </a:r>
                      <a:r>
                        <a:rPr lang="en-US" sz="2000" dirty="0" smtClean="0"/>
                        <a:t> </a:t>
                      </a:r>
                      <a:r>
                        <a:rPr lang="en-US" sz="2000" dirty="0" err="1" smtClean="0"/>
                        <a:t>hak</a:t>
                      </a:r>
                      <a:r>
                        <a:rPr lang="en-US" sz="2000" dirty="0" smtClean="0"/>
                        <a:t> </a:t>
                      </a:r>
                      <a:r>
                        <a:rPr lang="en-US" sz="2000" dirty="0" err="1" smtClean="0"/>
                        <a:t>opsi</a:t>
                      </a:r>
                      <a:endParaRPr lang="en-US" sz="2000" dirty="0"/>
                    </a:p>
                  </a:txBody>
                  <a:tcPr/>
                </a:tc>
              </a:tr>
              <a:tr h="462883">
                <a:tc>
                  <a:txBody>
                    <a:bodyPr/>
                    <a:lstStyle/>
                    <a:p>
                      <a:r>
                        <a:rPr lang="en-US" sz="2000" dirty="0" err="1" smtClean="0"/>
                        <a:t>Keagamaan</a:t>
                      </a:r>
                      <a:endParaRPr lang="en-US" sz="2000" dirty="0"/>
                    </a:p>
                  </a:txBody>
                  <a:tcPr/>
                </a:tc>
                <a:tc>
                  <a:txBody>
                    <a:bodyPr/>
                    <a:lstStyle/>
                    <a:p>
                      <a:r>
                        <a:rPr lang="en-US" sz="2000" dirty="0" err="1" smtClean="0"/>
                        <a:t>Pelayanan</a:t>
                      </a:r>
                      <a:r>
                        <a:rPr lang="en-US" sz="2000" dirty="0" smtClean="0"/>
                        <a:t> </a:t>
                      </a:r>
                      <a:r>
                        <a:rPr lang="en-US" sz="2000" dirty="0" err="1" smtClean="0"/>
                        <a:t>rumah</a:t>
                      </a:r>
                      <a:r>
                        <a:rPr lang="en-US" sz="2000" dirty="0" smtClean="0"/>
                        <a:t> </a:t>
                      </a:r>
                      <a:r>
                        <a:rPr lang="en-US" sz="2000" dirty="0" err="1" smtClean="0"/>
                        <a:t>ibadah,khotbah</a:t>
                      </a:r>
                      <a:r>
                        <a:rPr lang="en-US" sz="2000" dirty="0" smtClean="0"/>
                        <a:t>, </a:t>
                      </a:r>
                      <a:r>
                        <a:rPr lang="en-US" sz="2000" dirty="0" err="1" smtClean="0"/>
                        <a:t>dan</a:t>
                      </a:r>
                      <a:r>
                        <a:rPr lang="en-US" sz="2000" dirty="0" smtClean="0"/>
                        <a:t> </a:t>
                      </a:r>
                      <a:r>
                        <a:rPr lang="en-US" sz="2000" dirty="0" err="1" smtClean="0"/>
                        <a:t>dakwah</a:t>
                      </a:r>
                      <a:endParaRPr lang="en-US" sz="2000" dirty="0"/>
                    </a:p>
                  </a:txBody>
                  <a:tcPr/>
                </a:tc>
              </a:tr>
              <a:tr h="462883">
                <a:tc>
                  <a:txBody>
                    <a:bodyPr/>
                    <a:lstStyle/>
                    <a:p>
                      <a:r>
                        <a:rPr lang="en-US" sz="2000" dirty="0" err="1" smtClean="0"/>
                        <a:t>Pendidikan</a:t>
                      </a:r>
                      <a:endParaRPr lang="en-US" sz="2000" dirty="0"/>
                    </a:p>
                  </a:txBody>
                  <a:tcPr/>
                </a:tc>
                <a:tc>
                  <a:txBody>
                    <a:bodyPr/>
                    <a:lstStyle/>
                    <a:p>
                      <a:r>
                        <a:rPr lang="en-US" sz="2000" dirty="0" err="1" smtClean="0"/>
                        <a:t>Pendidikan</a:t>
                      </a:r>
                      <a:r>
                        <a:rPr lang="en-US" sz="2000" dirty="0" smtClean="0"/>
                        <a:t> </a:t>
                      </a:r>
                      <a:r>
                        <a:rPr lang="en-US" sz="2000" dirty="0" err="1" smtClean="0"/>
                        <a:t>sekolah</a:t>
                      </a:r>
                      <a:r>
                        <a:rPr lang="en-US" sz="2000" dirty="0" smtClean="0"/>
                        <a:t> </a:t>
                      </a:r>
                      <a:r>
                        <a:rPr lang="en-US" sz="2000" dirty="0" err="1" smtClean="0"/>
                        <a:t>dan</a:t>
                      </a:r>
                      <a:r>
                        <a:rPr lang="en-US" sz="2000" dirty="0" smtClean="0"/>
                        <a:t> </a:t>
                      </a:r>
                      <a:r>
                        <a:rPr lang="en-US" sz="2000" dirty="0" err="1" smtClean="0"/>
                        <a:t>luar</a:t>
                      </a:r>
                      <a:r>
                        <a:rPr lang="en-US" sz="2000" dirty="0" smtClean="0"/>
                        <a:t> </a:t>
                      </a:r>
                      <a:r>
                        <a:rPr lang="en-US" sz="2000" dirty="0" err="1" smtClean="0"/>
                        <a:t>sekolah</a:t>
                      </a:r>
                      <a:endParaRPr lang="en-US" sz="2000" dirty="0"/>
                    </a:p>
                  </a:txBody>
                  <a:tcPr/>
                </a:tc>
              </a:tr>
              <a:tr h="462883">
                <a:tc>
                  <a:txBody>
                    <a:bodyPr/>
                    <a:lstStyle/>
                    <a:p>
                      <a:r>
                        <a:rPr lang="en-US" sz="2000" dirty="0" err="1" smtClean="0"/>
                        <a:t>Kesenian</a:t>
                      </a:r>
                      <a:r>
                        <a:rPr lang="en-US" sz="2000" dirty="0" smtClean="0"/>
                        <a:t> </a:t>
                      </a:r>
                      <a:r>
                        <a:rPr lang="en-US" sz="2000" dirty="0" err="1" smtClean="0"/>
                        <a:t>dan</a:t>
                      </a:r>
                      <a:r>
                        <a:rPr lang="en-US" sz="2000" dirty="0" smtClean="0"/>
                        <a:t> </a:t>
                      </a:r>
                      <a:r>
                        <a:rPr lang="en-US" sz="2000" dirty="0" err="1" smtClean="0"/>
                        <a:t>hiburan</a:t>
                      </a:r>
                      <a:endParaRPr lang="en-US" sz="2000" dirty="0"/>
                    </a:p>
                  </a:txBody>
                  <a:tcPr/>
                </a:tc>
                <a:tc>
                  <a:txBody>
                    <a:bodyPr/>
                    <a:lstStyle/>
                    <a:p>
                      <a:r>
                        <a:rPr lang="en-US" sz="2000" dirty="0" smtClean="0"/>
                        <a:t>Yang </a:t>
                      </a:r>
                      <a:r>
                        <a:rPr lang="en-US" sz="2000" dirty="0" err="1" smtClean="0"/>
                        <a:t>tidak</a:t>
                      </a:r>
                      <a:r>
                        <a:rPr lang="en-US" sz="2000" dirty="0" smtClean="0"/>
                        <a:t> </a:t>
                      </a:r>
                      <a:r>
                        <a:rPr lang="en-US" sz="2000" dirty="0" err="1" smtClean="0"/>
                        <a:t>komersial</a:t>
                      </a:r>
                      <a:r>
                        <a:rPr lang="en-US" sz="2000" dirty="0" smtClean="0"/>
                        <a:t>; </a:t>
                      </a:r>
                      <a:r>
                        <a:rPr lang="en-US" sz="2000" dirty="0" err="1" smtClean="0"/>
                        <a:t>pementasan</a:t>
                      </a:r>
                      <a:r>
                        <a:rPr lang="en-US" sz="2000" dirty="0" smtClean="0"/>
                        <a:t> </a:t>
                      </a:r>
                      <a:r>
                        <a:rPr lang="en-US" sz="2000" dirty="0" err="1" smtClean="0"/>
                        <a:t>kesenian</a:t>
                      </a:r>
                      <a:r>
                        <a:rPr lang="en-US" sz="2000" dirty="0" smtClean="0"/>
                        <a:t> </a:t>
                      </a:r>
                      <a:r>
                        <a:rPr lang="en-US" sz="2000" dirty="0" err="1" smtClean="0"/>
                        <a:t>tradisional</a:t>
                      </a:r>
                      <a:endParaRPr lang="en-US" sz="2000" dirty="0"/>
                    </a:p>
                  </a:txBody>
                  <a:tcPr/>
                </a:tc>
              </a:tr>
            </a:tbl>
          </a:graphicData>
        </a:graphic>
      </p:graphicFrame>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89662" y="866775"/>
          <a:ext cx="9019413" cy="3749040"/>
        </p:xfrm>
        <a:graphic>
          <a:graphicData uri="http://schemas.openxmlformats.org/drawingml/2006/table">
            <a:tbl>
              <a:tblPr firstRow="1" bandRow="1">
                <a:tableStyleId>{5C22544A-7EE6-4342-B048-85BDC9FD1C3A}</a:tableStyleId>
              </a:tblPr>
              <a:tblGrid>
                <a:gridCol w="2333990"/>
                <a:gridCol w="6685423"/>
              </a:tblGrid>
              <a:tr h="370840">
                <a:tc>
                  <a:txBody>
                    <a:bodyPr/>
                    <a:lstStyle/>
                    <a:p>
                      <a:r>
                        <a:rPr lang="en-US" sz="2400" dirty="0" err="1" smtClean="0">
                          <a:solidFill>
                            <a:schemeClr val="tx1"/>
                          </a:solidFill>
                        </a:rPr>
                        <a:t>Penyiaran</a:t>
                      </a:r>
                      <a:r>
                        <a:rPr lang="en-US" sz="2400" dirty="0" smtClean="0">
                          <a:solidFill>
                            <a:schemeClr val="tx1"/>
                          </a:solidFill>
                        </a:rPr>
                        <a:t> </a:t>
                      </a:r>
                      <a:r>
                        <a:rPr lang="en-US" sz="2400" dirty="0" err="1" smtClean="0">
                          <a:solidFill>
                            <a:schemeClr val="tx1"/>
                          </a:solidFill>
                        </a:rPr>
                        <a:t>bukan</a:t>
                      </a:r>
                      <a:r>
                        <a:rPr lang="en-US" sz="2400" dirty="0" smtClean="0">
                          <a:solidFill>
                            <a:schemeClr val="tx1"/>
                          </a:solidFill>
                        </a:rPr>
                        <a:t> </a:t>
                      </a:r>
                      <a:r>
                        <a:rPr lang="en-US" sz="2400" dirty="0" err="1" smtClean="0">
                          <a:solidFill>
                            <a:schemeClr val="tx1"/>
                          </a:solidFill>
                        </a:rPr>
                        <a:t>iklan</a:t>
                      </a:r>
                      <a:endParaRPr lang="en-US" sz="2400" dirty="0">
                        <a:solidFill>
                          <a:schemeClr val="tx1"/>
                        </a:solidFill>
                      </a:endParaRPr>
                    </a:p>
                  </a:txBody>
                  <a:tcPr>
                    <a:solidFill>
                      <a:schemeClr val="accent4">
                        <a:lumMod val="20000"/>
                        <a:lumOff val="80000"/>
                      </a:schemeClr>
                    </a:solidFill>
                  </a:tcPr>
                </a:tc>
                <a:tc>
                  <a:txBody>
                    <a:bodyPr/>
                    <a:lstStyle/>
                    <a:p>
                      <a:r>
                        <a:rPr lang="en-US" sz="2400" dirty="0" err="1" smtClean="0">
                          <a:solidFill>
                            <a:schemeClr val="tx1"/>
                          </a:solidFill>
                        </a:rPr>
                        <a:t>Penyiaran</a:t>
                      </a:r>
                      <a:r>
                        <a:rPr lang="en-US" sz="2400" dirty="0" smtClean="0">
                          <a:solidFill>
                            <a:schemeClr val="tx1"/>
                          </a:solidFill>
                        </a:rPr>
                        <a:t> radio </a:t>
                      </a:r>
                      <a:r>
                        <a:rPr lang="en-US" sz="2400" dirty="0" err="1" smtClean="0">
                          <a:solidFill>
                            <a:schemeClr val="tx1"/>
                          </a:solidFill>
                        </a:rPr>
                        <a:t>dan</a:t>
                      </a:r>
                      <a:r>
                        <a:rPr lang="en-US" sz="2400" dirty="0" smtClean="0">
                          <a:solidFill>
                            <a:schemeClr val="tx1"/>
                          </a:solidFill>
                        </a:rPr>
                        <a:t> </a:t>
                      </a:r>
                      <a:r>
                        <a:rPr lang="en-US" sz="2400" dirty="0" err="1" smtClean="0">
                          <a:solidFill>
                            <a:schemeClr val="tx1"/>
                          </a:solidFill>
                        </a:rPr>
                        <a:t>televisi</a:t>
                      </a:r>
                      <a:endParaRPr lang="en-US" sz="2400" dirty="0">
                        <a:solidFill>
                          <a:schemeClr val="tx1"/>
                        </a:solidFill>
                      </a:endParaRPr>
                    </a:p>
                  </a:txBody>
                  <a:tcPr>
                    <a:solidFill>
                      <a:schemeClr val="accent4">
                        <a:lumMod val="20000"/>
                        <a:lumOff val="80000"/>
                      </a:schemeClr>
                    </a:solidFill>
                  </a:tcPr>
                </a:tc>
              </a:tr>
              <a:tr h="370840">
                <a:tc>
                  <a:txBody>
                    <a:bodyPr/>
                    <a:lstStyle/>
                    <a:p>
                      <a:r>
                        <a:rPr lang="en-US" sz="2400" dirty="0" err="1" smtClean="0"/>
                        <a:t>Angkutan</a:t>
                      </a:r>
                      <a:r>
                        <a:rPr lang="en-US" sz="2400" dirty="0" smtClean="0"/>
                        <a:t> </a:t>
                      </a:r>
                      <a:r>
                        <a:rPr lang="en-US" sz="2400" dirty="0" err="1" smtClean="0"/>
                        <a:t>umum</a:t>
                      </a:r>
                      <a:endParaRPr lang="en-US" sz="2400" dirty="0"/>
                    </a:p>
                  </a:txBody>
                  <a:tcPr/>
                </a:tc>
                <a:tc>
                  <a:txBody>
                    <a:bodyPr/>
                    <a:lstStyle/>
                    <a:p>
                      <a:r>
                        <a:rPr lang="en-US" sz="2400" dirty="0" err="1" smtClean="0"/>
                        <a:t>Jasa</a:t>
                      </a:r>
                      <a:r>
                        <a:rPr lang="en-US" sz="2400" dirty="0" smtClean="0"/>
                        <a:t> </a:t>
                      </a:r>
                      <a:r>
                        <a:rPr lang="en-US" sz="2400" dirty="0" err="1" smtClean="0"/>
                        <a:t>angkutan</a:t>
                      </a:r>
                      <a:r>
                        <a:rPr lang="en-US" sz="2400" dirty="0" smtClean="0"/>
                        <a:t> </a:t>
                      </a:r>
                      <a:r>
                        <a:rPr lang="en-US" sz="2400" dirty="0" err="1" smtClean="0"/>
                        <a:t>darat,danau</a:t>
                      </a:r>
                      <a:r>
                        <a:rPr lang="en-US" sz="2400" dirty="0" smtClean="0"/>
                        <a:t>, </a:t>
                      </a:r>
                      <a:r>
                        <a:rPr lang="en-US" sz="2400" dirty="0" err="1" smtClean="0"/>
                        <a:t>dan</a:t>
                      </a:r>
                      <a:r>
                        <a:rPr lang="en-US" sz="2400" dirty="0" smtClean="0"/>
                        <a:t> </a:t>
                      </a:r>
                      <a:r>
                        <a:rPr lang="en-US" sz="2400" dirty="0" err="1" smtClean="0"/>
                        <a:t>sungai</a:t>
                      </a:r>
                      <a:endParaRPr lang="en-US" sz="2400" dirty="0"/>
                    </a:p>
                  </a:txBody>
                  <a:tcPr/>
                </a:tc>
              </a:tr>
              <a:tr h="370840">
                <a:tc>
                  <a:txBody>
                    <a:bodyPr/>
                    <a:lstStyle/>
                    <a:p>
                      <a:r>
                        <a:rPr lang="en-US" sz="2400" dirty="0" err="1" smtClean="0">
                          <a:solidFill>
                            <a:schemeClr val="tx1"/>
                          </a:solidFill>
                        </a:rPr>
                        <a:t>Tenaga</a:t>
                      </a:r>
                      <a:r>
                        <a:rPr lang="en-US" sz="2400" dirty="0" smtClean="0">
                          <a:solidFill>
                            <a:schemeClr val="tx1"/>
                          </a:solidFill>
                        </a:rPr>
                        <a:t> </a:t>
                      </a:r>
                      <a:r>
                        <a:rPr lang="en-US" sz="2400" dirty="0" err="1" smtClean="0">
                          <a:solidFill>
                            <a:schemeClr val="tx1"/>
                          </a:solidFill>
                        </a:rPr>
                        <a:t>kerja</a:t>
                      </a:r>
                      <a:endParaRPr lang="en-US" sz="2400" dirty="0">
                        <a:solidFill>
                          <a:schemeClr val="tx1"/>
                        </a:solidFill>
                      </a:endParaRPr>
                    </a:p>
                  </a:txBody>
                  <a:tcPr/>
                </a:tc>
                <a:tc>
                  <a:txBody>
                    <a:bodyPr/>
                    <a:lstStyle/>
                    <a:p>
                      <a:r>
                        <a:rPr lang="en-US" sz="2400" dirty="0" err="1" smtClean="0">
                          <a:solidFill>
                            <a:schemeClr val="tx1"/>
                          </a:solidFill>
                        </a:rPr>
                        <a:t>Jasa</a:t>
                      </a:r>
                      <a:r>
                        <a:rPr lang="en-US" sz="2400" dirty="0" smtClean="0">
                          <a:solidFill>
                            <a:schemeClr val="tx1"/>
                          </a:solidFill>
                        </a:rPr>
                        <a:t> </a:t>
                      </a:r>
                      <a:r>
                        <a:rPr lang="en-US" sz="2400" dirty="0" err="1" smtClean="0">
                          <a:solidFill>
                            <a:schemeClr val="tx1"/>
                          </a:solidFill>
                        </a:rPr>
                        <a:t>tenaga</a:t>
                      </a:r>
                      <a:r>
                        <a:rPr lang="en-US" sz="2400" dirty="0" smtClean="0">
                          <a:solidFill>
                            <a:schemeClr val="tx1"/>
                          </a:solidFill>
                        </a:rPr>
                        <a:t> </a:t>
                      </a:r>
                      <a:r>
                        <a:rPr lang="en-US" sz="2400" dirty="0" err="1" smtClean="0">
                          <a:solidFill>
                            <a:schemeClr val="tx1"/>
                          </a:solidFill>
                        </a:rPr>
                        <a:t>kerja</a:t>
                      </a:r>
                      <a:r>
                        <a:rPr lang="en-US" sz="2400" dirty="0" smtClean="0">
                          <a:solidFill>
                            <a:schemeClr val="tx1"/>
                          </a:solidFill>
                        </a:rPr>
                        <a:t>, </a:t>
                      </a:r>
                      <a:r>
                        <a:rPr lang="en-US" sz="2400" dirty="0" err="1" smtClean="0">
                          <a:solidFill>
                            <a:schemeClr val="tx1"/>
                          </a:solidFill>
                        </a:rPr>
                        <a:t>penyedia</a:t>
                      </a:r>
                      <a:r>
                        <a:rPr lang="en-US" sz="2400" dirty="0" smtClean="0">
                          <a:solidFill>
                            <a:schemeClr val="tx1"/>
                          </a:solidFill>
                        </a:rPr>
                        <a:t> </a:t>
                      </a:r>
                      <a:r>
                        <a:rPr lang="en-US" sz="2400" dirty="0" err="1" smtClean="0">
                          <a:solidFill>
                            <a:schemeClr val="tx1"/>
                          </a:solidFill>
                        </a:rPr>
                        <a:t>tenaga</a:t>
                      </a:r>
                      <a:r>
                        <a:rPr lang="en-US" sz="2400" dirty="0" smtClean="0">
                          <a:solidFill>
                            <a:schemeClr val="tx1"/>
                          </a:solidFill>
                        </a:rPr>
                        <a:t> </a:t>
                      </a:r>
                      <a:r>
                        <a:rPr lang="en-US" sz="2400" dirty="0" err="1" smtClean="0">
                          <a:solidFill>
                            <a:schemeClr val="tx1"/>
                          </a:solidFill>
                        </a:rPr>
                        <a:t>kerja,latihan</a:t>
                      </a:r>
                      <a:r>
                        <a:rPr lang="en-US" sz="2400" dirty="0" smtClean="0">
                          <a:solidFill>
                            <a:schemeClr val="tx1"/>
                          </a:solidFill>
                        </a:rPr>
                        <a:t> </a:t>
                      </a:r>
                      <a:r>
                        <a:rPr lang="en-US" sz="2400" dirty="0" err="1" smtClean="0">
                          <a:solidFill>
                            <a:schemeClr val="tx1"/>
                          </a:solidFill>
                        </a:rPr>
                        <a:t>bagi</a:t>
                      </a:r>
                      <a:r>
                        <a:rPr lang="en-US" sz="2400" dirty="0" smtClean="0">
                          <a:solidFill>
                            <a:schemeClr val="tx1"/>
                          </a:solidFill>
                        </a:rPr>
                        <a:t> </a:t>
                      </a:r>
                      <a:r>
                        <a:rPr lang="en-US" sz="2400" dirty="0" err="1" smtClean="0">
                          <a:solidFill>
                            <a:schemeClr val="tx1"/>
                          </a:solidFill>
                        </a:rPr>
                        <a:t>tenaga</a:t>
                      </a:r>
                      <a:r>
                        <a:rPr lang="en-US" sz="2400" dirty="0" smtClean="0">
                          <a:solidFill>
                            <a:schemeClr val="tx1"/>
                          </a:solidFill>
                        </a:rPr>
                        <a:t> </a:t>
                      </a:r>
                      <a:r>
                        <a:rPr lang="en-US" sz="2400" dirty="0" err="1" smtClean="0">
                          <a:solidFill>
                            <a:schemeClr val="tx1"/>
                          </a:solidFill>
                        </a:rPr>
                        <a:t>kerja</a:t>
                      </a:r>
                      <a:endParaRPr lang="en-US" sz="2400" dirty="0">
                        <a:solidFill>
                          <a:schemeClr val="tx1"/>
                        </a:solidFill>
                      </a:endParaRPr>
                    </a:p>
                  </a:txBody>
                  <a:tcPr/>
                </a:tc>
              </a:tr>
              <a:tr h="370840">
                <a:tc>
                  <a:txBody>
                    <a:bodyPr/>
                    <a:lstStyle/>
                    <a:p>
                      <a:r>
                        <a:rPr lang="en-US" sz="2400" dirty="0" err="1" smtClean="0">
                          <a:solidFill>
                            <a:schemeClr val="tx1"/>
                          </a:solidFill>
                        </a:rPr>
                        <a:t>Perhotelan</a:t>
                      </a:r>
                      <a:endParaRPr lang="en-US" sz="2400" dirty="0">
                        <a:solidFill>
                          <a:schemeClr val="tx1"/>
                        </a:solidFill>
                      </a:endParaRPr>
                    </a:p>
                  </a:txBody>
                  <a:tcPr/>
                </a:tc>
                <a:tc>
                  <a:txBody>
                    <a:bodyPr/>
                    <a:lstStyle/>
                    <a:p>
                      <a:r>
                        <a:rPr lang="en-US" sz="2400" dirty="0" err="1" smtClean="0">
                          <a:solidFill>
                            <a:schemeClr val="tx1"/>
                          </a:solidFill>
                        </a:rPr>
                        <a:t>Jasa</a:t>
                      </a:r>
                      <a:r>
                        <a:rPr lang="en-US" sz="2400" dirty="0" smtClean="0">
                          <a:solidFill>
                            <a:schemeClr val="tx1"/>
                          </a:solidFill>
                        </a:rPr>
                        <a:t> </a:t>
                      </a:r>
                      <a:r>
                        <a:rPr lang="en-US" sz="2400" dirty="0" err="1" smtClean="0">
                          <a:solidFill>
                            <a:schemeClr val="tx1"/>
                          </a:solidFill>
                        </a:rPr>
                        <a:t>persewaan</a:t>
                      </a:r>
                      <a:r>
                        <a:rPr lang="en-US" sz="2400" dirty="0" smtClean="0">
                          <a:solidFill>
                            <a:schemeClr val="tx1"/>
                          </a:solidFill>
                        </a:rPr>
                        <a:t> </a:t>
                      </a:r>
                      <a:r>
                        <a:rPr lang="en-US" sz="2400" dirty="0" err="1" smtClean="0">
                          <a:solidFill>
                            <a:schemeClr val="tx1"/>
                          </a:solidFill>
                        </a:rPr>
                        <a:t>kamar,persewaan</a:t>
                      </a:r>
                      <a:r>
                        <a:rPr lang="en-US" sz="2400" dirty="0" smtClean="0">
                          <a:solidFill>
                            <a:schemeClr val="tx1"/>
                          </a:solidFill>
                        </a:rPr>
                        <a:t> </a:t>
                      </a:r>
                      <a:r>
                        <a:rPr lang="en-US" sz="2400" dirty="0" err="1" smtClean="0">
                          <a:solidFill>
                            <a:schemeClr val="tx1"/>
                          </a:solidFill>
                        </a:rPr>
                        <a:t>ruangan</a:t>
                      </a:r>
                      <a:endParaRPr lang="en-US" sz="2400" dirty="0">
                        <a:solidFill>
                          <a:schemeClr val="tx1"/>
                        </a:solidFill>
                      </a:endParaRPr>
                    </a:p>
                  </a:txBody>
                  <a:tcPr/>
                </a:tc>
              </a:tr>
              <a:tr h="370840">
                <a:tc>
                  <a:txBody>
                    <a:bodyPr/>
                    <a:lstStyle/>
                    <a:p>
                      <a:r>
                        <a:rPr lang="en-US" sz="2400" dirty="0" err="1" smtClean="0">
                          <a:solidFill>
                            <a:schemeClr val="tx1"/>
                          </a:solidFill>
                        </a:rPr>
                        <a:t>Jasa</a:t>
                      </a:r>
                      <a:r>
                        <a:rPr lang="en-US" sz="2400" dirty="0" smtClean="0">
                          <a:solidFill>
                            <a:schemeClr val="tx1"/>
                          </a:solidFill>
                        </a:rPr>
                        <a:t> yang </a:t>
                      </a:r>
                      <a:r>
                        <a:rPr lang="en-US" sz="2400" dirty="0" err="1" smtClean="0">
                          <a:solidFill>
                            <a:schemeClr val="tx1"/>
                          </a:solidFill>
                        </a:rPr>
                        <a:t>disediakan</a:t>
                      </a:r>
                      <a:r>
                        <a:rPr lang="en-US" sz="2400" dirty="0" smtClean="0">
                          <a:solidFill>
                            <a:schemeClr val="tx1"/>
                          </a:solidFill>
                        </a:rPr>
                        <a:t> </a:t>
                      </a:r>
                      <a:r>
                        <a:rPr lang="en-US" sz="2400" dirty="0" err="1" smtClean="0">
                          <a:solidFill>
                            <a:schemeClr val="tx1"/>
                          </a:solidFill>
                        </a:rPr>
                        <a:t>pemerintah</a:t>
                      </a:r>
                      <a:endParaRPr lang="en-US" sz="2400" dirty="0">
                        <a:solidFill>
                          <a:schemeClr val="tx1"/>
                        </a:solidFill>
                      </a:endParaRPr>
                    </a:p>
                  </a:txBody>
                  <a:tcPr/>
                </a:tc>
                <a:tc>
                  <a:txBody>
                    <a:bodyPr/>
                    <a:lstStyle/>
                    <a:p>
                      <a:r>
                        <a:rPr lang="en-US" sz="2400" dirty="0" err="1" smtClean="0">
                          <a:solidFill>
                            <a:schemeClr val="tx1"/>
                          </a:solidFill>
                        </a:rPr>
                        <a:t>Pemberian</a:t>
                      </a:r>
                      <a:r>
                        <a:rPr lang="en-US" sz="2400" dirty="0" smtClean="0">
                          <a:solidFill>
                            <a:schemeClr val="tx1"/>
                          </a:solidFill>
                        </a:rPr>
                        <a:t> </a:t>
                      </a:r>
                      <a:r>
                        <a:rPr lang="en-US" sz="2400" dirty="0" err="1" smtClean="0">
                          <a:solidFill>
                            <a:schemeClr val="tx1"/>
                          </a:solidFill>
                        </a:rPr>
                        <a:t>IMB,izin</a:t>
                      </a:r>
                      <a:r>
                        <a:rPr lang="en-US" sz="2400" baseline="0" dirty="0" smtClean="0">
                          <a:solidFill>
                            <a:schemeClr val="tx1"/>
                          </a:solidFill>
                        </a:rPr>
                        <a:t> </a:t>
                      </a:r>
                      <a:r>
                        <a:rPr lang="en-US" sz="2400" baseline="0" dirty="0" err="1" smtClean="0">
                          <a:solidFill>
                            <a:schemeClr val="tx1"/>
                          </a:solidFill>
                        </a:rPr>
                        <a:t>usaha</a:t>
                      </a:r>
                      <a:r>
                        <a:rPr lang="en-US" sz="2400" baseline="0" dirty="0" smtClean="0">
                          <a:solidFill>
                            <a:schemeClr val="tx1"/>
                          </a:solidFill>
                        </a:rPr>
                        <a:t> </a:t>
                      </a:r>
                      <a:r>
                        <a:rPr lang="en-US" sz="2400" baseline="0" dirty="0" err="1" smtClean="0">
                          <a:solidFill>
                            <a:schemeClr val="tx1"/>
                          </a:solidFill>
                        </a:rPr>
                        <a:t>perdagangan,pembuatan</a:t>
                      </a:r>
                      <a:r>
                        <a:rPr lang="en-US" sz="2400" baseline="0" dirty="0" smtClean="0">
                          <a:solidFill>
                            <a:schemeClr val="tx1"/>
                          </a:solidFill>
                        </a:rPr>
                        <a:t> </a:t>
                      </a:r>
                      <a:r>
                        <a:rPr lang="en-US" sz="2400" baseline="0" dirty="0" err="1" smtClean="0">
                          <a:solidFill>
                            <a:schemeClr val="tx1"/>
                          </a:solidFill>
                        </a:rPr>
                        <a:t>KTP,pemberian</a:t>
                      </a:r>
                      <a:r>
                        <a:rPr lang="en-US" sz="2400" baseline="0" dirty="0" smtClean="0">
                          <a:solidFill>
                            <a:schemeClr val="tx1"/>
                          </a:solidFill>
                        </a:rPr>
                        <a:t> NPWP</a:t>
                      </a:r>
                      <a:endParaRPr lang="en-US" sz="2400" dirty="0">
                        <a:solidFill>
                          <a:schemeClr val="tx1"/>
                        </a:solidFill>
                      </a:endParaRPr>
                    </a:p>
                  </a:txBody>
                  <a:tcPr/>
                </a:tc>
              </a:tr>
            </a:tbl>
          </a:graphicData>
        </a:graphic>
      </p:graphicFrame>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75" y="653235"/>
            <a:ext cx="9019413" cy="6368277"/>
          </a:xfrm>
          <a:ln w="28575">
            <a:solidFill>
              <a:schemeClr val="tx1"/>
            </a:solidFill>
          </a:ln>
        </p:spPr>
        <p:txBody>
          <a:bodyPr/>
          <a:lstStyle/>
          <a:p>
            <a:pPr>
              <a:buNone/>
            </a:pPr>
            <a:r>
              <a:rPr lang="en-US" b="1" u="sng" dirty="0" smtClean="0"/>
              <a:t>DASAR PENGENAAN PAJAK (DPP)</a:t>
            </a:r>
          </a:p>
          <a:p>
            <a:pPr>
              <a:buFont typeface="Wingdings" pitchFamily="2" charset="2"/>
              <a:buChar char="Ø"/>
            </a:pPr>
            <a:r>
              <a:rPr lang="en-US" sz="2800" dirty="0" err="1" smtClean="0"/>
              <a:t>Dasar</a:t>
            </a:r>
            <a:r>
              <a:rPr lang="en-US" sz="2800" dirty="0" smtClean="0"/>
              <a:t> yang </a:t>
            </a:r>
            <a:r>
              <a:rPr lang="en-US" sz="2800" dirty="0" err="1" smtClean="0"/>
              <a:t>dipakai</a:t>
            </a:r>
            <a:r>
              <a:rPr lang="en-US" sz="2800" dirty="0" smtClean="0"/>
              <a:t> </a:t>
            </a:r>
            <a:r>
              <a:rPr lang="en-US" sz="2800" dirty="0" err="1" smtClean="0"/>
              <a:t>untuk</a:t>
            </a:r>
            <a:r>
              <a:rPr lang="en-US" sz="2800" dirty="0" smtClean="0"/>
              <a:t> </a:t>
            </a:r>
            <a:r>
              <a:rPr lang="en-US" sz="2800" dirty="0" err="1" smtClean="0"/>
              <a:t>menghitung</a:t>
            </a:r>
            <a:r>
              <a:rPr lang="en-US" sz="2800" dirty="0" smtClean="0"/>
              <a:t> </a:t>
            </a:r>
            <a:r>
              <a:rPr lang="en-US" sz="2800" dirty="0" err="1" smtClean="0"/>
              <a:t>pajak</a:t>
            </a:r>
            <a:r>
              <a:rPr lang="en-US" sz="2800" dirty="0" smtClean="0"/>
              <a:t> yang </a:t>
            </a:r>
            <a:r>
              <a:rPr lang="en-US" sz="2800" dirty="0" err="1" smtClean="0"/>
              <a:t>terutang</a:t>
            </a:r>
            <a:r>
              <a:rPr lang="en-US" sz="2800" dirty="0" smtClean="0"/>
              <a:t>, </a:t>
            </a:r>
            <a:r>
              <a:rPr lang="en-US" sz="2800" dirty="0" err="1" smtClean="0"/>
              <a:t>berupa</a:t>
            </a:r>
            <a:r>
              <a:rPr lang="en-US" sz="2800" dirty="0" smtClean="0"/>
              <a:t> : </a:t>
            </a:r>
            <a:r>
              <a:rPr lang="en-US" sz="2800" dirty="0" err="1" smtClean="0"/>
              <a:t>jumlah</a:t>
            </a:r>
            <a:r>
              <a:rPr lang="en-US" sz="2800" dirty="0" smtClean="0"/>
              <a:t> </a:t>
            </a:r>
            <a:r>
              <a:rPr lang="en-US" sz="2800" dirty="0" err="1" smtClean="0"/>
              <a:t>harga</a:t>
            </a:r>
            <a:r>
              <a:rPr lang="en-US" sz="2800" dirty="0" smtClean="0"/>
              <a:t> </a:t>
            </a:r>
            <a:r>
              <a:rPr lang="en-US" sz="2800" dirty="0" err="1" smtClean="0"/>
              <a:t>jual,penggantian</a:t>
            </a:r>
            <a:r>
              <a:rPr lang="en-US" sz="2800" dirty="0" smtClean="0"/>
              <a:t>, </a:t>
            </a:r>
            <a:r>
              <a:rPr lang="en-US" sz="2800" dirty="0" err="1" smtClean="0"/>
              <a:t>nilai</a:t>
            </a:r>
            <a:r>
              <a:rPr lang="en-US" sz="2800" dirty="0" smtClean="0"/>
              <a:t> </a:t>
            </a:r>
            <a:r>
              <a:rPr lang="en-US" sz="2800" dirty="0" err="1" smtClean="0"/>
              <a:t>impor,nilai</a:t>
            </a:r>
            <a:r>
              <a:rPr lang="en-US" sz="2800" dirty="0" smtClean="0"/>
              <a:t> </a:t>
            </a:r>
            <a:r>
              <a:rPr lang="en-US" sz="2800" dirty="0" err="1" smtClean="0"/>
              <a:t>ekspor</a:t>
            </a:r>
            <a:r>
              <a:rPr lang="en-US" sz="2800" dirty="0" smtClean="0"/>
              <a:t> </a:t>
            </a:r>
            <a:r>
              <a:rPr lang="en-US" sz="2800" dirty="0" err="1" smtClean="0"/>
              <a:t>atau</a:t>
            </a:r>
            <a:r>
              <a:rPr lang="en-US" sz="2800" dirty="0" smtClean="0"/>
              <a:t> </a:t>
            </a:r>
            <a:r>
              <a:rPr lang="en-US" sz="2800" dirty="0" err="1" smtClean="0"/>
              <a:t>nilai</a:t>
            </a:r>
            <a:r>
              <a:rPr lang="en-US" sz="2800" dirty="0" smtClean="0"/>
              <a:t> lain yang </a:t>
            </a:r>
            <a:r>
              <a:rPr lang="en-US" sz="2800" dirty="0" err="1" smtClean="0"/>
              <a:t>ditetapkan</a:t>
            </a:r>
            <a:r>
              <a:rPr lang="en-US" sz="2800" dirty="0" smtClean="0"/>
              <a:t> </a:t>
            </a:r>
            <a:r>
              <a:rPr lang="en-US" sz="2800" dirty="0" err="1" smtClean="0"/>
              <a:t>dengan</a:t>
            </a:r>
            <a:r>
              <a:rPr lang="en-US" sz="2800" dirty="0" smtClean="0"/>
              <a:t> </a:t>
            </a:r>
            <a:r>
              <a:rPr lang="en-US" sz="2800" dirty="0" err="1" smtClean="0"/>
              <a:t>Keputusan</a:t>
            </a:r>
            <a:r>
              <a:rPr lang="en-US" sz="2800" dirty="0" smtClean="0"/>
              <a:t> </a:t>
            </a:r>
            <a:r>
              <a:rPr lang="en-US" sz="2800" dirty="0" err="1" smtClean="0"/>
              <a:t>Menteri</a:t>
            </a:r>
            <a:r>
              <a:rPr lang="en-US" sz="2800" dirty="0" smtClean="0"/>
              <a:t> </a:t>
            </a:r>
            <a:r>
              <a:rPr lang="en-US" sz="2800" dirty="0" err="1" smtClean="0"/>
              <a:t>Keungan</a:t>
            </a:r>
            <a:r>
              <a:rPr lang="en-US" sz="2800" dirty="0" smtClean="0"/>
              <a:t>.</a:t>
            </a:r>
          </a:p>
          <a:p>
            <a:pPr>
              <a:buNone/>
            </a:pPr>
            <a:r>
              <a:rPr lang="en-US" sz="2800" b="1" u="sng" dirty="0" smtClean="0"/>
              <a:t>TARIF PPN</a:t>
            </a:r>
          </a:p>
          <a:p>
            <a:pPr>
              <a:buFont typeface="Wingdings" pitchFamily="2" charset="2"/>
              <a:buChar char="v"/>
            </a:pPr>
            <a:r>
              <a:rPr lang="en-US" sz="2800" b="1" dirty="0" smtClean="0"/>
              <a:t> </a:t>
            </a:r>
            <a:r>
              <a:rPr lang="en-US" sz="2800" b="1" dirty="0" err="1" smtClean="0"/>
              <a:t>Tarif</a:t>
            </a:r>
            <a:r>
              <a:rPr lang="en-US" sz="2800" b="1" dirty="0" smtClean="0"/>
              <a:t> PPN </a:t>
            </a:r>
            <a:r>
              <a:rPr lang="en-US" sz="2800" b="1" dirty="0" err="1" smtClean="0"/>
              <a:t>adalah</a:t>
            </a:r>
            <a:r>
              <a:rPr lang="en-US" sz="2800" b="1" dirty="0" smtClean="0"/>
              <a:t>  10 % (</a:t>
            </a:r>
            <a:r>
              <a:rPr lang="en-US" sz="2800" b="1" dirty="0" err="1" smtClean="0"/>
              <a:t>sepuluh</a:t>
            </a:r>
            <a:r>
              <a:rPr lang="en-US" sz="2800" b="1" dirty="0" smtClean="0"/>
              <a:t> </a:t>
            </a:r>
            <a:r>
              <a:rPr lang="en-US" sz="2800" b="1" dirty="0" err="1" smtClean="0"/>
              <a:t>persen</a:t>
            </a:r>
            <a:r>
              <a:rPr lang="en-US" sz="2800" b="1" dirty="0" smtClean="0"/>
              <a:t>)</a:t>
            </a:r>
          </a:p>
          <a:p>
            <a:pPr>
              <a:buFont typeface="Wingdings" pitchFamily="2" charset="2"/>
              <a:buChar char="v"/>
            </a:pPr>
            <a:r>
              <a:rPr lang="en-US" sz="2800" b="1" dirty="0" err="1" smtClean="0"/>
              <a:t>Tarif</a:t>
            </a:r>
            <a:r>
              <a:rPr lang="en-US" sz="2800" b="1" dirty="0" smtClean="0"/>
              <a:t> </a:t>
            </a:r>
            <a:r>
              <a:rPr lang="en-US" sz="2800" b="1" dirty="0" err="1" smtClean="0"/>
              <a:t>PPnBM</a:t>
            </a:r>
            <a:r>
              <a:rPr lang="en-US" sz="2800" b="1" dirty="0" smtClean="0"/>
              <a:t> </a:t>
            </a:r>
            <a:r>
              <a:rPr lang="en-US" sz="2800" b="1" dirty="0" err="1" smtClean="0"/>
              <a:t>adalah</a:t>
            </a:r>
            <a:r>
              <a:rPr lang="en-US" sz="2800" b="1" dirty="0" smtClean="0"/>
              <a:t> paling </a:t>
            </a:r>
            <a:r>
              <a:rPr lang="en-US" sz="2800" b="1" dirty="0" err="1" smtClean="0"/>
              <a:t>rendah</a:t>
            </a:r>
            <a:r>
              <a:rPr lang="en-US" sz="2800" b="1" dirty="0" smtClean="0"/>
              <a:t> 10%</a:t>
            </a:r>
          </a:p>
          <a:p>
            <a:pPr>
              <a:buFont typeface="Wingdings" pitchFamily="2" charset="2"/>
              <a:buChar char="v"/>
            </a:pPr>
            <a:r>
              <a:rPr lang="en-US" sz="2800" b="1" dirty="0" smtClean="0"/>
              <a:t> </a:t>
            </a:r>
            <a:r>
              <a:rPr lang="en-US" sz="2800" b="1" dirty="0" err="1" smtClean="0"/>
              <a:t>Tarif</a:t>
            </a:r>
            <a:r>
              <a:rPr lang="en-US" sz="2800" b="1" dirty="0" smtClean="0"/>
              <a:t> PPN </a:t>
            </a:r>
            <a:r>
              <a:rPr lang="en-US" sz="2800" b="1" dirty="0" err="1" smtClean="0"/>
              <a:t>atas</a:t>
            </a:r>
            <a:r>
              <a:rPr lang="en-US" sz="2800" b="1" dirty="0" smtClean="0"/>
              <a:t> </a:t>
            </a:r>
            <a:r>
              <a:rPr lang="en-US" sz="2800" b="1" dirty="0" err="1" smtClean="0"/>
              <a:t>ekspor</a:t>
            </a:r>
            <a:r>
              <a:rPr lang="en-US" sz="2800" b="1" dirty="0" smtClean="0"/>
              <a:t> </a:t>
            </a:r>
            <a:r>
              <a:rPr lang="en-US" sz="2800" b="1" dirty="0" err="1" smtClean="0"/>
              <a:t>adalah</a:t>
            </a:r>
            <a:r>
              <a:rPr lang="en-US" sz="2800" b="1" dirty="0" smtClean="0"/>
              <a:t> 0 % (</a:t>
            </a:r>
            <a:r>
              <a:rPr lang="en-US" sz="2800" b="1" dirty="0" err="1" smtClean="0"/>
              <a:t>nol</a:t>
            </a:r>
            <a:r>
              <a:rPr lang="en-US" sz="2800" b="1" dirty="0" smtClean="0"/>
              <a:t> </a:t>
            </a:r>
            <a:r>
              <a:rPr lang="en-US" sz="2800" b="1" dirty="0" err="1" smtClean="0"/>
              <a:t>persen</a:t>
            </a:r>
            <a:r>
              <a:rPr lang="en-US" sz="2800" b="1" dirty="0" smtClean="0"/>
              <a:t>)</a:t>
            </a:r>
          </a:p>
          <a:p>
            <a:pPr>
              <a:buFont typeface="Wingdings" pitchFamily="2" charset="2"/>
              <a:buChar char="Ø"/>
            </a:pPr>
            <a:endParaRPr lang="en-US" sz="2800" b="1" dirty="0"/>
          </a:p>
        </p:txBody>
      </p:sp>
      <p:sp>
        <p:nvSpPr>
          <p:cNvPr id="5" name="TextBox 4"/>
          <p:cNvSpPr txBox="1"/>
          <p:nvPr/>
        </p:nvSpPr>
        <p:spPr>
          <a:xfrm>
            <a:off x="1446984" y="5239385"/>
            <a:ext cx="4572032" cy="1200329"/>
          </a:xfrm>
          <a:prstGeom prst="rect">
            <a:avLst/>
          </a:prstGeom>
          <a:solidFill>
            <a:srgbClr val="FFFF00"/>
          </a:solidFill>
          <a:ln w="28575">
            <a:solidFill>
              <a:schemeClr val="tx1"/>
            </a:solidFill>
          </a:ln>
        </p:spPr>
        <p:txBody>
          <a:bodyPr wrap="square" rtlCol="0">
            <a:spAutoFit/>
          </a:bodyPr>
          <a:lstStyle/>
          <a:p>
            <a:r>
              <a:rPr lang="en-US" sz="2400" b="1" dirty="0" smtClean="0"/>
              <a:t>PPN	          = 10 %  x  DPP</a:t>
            </a:r>
          </a:p>
          <a:p>
            <a:endParaRPr lang="en-US" sz="2400" b="1" dirty="0" smtClean="0"/>
          </a:p>
          <a:p>
            <a:r>
              <a:rPr lang="en-US" sz="2400" b="1" dirty="0" smtClean="0"/>
              <a:t>PPN </a:t>
            </a:r>
            <a:r>
              <a:rPr lang="en-US" sz="2400" b="1" dirty="0" err="1" smtClean="0"/>
              <a:t>Ekspor</a:t>
            </a:r>
            <a:r>
              <a:rPr lang="en-US" sz="2400" b="1" dirty="0" smtClean="0"/>
              <a:t>  =   0 %  x  </a:t>
            </a:r>
            <a:r>
              <a:rPr lang="en-US" sz="2400" b="1" dirty="0" err="1" smtClean="0"/>
              <a:t>Nilai</a:t>
            </a:r>
            <a:r>
              <a:rPr lang="en-US" sz="2400" b="1" dirty="0" smtClean="0"/>
              <a:t> </a:t>
            </a:r>
            <a:r>
              <a:rPr lang="en-US" sz="2400" b="1" dirty="0" err="1" smtClean="0"/>
              <a:t>Ekspor</a:t>
            </a:r>
            <a:endParaRPr lang="en-US" sz="2400" b="1" dirty="0"/>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224608"/>
            <a:ext cx="9180513" cy="6796905"/>
          </a:xfrm>
        </p:spPr>
        <p:txBody>
          <a:bodyPr/>
          <a:lstStyle/>
          <a:p>
            <a:pPr>
              <a:buNone/>
            </a:pPr>
            <a:r>
              <a:rPr lang="en-US" b="1" u="sng" dirty="0" smtClean="0"/>
              <a:t>CONTOH PERHITUNGAN PPN </a:t>
            </a:r>
          </a:p>
          <a:p>
            <a:pPr>
              <a:buNone/>
            </a:pPr>
            <a:r>
              <a:rPr lang="en-US" sz="2400" dirty="0" smtClean="0"/>
              <a:t>1.Perusahaan </a:t>
            </a:r>
            <a:r>
              <a:rPr lang="en-US" sz="2400" dirty="0" err="1" smtClean="0"/>
              <a:t>Kena</a:t>
            </a:r>
            <a:r>
              <a:rPr lang="en-US" sz="2400" dirty="0" smtClean="0"/>
              <a:t> </a:t>
            </a:r>
            <a:r>
              <a:rPr lang="en-US" sz="2400" dirty="0" err="1" smtClean="0"/>
              <a:t>Pajak</a:t>
            </a:r>
            <a:r>
              <a:rPr lang="en-US" sz="2400" dirty="0" smtClean="0"/>
              <a:t> (PKP) “A” </a:t>
            </a:r>
            <a:r>
              <a:rPr lang="en-US" sz="2400" dirty="0" err="1" smtClean="0"/>
              <a:t>dalam</a:t>
            </a:r>
            <a:r>
              <a:rPr lang="en-US" sz="2400" dirty="0" smtClean="0"/>
              <a:t> </a:t>
            </a:r>
            <a:r>
              <a:rPr lang="en-US" sz="2400" dirty="0" err="1" smtClean="0"/>
              <a:t>bulan</a:t>
            </a:r>
            <a:r>
              <a:rPr lang="en-US" sz="2400" dirty="0" smtClean="0"/>
              <a:t> </a:t>
            </a:r>
            <a:r>
              <a:rPr lang="en-US" sz="2400" dirty="0" err="1" smtClean="0"/>
              <a:t>januari</a:t>
            </a:r>
            <a:r>
              <a:rPr lang="en-US" sz="2400" dirty="0" smtClean="0"/>
              <a:t> </a:t>
            </a:r>
          </a:p>
          <a:p>
            <a:pPr>
              <a:buNone/>
            </a:pPr>
            <a:r>
              <a:rPr lang="en-US" sz="2400" dirty="0" smtClean="0"/>
              <a:t>    </a:t>
            </a:r>
            <a:r>
              <a:rPr lang="en-US" sz="2400" dirty="0" err="1" smtClean="0"/>
              <a:t>menjual</a:t>
            </a:r>
            <a:r>
              <a:rPr lang="en-US" sz="2400" dirty="0" smtClean="0"/>
              <a:t> </a:t>
            </a:r>
            <a:r>
              <a:rPr lang="en-US" sz="2400" dirty="0" err="1" smtClean="0"/>
              <a:t>tunai</a:t>
            </a:r>
            <a:r>
              <a:rPr lang="en-US" sz="2400" dirty="0" smtClean="0"/>
              <a:t> </a:t>
            </a:r>
            <a:r>
              <a:rPr lang="en-US" sz="2400" dirty="0" err="1" smtClean="0"/>
              <a:t>Barang</a:t>
            </a:r>
            <a:r>
              <a:rPr lang="en-US" sz="2400" dirty="0" smtClean="0"/>
              <a:t> </a:t>
            </a:r>
            <a:r>
              <a:rPr lang="en-US" sz="2400" dirty="0" err="1" smtClean="0"/>
              <a:t>Kena</a:t>
            </a:r>
            <a:r>
              <a:rPr lang="en-US" sz="2400" dirty="0" smtClean="0"/>
              <a:t> </a:t>
            </a:r>
            <a:r>
              <a:rPr lang="en-US" sz="2400" dirty="0" err="1" smtClean="0"/>
              <a:t>Pajak</a:t>
            </a:r>
            <a:r>
              <a:rPr lang="en-US" sz="2400" dirty="0" smtClean="0"/>
              <a:t> (BKP) </a:t>
            </a:r>
            <a:r>
              <a:rPr lang="en-US" sz="2400" dirty="0" err="1" smtClean="0"/>
              <a:t>kepada</a:t>
            </a:r>
            <a:r>
              <a:rPr lang="en-US" sz="2400" dirty="0" smtClean="0"/>
              <a:t> PKP “B”</a:t>
            </a:r>
          </a:p>
          <a:p>
            <a:pPr>
              <a:buNone/>
            </a:pPr>
            <a:r>
              <a:rPr lang="en-US" sz="2400" dirty="0" smtClean="0"/>
              <a:t>    </a:t>
            </a:r>
            <a:r>
              <a:rPr lang="en-US" sz="2400" dirty="0" err="1" smtClean="0"/>
              <a:t>dengan</a:t>
            </a:r>
            <a:r>
              <a:rPr lang="en-US" sz="2400" dirty="0" smtClean="0"/>
              <a:t> </a:t>
            </a:r>
            <a:r>
              <a:rPr lang="en-US" sz="2400" dirty="0" err="1" smtClean="0"/>
              <a:t>harga</a:t>
            </a:r>
            <a:r>
              <a:rPr lang="en-US" sz="2400" dirty="0" smtClean="0"/>
              <a:t> </a:t>
            </a:r>
            <a:r>
              <a:rPr lang="en-US" sz="2400" dirty="0" err="1" smtClean="0"/>
              <a:t>Rp</a:t>
            </a:r>
            <a:r>
              <a:rPr lang="en-US" sz="2400" dirty="0" smtClean="0"/>
              <a:t> 10.000.000.</a:t>
            </a:r>
          </a:p>
          <a:p>
            <a:pPr>
              <a:buNone/>
            </a:pPr>
            <a:endParaRPr lang="en-US" sz="2400" dirty="0" smtClean="0"/>
          </a:p>
          <a:p>
            <a:pPr>
              <a:buNone/>
            </a:pPr>
            <a:endParaRPr lang="en-US" sz="2400" dirty="0" smtClean="0"/>
          </a:p>
          <a:p>
            <a:pPr>
              <a:buNone/>
            </a:pPr>
            <a:r>
              <a:rPr lang="en-US" sz="2400" dirty="0" smtClean="0"/>
              <a:t>PPN </a:t>
            </a:r>
            <a:r>
              <a:rPr lang="en-US" sz="2400" dirty="0" err="1" smtClean="0"/>
              <a:t>sebesar</a:t>
            </a:r>
            <a:r>
              <a:rPr lang="en-US" sz="2400" dirty="0" smtClean="0"/>
              <a:t> </a:t>
            </a:r>
            <a:r>
              <a:rPr lang="en-US" sz="2400" dirty="0" err="1" smtClean="0"/>
              <a:t>Rp</a:t>
            </a:r>
            <a:r>
              <a:rPr lang="en-US" sz="2400" dirty="0" smtClean="0"/>
              <a:t> 1.000.000 </a:t>
            </a:r>
            <a:r>
              <a:rPr lang="en-US" sz="2400" dirty="0" err="1" smtClean="0"/>
              <a:t>tersebut</a:t>
            </a:r>
            <a:r>
              <a:rPr lang="en-US" sz="2400" dirty="0" smtClean="0"/>
              <a:t> </a:t>
            </a:r>
            <a:r>
              <a:rPr lang="en-US" sz="2400" dirty="0" err="1" smtClean="0"/>
              <a:t>merupakan</a:t>
            </a:r>
            <a:r>
              <a:rPr lang="en-US" sz="2400" dirty="0" smtClean="0"/>
              <a:t> </a:t>
            </a:r>
            <a:r>
              <a:rPr lang="en-US" sz="2400" b="1" dirty="0" err="1" smtClean="0"/>
              <a:t>Pajak</a:t>
            </a:r>
            <a:r>
              <a:rPr lang="en-US" sz="2400" b="1" dirty="0" smtClean="0"/>
              <a:t> </a:t>
            </a:r>
            <a:r>
              <a:rPr lang="en-US" sz="2400" b="1" dirty="0" err="1" smtClean="0"/>
              <a:t>Keluaran</a:t>
            </a:r>
            <a:r>
              <a:rPr lang="en-US" sz="2400" b="1" dirty="0" smtClean="0"/>
              <a:t> </a:t>
            </a:r>
            <a:r>
              <a:rPr lang="en-US" sz="2400" dirty="0" smtClean="0"/>
              <a:t>yang </a:t>
            </a:r>
          </a:p>
          <a:p>
            <a:pPr>
              <a:buNone/>
            </a:pPr>
            <a:r>
              <a:rPr lang="en-US" sz="2400" dirty="0" err="1" smtClean="0"/>
              <a:t>dipungut</a:t>
            </a:r>
            <a:r>
              <a:rPr lang="en-US" sz="2400" dirty="0" smtClean="0"/>
              <a:t> </a:t>
            </a:r>
            <a:r>
              <a:rPr lang="en-US" sz="2400" dirty="0" err="1" smtClean="0"/>
              <a:t>oleh</a:t>
            </a:r>
            <a:r>
              <a:rPr lang="en-US" sz="2400" dirty="0" smtClean="0"/>
              <a:t> PKP “A”, </a:t>
            </a:r>
            <a:r>
              <a:rPr lang="en-US" sz="2400" dirty="0" err="1" smtClean="0"/>
              <a:t>sedangkan</a:t>
            </a:r>
            <a:r>
              <a:rPr lang="en-US" sz="2400" dirty="0" smtClean="0"/>
              <a:t> </a:t>
            </a:r>
            <a:r>
              <a:rPr lang="en-US" sz="2400" dirty="0" err="1" smtClean="0"/>
              <a:t>bagi</a:t>
            </a:r>
            <a:r>
              <a:rPr lang="en-US" sz="2400" dirty="0" smtClean="0"/>
              <a:t> PKP “B” </a:t>
            </a:r>
            <a:r>
              <a:rPr lang="en-US" sz="2400" dirty="0" err="1" smtClean="0"/>
              <a:t>adalah</a:t>
            </a:r>
            <a:r>
              <a:rPr lang="en-US" sz="2400" dirty="0" smtClean="0"/>
              <a:t> </a:t>
            </a:r>
            <a:r>
              <a:rPr lang="en-US" sz="2400" b="1" dirty="0" err="1" smtClean="0"/>
              <a:t>Pajak</a:t>
            </a:r>
            <a:r>
              <a:rPr lang="en-US" sz="2400" b="1" dirty="0" smtClean="0"/>
              <a:t> </a:t>
            </a:r>
            <a:r>
              <a:rPr lang="en-US" sz="2400" b="1" dirty="0" err="1" smtClean="0"/>
              <a:t>Masukan</a:t>
            </a:r>
            <a:r>
              <a:rPr lang="en-US" sz="2400" b="1" dirty="0" smtClean="0"/>
              <a:t> </a:t>
            </a:r>
          </a:p>
          <a:p>
            <a:pPr>
              <a:buNone/>
            </a:pPr>
            <a:r>
              <a:rPr lang="en-US" sz="2400" dirty="0" smtClean="0"/>
              <a:t>yang </a:t>
            </a:r>
            <a:r>
              <a:rPr lang="en-US" sz="2400" dirty="0" err="1" smtClean="0"/>
              <a:t>dapat</a:t>
            </a:r>
            <a:r>
              <a:rPr lang="en-US" sz="2400" dirty="0" smtClean="0"/>
              <a:t> </a:t>
            </a:r>
            <a:r>
              <a:rPr lang="en-US" sz="2400" dirty="0" err="1" smtClean="0"/>
              <a:t>dikreditkan</a:t>
            </a:r>
            <a:r>
              <a:rPr lang="en-US" sz="2400" dirty="0" smtClean="0"/>
              <a:t> </a:t>
            </a:r>
            <a:r>
              <a:rPr lang="en-US" sz="2400" dirty="0" err="1" smtClean="0"/>
              <a:t>sebagai</a:t>
            </a:r>
            <a:r>
              <a:rPr lang="en-US" sz="2400" dirty="0" smtClean="0"/>
              <a:t> </a:t>
            </a:r>
            <a:r>
              <a:rPr lang="en-US" sz="2400" dirty="0" err="1" smtClean="0"/>
              <a:t>pengurang</a:t>
            </a:r>
            <a:r>
              <a:rPr lang="en-US" sz="2400" dirty="0" smtClean="0"/>
              <a:t> </a:t>
            </a:r>
            <a:r>
              <a:rPr lang="en-US" sz="2400" dirty="0" err="1" smtClean="0"/>
              <a:t>pajak</a:t>
            </a:r>
            <a:r>
              <a:rPr lang="en-US" sz="2400" dirty="0" smtClean="0"/>
              <a:t> </a:t>
            </a:r>
            <a:r>
              <a:rPr lang="en-US" sz="2400" dirty="0" err="1" smtClean="0"/>
              <a:t>terutang</a:t>
            </a:r>
            <a:r>
              <a:rPr lang="en-US" sz="2400" dirty="0" smtClean="0"/>
              <a:t> </a:t>
            </a:r>
            <a:r>
              <a:rPr lang="en-US" sz="2400" dirty="0" err="1" smtClean="0"/>
              <a:t>di</a:t>
            </a:r>
            <a:r>
              <a:rPr lang="en-US" sz="2400" dirty="0" smtClean="0"/>
              <a:t> PKP”B”.</a:t>
            </a:r>
          </a:p>
          <a:p>
            <a:pPr>
              <a:buNone/>
            </a:pPr>
            <a:endParaRPr lang="en-US" sz="2400" b="1" dirty="0" smtClean="0"/>
          </a:p>
          <a:p>
            <a:pPr>
              <a:buNone/>
            </a:pPr>
            <a:r>
              <a:rPr lang="en-US" sz="2000" b="1" dirty="0" smtClean="0"/>
              <a:t>PPN </a:t>
            </a:r>
            <a:r>
              <a:rPr lang="en-US" sz="2000" b="1" dirty="0" err="1" smtClean="0"/>
              <a:t>Keluaran</a:t>
            </a:r>
            <a:r>
              <a:rPr lang="en-US" sz="2000" b="1" dirty="0" smtClean="0"/>
              <a:t>    </a:t>
            </a:r>
            <a:r>
              <a:rPr lang="en-US" sz="2000" dirty="0" smtClean="0">
                <a:latin typeface="Times New Roman"/>
                <a:cs typeface="Times New Roman"/>
              </a:rPr>
              <a:t>► PPN yang </a:t>
            </a:r>
            <a:r>
              <a:rPr lang="en-US" sz="2000" dirty="0" err="1" smtClean="0">
                <a:latin typeface="Times New Roman"/>
                <a:cs typeface="Times New Roman"/>
              </a:rPr>
              <a:t>dipungut</a:t>
            </a:r>
            <a:r>
              <a:rPr lang="en-US" sz="2000" dirty="0" smtClean="0">
                <a:latin typeface="Times New Roman"/>
                <a:cs typeface="Times New Roman"/>
              </a:rPr>
              <a:t> </a:t>
            </a:r>
            <a:r>
              <a:rPr lang="en-US" sz="2000" dirty="0" err="1" smtClean="0">
                <a:latin typeface="Times New Roman"/>
                <a:cs typeface="Times New Roman"/>
              </a:rPr>
              <a:t>oleh</a:t>
            </a:r>
            <a:r>
              <a:rPr lang="en-US" sz="2000" dirty="0" smtClean="0">
                <a:latin typeface="Times New Roman"/>
                <a:cs typeface="Times New Roman"/>
              </a:rPr>
              <a:t> PKP </a:t>
            </a:r>
            <a:r>
              <a:rPr lang="en-US" sz="2000" dirty="0" err="1" smtClean="0">
                <a:latin typeface="Times New Roman"/>
                <a:cs typeface="Times New Roman"/>
              </a:rPr>
              <a:t>atas</a:t>
            </a:r>
            <a:r>
              <a:rPr lang="en-US" sz="2000" dirty="0" smtClean="0">
                <a:latin typeface="Times New Roman"/>
                <a:cs typeface="Times New Roman"/>
              </a:rPr>
              <a:t> </a:t>
            </a:r>
            <a:r>
              <a:rPr lang="en-US" sz="2000" dirty="0" err="1" smtClean="0">
                <a:latin typeface="Times New Roman"/>
                <a:cs typeface="Times New Roman"/>
              </a:rPr>
              <a:t>penyerahan</a:t>
            </a:r>
            <a:r>
              <a:rPr lang="en-US" sz="2000" dirty="0" smtClean="0">
                <a:latin typeface="Times New Roman"/>
                <a:cs typeface="Times New Roman"/>
              </a:rPr>
              <a:t> </a:t>
            </a:r>
            <a:r>
              <a:rPr lang="en-US" sz="2000" dirty="0" err="1" smtClean="0">
                <a:latin typeface="Times New Roman"/>
                <a:cs typeface="Times New Roman"/>
              </a:rPr>
              <a:t>barang</a:t>
            </a:r>
            <a:r>
              <a:rPr lang="en-US" sz="2000" dirty="0" smtClean="0">
                <a:latin typeface="Times New Roman"/>
                <a:cs typeface="Times New Roman"/>
              </a:rPr>
              <a:t>  </a:t>
            </a:r>
          </a:p>
          <a:p>
            <a:pPr>
              <a:buNone/>
            </a:pPr>
            <a:r>
              <a:rPr lang="en-US" sz="2000" dirty="0" smtClean="0">
                <a:latin typeface="Times New Roman"/>
                <a:cs typeface="Times New Roman"/>
              </a:rPr>
              <a:t>                               </a:t>
            </a:r>
            <a:r>
              <a:rPr lang="en-US" sz="2000" dirty="0" err="1" smtClean="0">
                <a:latin typeface="Times New Roman"/>
                <a:cs typeface="Times New Roman"/>
              </a:rPr>
              <a:t>atau</a:t>
            </a:r>
            <a:r>
              <a:rPr lang="en-US" sz="2000" dirty="0" smtClean="0">
                <a:latin typeface="Times New Roman"/>
                <a:cs typeface="Times New Roman"/>
              </a:rPr>
              <a:t> </a:t>
            </a:r>
            <a:r>
              <a:rPr lang="en-US" sz="2000" dirty="0" err="1" smtClean="0">
                <a:latin typeface="Times New Roman"/>
                <a:cs typeface="Times New Roman"/>
              </a:rPr>
              <a:t>jasa</a:t>
            </a:r>
            <a:r>
              <a:rPr lang="en-US" sz="2000" dirty="0" smtClean="0">
                <a:latin typeface="Times New Roman"/>
                <a:cs typeface="Times New Roman"/>
              </a:rPr>
              <a:t> </a:t>
            </a:r>
            <a:r>
              <a:rPr lang="en-US" sz="2000" dirty="0" err="1" smtClean="0">
                <a:latin typeface="Times New Roman"/>
                <a:cs typeface="Times New Roman"/>
              </a:rPr>
              <a:t>kena</a:t>
            </a:r>
            <a:r>
              <a:rPr lang="en-US" sz="2000" dirty="0" smtClean="0">
                <a:latin typeface="Times New Roman"/>
                <a:cs typeface="Times New Roman"/>
              </a:rPr>
              <a:t> </a:t>
            </a:r>
            <a:r>
              <a:rPr lang="en-US" sz="2000" dirty="0" err="1" smtClean="0">
                <a:latin typeface="Times New Roman"/>
                <a:cs typeface="Times New Roman"/>
              </a:rPr>
              <a:t>pajak</a:t>
            </a:r>
            <a:r>
              <a:rPr lang="en-US" sz="2000" dirty="0" smtClean="0">
                <a:latin typeface="Times New Roman"/>
                <a:cs typeface="Times New Roman"/>
              </a:rPr>
              <a:t> (PENJUAL)</a:t>
            </a:r>
          </a:p>
          <a:p>
            <a:pPr>
              <a:buNone/>
            </a:pPr>
            <a:r>
              <a:rPr lang="en-US" sz="2000" b="1" dirty="0" smtClean="0">
                <a:latin typeface="Times New Roman"/>
                <a:cs typeface="Times New Roman"/>
              </a:rPr>
              <a:t>PPN </a:t>
            </a:r>
            <a:r>
              <a:rPr lang="en-US" sz="2000" b="1" dirty="0" err="1" smtClean="0">
                <a:latin typeface="Times New Roman"/>
                <a:cs typeface="Times New Roman"/>
              </a:rPr>
              <a:t>Masukan</a:t>
            </a:r>
            <a:r>
              <a:rPr lang="en-US" sz="2000" b="1" dirty="0" smtClean="0">
                <a:latin typeface="Times New Roman"/>
                <a:cs typeface="Times New Roman"/>
              </a:rPr>
              <a:t> </a:t>
            </a:r>
            <a:r>
              <a:rPr lang="en-US" sz="2000" dirty="0" smtClean="0">
                <a:latin typeface="Times New Roman"/>
                <a:cs typeface="Times New Roman"/>
              </a:rPr>
              <a:t>► PPN yang </a:t>
            </a:r>
            <a:r>
              <a:rPr lang="en-US" sz="2000" dirty="0" err="1" smtClean="0">
                <a:latin typeface="Times New Roman"/>
                <a:cs typeface="Times New Roman"/>
              </a:rPr>
              <a:t>seharusnya</a:t>
            </a:r>
            <a:r>
              <a:rPr lang="en-US" sz="2000" dirty="0" smtClean="0">
                <a:latin typeface="Times New Roman"/>
                <a:cs typeface="Times New Roman"/>
              </a:rPr>
              <a:t> </a:t>
            </a:r>
            <a:r>
              <a:rPr lang="en-US" sz="2000" dirty="0" err="1" smtClean="0">
                <a:latin typeface="Times New Roman"/>
                <a:cs typeface="Times New Roman"/>
              </a:rPr>
              <a:t>sudah</a:t>
            </a:r>
            <a:r>
              <a:rPr lang="en-US" sz="2000" dirty="0" smtClean="0">
                <a:latin typeface="Times New Roman"/>
                <a:cs typeface="Times New Roman"/>
              </a:rPr>
              <a:t> </a:t>
            </a:r>
            <a:r>
              <a:rPr lang="en-US" sz="2000" dirty="0" err="1" smtClean="0">
                <a:latin typeface="Times New Roman"/>
                <a:cs typeface="Times New Roman"/>
              </a:rPr>
              <a:t>dibayar</a:t>
            </a:r>
            <a:r>
              <a:rPr lang="en-US" sz="2000" dirty="0" smtClean="0">
                <a:latin typeface="Times New Roman"/>
                <a:cs typeface="Times New Roman"/>
              </a:rPr>
              <a:t> </a:t>
            </a:r>
            <a:r>
              <a:rPr lang="en-US" sz="2000" dirty="0" err="1" smtClean="0">
                <a:latin typeface="Times New Roman"/>
                <a:cs typeface="Times New Roman"/>
              </a:rPr>
              <a:t>oleh</a:t>
            </a:r>
            <a:r>
              <a:rPr lang="en-US" sz="2000" dirty="0" smtClean="0">
                <a:latin typeface="Times New Roman"/>
                <a:cs typeface="Times New Roman"/>
              </a:rPr>
              <a:t> PKP </a:t>
            </a:r>
            <a:r>
              <a:rPr lang="en-US" sz="2000" dirty="0" err="1" smtClean="0">
                <a:latin typeface="Times New Roman"/>
                <a:cs typeface="Times New Roman"/>
              </a:rPr>
              <a:t>karena</a:t>
            </a:r>
            <a:r>
              <a:rPr lang="en-US" sz="2000" dirty="0" smtClean="0">
                <a:latin typeface="Times New Roman"/>
                <a:cs typeface="Times New Roman"/>
              </a:rPr>
              <a:t> </a:t>
            </a:r>
            <a:r>
              <a:rPr lang="en-US" sz="2000" dirty="0" err="1" smtClean="0">
                <a:latin typeface="Times New Roman"/>
                <a:cs typeface="Times New Roman"/>
              </a:rPr>
              <a:t>perolehan</a:t>
            </a:r>
            <a:r>
              <a:rPr lang="en-US" sz="2000" dirty="0" smtClean="0">
                <a:latin typeface="Times New Roman"/>
                <a:cs typeface="Times New Roman"/>
              </a:rPr>
              <a:t> </a:t>
            </a:r>
          </a:p>
          <a:p>
            <a:pPr>
              <a:buNone/>
            </a:pPr>
            <a:r>
              <a:rPr lang="en-US" sz="2000" dirty="0" smtClean="0">
                <a:latin typeface="Times New Roman"/>
                <a:cs typeface="Times New Roman"/>
              </a:rPr>
              <a:t>                               </a:t>
            </a:r>
            <a:r>
              <a:rPr lang="en-US" sz="2000" dirty="0" err="1" smtClean="0">
                <a:latin typeface="Times New Roman"/>
                <a:cs typeface="Times New Roman"/>
              </a:rPr>
              <a:t>Barang</a:t>
            </a:r>
            <a:r>
              <a:rPr lang="en-US" sz="2000" dirty="0" smtClean="0">
                <a:latin typeface="Times New Roman"/>
                <a:cs typeface="Times New Roman"/>
              </a:rPr>
              <a:t> </a:t>
            </a:r>
            <a:r>
              <a:rPr lang="en-US" sz="2000" dirty="0" err="1" smtClean="0">
                <a:latin typeface="Times New Roman"/>
                <a:cs typeface="Times New Roman"/>
              </a:rPr>
              <a:t>Kena</a:t>
            </a:r>
            <a:r>
              <a:rPr lang="en-US" sz="2000" dirty="0" smtClean="0">
                <a:latin typeface="Times New Roman"/>
                <a:cs typeface="Times New Roman"/>
              </a:rPr>
              <a:t> </a:t>
            </a:r>
            <a:r>
              <a:rPr lang="en-US" sz="2000" dirty="0" err="1" smtClean="0">
                <a:latin typeface="Times New Roman"/>
                <a:cs typeface="Times New Roman"/>
              </a:rPr>
              <a:t>Pajak</a:t>
            </a:r>
            <a:r>
              <a:rPr lang="en-US" sz="2000" dirty="0" smtClean="0">
                <a:latin typeface="Times New Roman"/>
                <a:cs typeface="Times New Roman"/>
              </a:rPr>
              <a:t> </a:t>
            </a:r>
            <a:r>
              <a:rPr lang="en-US" sz="2000" dirty="0" err="1" smtClean="0">
                <a:latin typeface="Times New Roman"/>
                <a:cs typeface="Times New Roman"/>
              </a:rPr>
              <a:t>atau</a:t>
            </a:r>
            <a:r>
              <a:rPr lang="en-US" sz="2000" dirty="0" smtClean="0">
                <a:latin typeface="Times New Roman"/>
                <a:cs typeface="Times New Roman"/>
              </a:rPr>
              <a:t> </a:t>
            </a:r>
            <a:r>
              <a:rPr lang="en-US" sz="2000" dirty="0" err="1" smtClean="0">
                <a:latin typeface="Times New Roman"/>
                <a:cs typeface="Times New Roman"/>
              </a:rPr>
              <a:t>Jasa</a:t>
            </a:r>
            <a:r>
              <a:rPr lang="en-US" sz="2000" dirty="0" smtClean="0">
                <a:latin typeface="Times New Roman"/>
                <a:cs typeface="Times New Roman"/>
              </a:rPr>
              <a:t> </a:t>
            </a:r>
            <a:r>
              <a:rPr lang="en-US" sz="2000" dirty="0" err="1" smtClean="0">
                <a:latin typeface="Times New Roman"/>
                <a:cs typeface="Times New Roman"/>
              </a:rPr>
              <a:t>Kena</a:t>
            </a:r>
            <a:r>
              <a:rPr lang="en-US" sz="2000" dirty="0" smtClean="0">
                <a:latin typeface="Times New Roman"/>
                <a:cs typeface="Times New Roman"/>
              </a:rPr>
              <a:t> </a:t>
            </a:r>
            <a:r>
              <a:rPr lang="en-US" sz="2000" dirty="0" err="1" smtClean="0">
                <a:latin typeface="Times New Roman"/>
                <a:cs typeface="Times New Roman"/>
              </a:rPr>
              <a:t>Pajak</a:t>
            </a:r>
            <a:r>
              <a:rPr lang="en-US" sz="2000" dirty="0" smtClean="0">
                <a:latin typeface="Times New Roman"/>
                <a:cs typeface="Times New Roman"/>
              </a:rPr>
              <a:t> (PEMBELI)</a:t>
            </a:r>
            <a:endParaRPr lang="en-US" sz="2000" dirty="0"/>
          </a:p>
        </p:txBody>
      </p:sp>
      <p:sp>
        <p:nvSpPr>
          <p:cNvPr id="4" name="Rectangle 3"/>
          <p:cNvSpPr/>
          <p:nvPr/>
        </p:nvSpPr>
        <p:spPr>
          <a:xfrm>
            <a:off x="1018357" y="2153434"/>
            <a:ext cx="6858047" cy="830997"/>
          </a:xfrm>
          <a:prstGeom prst="rect">
            <a:avLst/>
          </a:prstGeom>
          <a:solidFill>
            <a:srgbClr val="FFFF00"/>
          </a:solidFill>
          <a:ln w="28575">
            <a:solidFill>
              <a:schemeClr val="tx1"/>
            </a:solidFill>
          </a:ln>
        </p:spPr>
        <p:txBody>
          <a:bodyPr wrap="square">
            <a:spAutoFit/>
          </a:bodyPr>
          <a:lstStyle/>
          <a:p>
            <a:pPr>
              <a:buNone/>
            </a:pPr>
            <a:r>
              <a:rPr lang="en-US" dirty="0" smtClean="0"/>
              <a:t> </a:t>
            </a:r>
            <a:r>
              <a:rPr lang="en-US" sz="2400" b="1" dirty="0" smtClean="0"/>
              <a:t>PPN </a:t>
            </a:r>
            <a:r>
              <a:rPr lang="en-US" sz="2400" b="1" dirty="0" err="1" smtClean="0"/>
              <a:t>terutang</a:t>
            </a:r>
            <a:r>
              <a:rPr lang="en-US" sz="2400" b="1" dirty="0" smtClean="0"/>
              <a:t> yang </a:t>
            </a:r>
            <a:r>
              <a:rPr lang="en-US" sz="2400" b="1" dirty="0" err="1" smtClean="0"/>
              <a:t>dipungut</a:t>
            </a:r>
            <a:r>
              <a:rPr lang="en-US" sz="2400" b="1" dirty="0" smtClean="0"/>
              <a:t> </a:t>
            </a:r>
            <a:r>
              <a:rPr lang="en-US" sz="2400" b="1" dirty="0" err="1" smtClean="0"/>
              <a:t>oleh</a:t>
            </a:r>
            <a:r>
              <a:rPr lang="en-US" sz="2400" b="1" dirty="0" smtClean="0"/>
              <a:t> PKP “ A “ </a:t>
            </a:r>
            <a:r>
              <a:rPr lang="en-US" sz="2400" b="1" dirty="0" err="1" smtClean="0"/>
              <a:t>adalah</a:t>
            </a:r>
            <a:r>
              <a:rPr lang="en-US" sz="2400" b="1" dirty="0" smtClean="0"/>
              <a:t> :</a:t>
            </a:r>
          </a:p>
          <a:p>
            <a:pPr>
              <a:buNone/>
            </a:pPr>
            <a:r>
              <a:rPr lang="en-US" sz="2400" b="1" dirty="0" smtClean="0"/>
              <a:t> 10 % x </a:t>
            </a:r>
            <a:r>
              <a:rPr lang="en-US" sz="2400" b="1" dirty="0" err="1" smtClean="0"/>
              <a:t>Rp</a:t>
            </a:r>
            <a:r>
              <a:rPr lang="en-US" sz="2400" b="1" dirty="0" smtClean="0"/>
              <a:t> 10.000.000 = </a:t>
            </a:r>
            <a:r>
              <a:rPr lang="en-US" sz="2400" b="1" dirty="0" err="1" smtClean="0"/>
              <a:t>Rp</a:t>
            </a:r>
            <a:r>
              <a:rPr lang="en-US" sz="2400" b="1" dirty="0" smtClean="0"/>
              <a:t> 1.000.000</a:t>
            </a:r>
            <a:endParaRPr lang="en-US" sz="2400" dirty="0"/>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10841</TotalTime>
  <Words>6852</Words>
  <Application>Microsoft Office PowerPoint</Application>
  <PresentationFormat>Custom</PresentationFormat>
  <Paragraphs>1480</Paragraphs>
  <Slides>161</Slides>
  <Notes>11</Notes>
  <HiddenSlides>0</HiddenSlides>
  <MMClips>0</MMClips>
  <ScaleCrop>false</ScaleCrop>
  <HeadingPairs>
    <vt:vector size="4" baseType="variant">
      <vt:variant>
        <vt:lpstr>Theme</vt:lpstr>
      </vt:variant>
      <vt:variant>
        <vt:i4>3</vt:i4>
      </vt:variant>
      <vt:variant>
        <vt:lpstr>Slide Titles</vt:lpstr>
      </vt:variant>
      <vt:variant>
        <vt:i4>161</vt:i4>
      </vt:variant>
    </vt:vector>
  </HeadingPairs>
  <TitlesOfParts>
    <vt:vector size="164" baseType="lpstr">
      <vt:lpstr>Office Theme</vt:lpstr>
      <vt:lpstr>Oriel</vt:lpstr>
      <vt:lpstr>1_Office Theme</vt:lpstr>
      <vt:lpstr>Slide 1</vt:lpstr>
      <vt:lpstr>Slide 2</vt:lpstr>
      <vt:lpstr>Slide 3</vt:lpstr>
      <vt:lpstr>Slide 4</vt:lpstr>
      <vt:lpstr> 1. PENGERTIAN PAJAK  </vt:lpstr>
      <vt:lpstr>2.FUNGSI PAJAK</vt:lpstr>
      <vt:lpstr> 3.Fungsi stabilitas </vt:lpstr>
      <vt:lpstr>3.SYARAT PEMUNGUTAN PAJAK</vt:lpstr>
      <vt:lpstr>  3.Pungutan pajak tidak mengganggu perekonomian     (Syarat Ekonomis) </vt:lpstr>
      <vt:lpstr> 5.Sistem pemungutan pajak harus    sederhana </vt:lpstr>
      <vt:lpstr>4. PENGELOMPOKAN  PAJAK  </vt:lpstr>
      <vt:lpstr>Slide 12</vt:lpstr>
      <vt:lpstr>5.SISTEM PEMUNGUTAN PAJAK</vt:lpstr>
      <vt:lpstr>2. Self  Assessment  System</vt:lpstr>
      <vt:lpstr> 3. With Holding System </vt:lpstr>
      <vt:lpstr> 4. Semi Self Assessment System </vt:lpstr>
      <vt:lpstr>7.TATA CARA PEMUNGUTAN PAJAK(STELSEL PAJAK)</vt:lpstr>
      <vt:lpstr>2.Stelsel anggapan (fictive stelsel)</vt:lpstr>
      <vt:lpstr>3.Stelsel Campuran </vt:lpstr>
      <vt:lpstr>6. TARIF PAJAK</vt:lpstr>
      <vt:lpstr> B.Macam-macam tarif pajak </vt:lpstr>
      <vt:lpstr> 2.Tarif  Tetap. </vt:lpstr>
      <vt:lpstr>Slide 23</vt:lpstr>
      <vt:lpstr>Slide 24</vt:lpstr>
      <vt:lpstr>Slide 25</vt:lpstr>
      <vt:lpstr>Slide 26</vt:lpstr>
      <vt:lpstr>Slide 27</vt:lpstr>
      <vt:lpstr>Slide 28</vt:lpstr>
      <vt:lpstr>Slide 29</vt:lpstr>
      <vt:lpstr>TUGAS KELOMPOK</vt:lpstr>
      <vt:lpstr>Slide 31</vt:lpstr>
      <vt:lpstr>Slide 32</vt:lpstr>
      <vt:lpstr>Slide 33</vt:lpstr>
      <vt:lpstr>8. DASAR HUKUM PAJAK</vt:lpstr>
      <vt:lpstr>9. AZAS PEMUNGUTAN PAJAK </vt:lpstr>
      <vt:lpstr>3. Asas Kesenangan/tepat waktu (asas Convenience)</vt:lpstr>
      <vt:lpstr>Perlawanan Pajak</vt:lpstr>
      <vt:lpstr>Slide 38</vt:lpstr>
      <vt:lpstr>10. PERSAMAAN AKUNTANSI PAJAK</vt:lpstr>
      <vt:lpstr>II.NOMOR POKOK WAJIB PAJAK ( NPWP)</vt:lpstr>
      <vt:lpstr>3. TATA CARA PENDAFTARAN NPWP </vt:lpstr>
      <vt:lpstr>3. Untuk wajib pajak badan </vt:lpstr>
      <vt:lpstr> 4. Untuk bendaharawan </vt:lpstr>
      <vt:lpstr>Untuk wajib pajak pindah, syarat-syarat adalah sebagai berikut :</vt:lpstr>
      <vt:lpstr>4. PENGHAPUSAN NPWP DAN PERSYARATANNYA</vt:lpstr>
      <vt:lpstr> 5. SANKSI YANG BERHUBUNGAN DENGAN NPWP  </vt:lpstr>
      <vt:lpstr>6. MANFAAT NPWP</vt:lpstr>
      <vt:lpstr>Surat Pembaritahuan (SPT)</vt:lpstr>
      <vt:lpstr>Slide 49</vt:lpstr>
      <vt:lpstr>Surat Setoran Pajak (SSP)</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PTKP 2016</vt:lpstr>
      <vt:lpstr>Slide 66</vt:lpstr>
      <vt:lpstr>Slide 67</vt:lpstr>
      <vt:lpstr>Slide 68</vt:lpstr>
      <vt:lpstr>Slide 69</vt:lpstr>
      <vt:lpstr>Slide 70</vt:lpstr>
      <vt:lpstr>Slide 71</vt:lpstr>
      <vt:lpstr>6.PAJAK PENGHASILAN PASAL 21</vt:lpstr>
      <vt:lpstr> 7. TARIF PAJAK PENGHASILAN PRIBADI  </vt:lpstr>
      <vt:lpstr>Slide 74</vt:lpstr>
      <vt:lpstr>PPh PASAL 21 YANG DIPOTONG PAJAK YANG BERSIFAT FINAL .</vt:lpstr>
      <vt:lpstr>DALAM     MENGHITUNG     PPh   PASAL    21  UNTUK   PEGAWAI TETAP,DIKENAL BIAYA JABATAN DAN PTKP (PENGHASILAN TIDAK KENA PAJAK)    YANG   DIKURANGI   DARI     PENGHASILAN YANG DITERIMA WAJIB PAJAK.</vt:lpstr>
      <vt:lpstr>Slide 77</vt:lpstr>
      <vt:lpstr>BESAR PTKP TAHUN PAJAK 2013</vt:lpstr>
      <vt:lpstr>Slide 79</vt:lpstr>
      <vt:lpstr>TARIF  PEMOTONGAN   PPh   PASAL 21   BAGI   WAJIB   PAJAK  YANG  TIDAK MEMPUNYAI   NPWP   ADALAH  20%  LEBIH BESAR DARIPADA WAJIB PAJAK YANG MEMPUNYAI NPWP.</vt:lpstr>
      <vt:lpstr>9. CONTOH PERHITUNGAN PPh 21.</vt:lpstr>
      <vt:lpstr>Slide 82</vt:lpstr>
      <vt:lpstr>2. PEGAWAI TETAP (GAJI MINGGUAN)</vt:lpstr>
      <vt:lpstr>LATIHAN 1.</vt:lpstr>
      <vt:lpstr>CONTOH PERHITUNGAN PPh PASAL 21 UNTUK TENAGA AHLI</vt:lpstr>
      <vt:lpstr>CONTOH PERHITUNGAN PPh 21 UNTUK PENERIMA PENSIUN.</vt:lpstr>
      <vt:lpstr>MAKA PPh PASAL 21 UNTUK PAK MAROLOP ADALAH:</vt:lpstr>
      <vt:lpstr>LATIHAN  1.</vt:lpstr>
      <vt:lpstr>Slide 89</vt:lpstr>
      <vt:lpstr>Slide 90</vt:lpstr>
      <vt:lpstr>Slide 91</vt:lpstr>
      <vt:lpstr>IV.PAJAK PERTAMBAHAN NILAI (PPN)</vt:lpstr>
      <vt:lpstr>Slide 93</vt:lpstr>
      <vt:lpstr>Slide 94</vt:lpstr>
      <vt:lpstr>Slide 95</vt:lpstr>
      <vt:lpstr>Slide 96</vt:lpstr>
      <vt:lpstr>Slide 97</vt:lpstr>
      <vt:lpstr>Slide 98</vt:lpstr>
      <vt:lpstr>Slide 99</vt:lpstr>
      <vt:lpstr>Slide 100</vt:lpstr>
      <vt:lpstr>FAKTUR PAJAK</vt:lpstr>
      <vt:lpstr>Slide 102</vt:lpstr>
      <vt:lpstr>KREDIT PAJAK</vt:lpstr>
      <vt:lpstr>Slide 104</vt:lpstr>
      <vt:lpstr>Slide 105</vt:lpstr>
      <vt:lpstr>AKUNTANSI PAJAK PERTAMBAHAN NILAI</vt:lpstr>
      <vt:lpstr>Slide 107</vt:lpstr>
      <vt:lpstr>Slide 108</vt:lpstr>
      <vt:lpstr>Slide 109</vt:lpstr>
      <vt:lpstr>Slide 110</vt:lpstr>
      <vt:lpstr>Slide 111</vt:lpstr>
      <vt:lpstr>Slide 112</vt:lpstr>
      <vt:lpstr>Slide 113</vt:lpstr>
      <vt:lpstr>Slide 114</vt:lpstr>
      <vt:lpstr>Slide 115</vt:lpstr>
      <vt:lpstr>Slide 116</vt:lpstr>
      <vt:lpstr>Slide 117</vt:lpstr>
      <vt:lpstr>Slide 118</vt:lpstr>
      <vt:lpstr>Slide 119</vt:lpstr>
      <vt:lpstr>Slide 120</vt:lpstr>
      <vt:lpstr>Slide 121</vt:lpstr>
      <vt:lpstr>PPN KURANG BAYAR</vt:lpstr>
      <vt:lpstr>Slide 123</vt:lpstr>
      <vt:lpstr> PPN LEBIH BAYAR </vt:lpstr>
      <vt:lpstr>Slide 125</vt:lpstr>
      <vt:lpstr>PPn dan PPnBM</vt:lpstr>
      <vt:lpstr>II.OBJEK PBB</vt:lpstr>
      <vt:lpstr>PAJAK BUMI DAN BANGUNAN (PBB)</vt:lpstr>
      <vt:lpstr>III.OBJEK PAJAK YANG TIDAK DIKENAKAN PBB.</vt:lpstr>
      <vt:lpstr> 4.DIGUNAKAN OLEH PERWAKILAN DIPLOMATIK BERDASARKAN ASAS     PERLAKUAN TIMBAL BALIK. </vt:lpstr>
      <vt:lpstr>  WAJIB PAJAK ADALAH SUBJEK PAJAK YANG DIKENAKAN KEWAJIBAN  MEMBAYAR PAJAK.  </vt:lpstr>
      <vt:lpstr>     3.NILAI PEROLEHAN BARU;  </vt:lpstr>
      <vt:lpstr>VII. DASAR PERHITUNGAN PBB</vt:lpstr>
      <vt:lpstr>VIII.TARIF PBB</vt:lpstr>
      <vt:lpstr>X. CONTOH PERHITUNGAN PBB</vt:lpstr>
      <vt:lpstr>     NILAI JUAL KENA PAJAK (NJKP) ADALAH :</vt:lpstr>
      <vt:lpstr>Slide 137</vt:lpstr>
      <vt:lpstr>Slide 138</vt:lpstr>
      <vt:lpstr>Slide 139</vt:lpstr>
      <vt:lpstr>Slide 140</vt:lpstr>
      <vt:lpstr>Slide 141</vt:lpstr>
      <vt:lpstr>Slide 142</vt:lpstr>
      <vt:lpstr>BEA MATERAI</vt:lpstr>
      <vt:lpstr>Slide 144</vt:lpstr>
      <vt:lpstr>Slide 145</vt:lpstr>
      <vt:lpstr>Tabel Objek Pajak Bea Materai</vt:lpstr>
      <vt:lpstr>Slide 147</vt:lpstr>
      <vt:lpstr>Slide 148</vt:lpstr>
      <vt:lpstr>Slide 149</vt:lpstr>
      <vt:lpstr>Pelunasan dan penggunaan Bea Materai</vt:lpstr>
      <vt:lpstr>Slide 151</vt:lpstr>
      <vt:lpstr>5.TEORI PEMUNGUTAN PAJAK </vt:lpstr>
      <vt:lpstr>10. ASAS PENGENAAN PAJAK </vt:lpstr>
      <vt:lpstr>7. PENGERTIAN HUKUM PAJAK </vt:lpstr>
      <vt:lpstr>DASAR  AKUNTANSI  PAJAK</vt:lpstr>
      <vt:lpstr>AKUNTANSI YANG YANG BERKAITAN DENGAN PERHITUNGAN   PERPAJAKAN DAN MENGACU PADA PERATURAN DAN PERUNDANG-UNDANGAN PERPAJAKAN BESERTA ATURAN PELAKSANAANNYA, DISEBUT AKUNTANSI PAJAK. </vt:lpstr>
      <vt:lpstr>3. FUNGSI AKUNTANSI PAJAK</vt:lpstr>
      <vt:lpstr>2. SEJARAH PEMUNGUTAN PAJAK</vt:lpstr>
      <vt:lpstr>3.SEJARAH PEMUNGUTAN PAJAK DI INDONESIA </vt:lpstr>
      <vt:lpstr> 4. SUMBER-SUMBER PENERIMAAN NEGARA </vt:lpstr>
      <vt:lpstr>Slide 161</vt:lpstr>
    </vt:vector>
  </TitlesOfParts>
  <Company>Personal Computer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WELL COME TO   TAX ACCOUNTIG</dc:title>
  <dc:creator>Personal</dc:creator>
  <cp:lastModifiedBy>Personal</cp:lastModifiedBy>
  <cp:revision>1292</cp:revision>
  <dcterms:created xsi:type="dcterms:W3CDTF">2011-09-11T06:53:49Z</dcterms:created>
  <dcterms:modified xsi:type="dcterms:W3CDTF">2017-12-07T02:27:22Z</dcterms:modified>
</cp:coreProperties>
</file>