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8" r:id="rId9"/>
    <p:sldId id="271" r:id="rId10"/>
    <p:sldId id="269" r:id="rId11"/>
    <p:sldId id="272" r:id="rId12"/>
    <p:sldId id="273" r:id="rId13"/>
    <p:sldId id="270" r:id="rId14"/>
    <p:sldId id="275" r:id="rId15"/>
    <p:sldId id="274" r:id="rId16"/>
    <p:sldId id="262" r:id="rId17"/>
    <p:sldId id="277" r:id="rId18"/>
    <p:sldId id="265" r:id="rId19"/>
    <p:sldId id="267" r:id="rId20"/>
    <p:sldId id="278" r:id="rId21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65" d="100"/>
          <a:sy n="65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C50534-4C8B-430F-863C-E4189B71FB2B}" type="datetimeFigureOut">
              <a:rPr lang="id-ID" smtClean="0"/>
              <a:t>20/12/2019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DC523C-BB7E-40DC-9BE5-4538DA9F5B3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30651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DC523C-BB7E-40DC-9BE5-4538DA9F5B3C}" type="slidenum">
              <a:rPr lang="id-ID" smtClean="0"/>
              <a:t>15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07511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692B-A8E2-49F1-94C5-9C28D35005DC}" type="datetime1">
              <a:rPr lang="id-ID" smtClean="0"/>
              <a:t>20/12/2019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39140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8861-9E14-44CA-99B9-F0343FFF7C76}" type="datetime1">
              <a:rPr lang="id-ID" smtClean="0"/>
              <a:t>20/12/2019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01368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BC617-1FDA-41F7-A9D6-ED96EE36B96F}" type="datetime1">
              <a:rPr lang="id-ID" smtClean="0"/>
              <a:t>20/12/2019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80362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1C6AE-96C6-4C29-AFA3-031103AB45E3}" type="datetime1">
              <a:rPr lang="id-ID" smtClean="0"/>
              <a:t>20/12/2019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42745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A83E6-2580-42FB-B121-8FF7B7A33413}" type="datetime1">
              <a:rPr lang="id-ID" smtClean="0"/>
              <a:t>20/12/2019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55266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02470-8FE5-4137-A0B4-659BE9E54753}" type="datetime1">
              <a:rPr lang="id-ID" smtClean="0"/>
              <a:t>20/12/2019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51043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CDF31-4A74-4339-AC18-991B97D702D9}" type="datetime1">
              <a:rPr lang="id-ID" smtClean="0"/>
              <a:t>20/12/2019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59398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45B0C-8EEB-4223-B73C-509C8ECDD811}" type="datetime1">
              <a:rPr lang="id-ID" smtClean="0"/>
              <a:t>20/12/2019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3768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5FE31-F38E-4DAE-A7CF-0E3677175F22}" type="datetime1">
              <a:rPr lang="id-ID" smtClean="0"/>
              <a:t>20/12/2019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06910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83635-FF27-4FF8-A2BC-43B4919A8A70}" type="datetime1">
              <a:rPr lang="id-ID" smtClean="0"/>
              <a:t>20/12/2019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62496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7052C-6E07-4AE3-B3BB-3021E00B31BA}" type="datetime1">
              <a:rPr lang="id-ID" smtClean="0"/>
              <a:t>20/12/2019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35970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FFC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64B87-24F4-4E90-BAA3-292C941BA2C1}" type="datetime1">
              <a:rPr lang="id-ID" smtClean="0"/>
              <a:t>20/12/2019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7E1E5-3139-4440-9882-2C626299834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86484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d.wikipedia.org/wiki/Organisme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548680"/>
            <a:ext cx="82809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tabLst>
                <a:tab pos="1430338" algn="l"/>
              </a:tabLst>
            </a:pPr>
            <a:r>
              <a:rPr lang="id-ID" sz="4400" b="1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STRES </a:t>
            </a:r>
            <a:r>
              <a:rPr lang="id-ID" sz="44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id-ID" sz="44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CEKAMAN) </a:t>
            </a:r>
            <a:r>
              <a:rPr lang="id-ID" sz="4400" b="1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FISIOLOGI TUMBUHAN</a:t>
            </a:r>
          </a:p>
        </p:txBody>
      </p:sp>
      <p:pic>
        <p:nvPicPr>
          <p:cNvPr id="5" name="Picture 4" descr="http://www.liv.ac.uk/%7Esd21/stress/sorghum1091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712" y="2132856"/>
            <a:ext cx="6465543" cy="40324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D39F-AD95-4E30-8CDD-20A957F561A2}" type="datetime1">
              <a:rPr lang="id-ID" smtClean="0"/>
              <a:t>20/12/2019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4450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Stres (cekaman) intensitas cahaya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Pada Tanaman Jahe: </a:t>
            </a:r>
          </a:p>
          <a:p>
            <a:pPr marL="900113" indent="-900113">
              <a:buNone/>
            </a:pPr>
            <a:r>
              <a:rPr lang="id-ID" dirty="0" smtClean="0"/>
              <a:t>     1. Jumlah krofil meningkat dengan meningkatnya naungan. </a:t>
            </a:r>
          </a:p>
          <a:p>
            <a:pPr marL="900113" indent="-900113">
              <a:buNone/>
            </a:pPr>
            <a:r>
              <a:rPr lang="id-ID" dirty="0"/>
              <a:t> </a:t>
            </a:r>
            <a:r>
              <a:rPr lang="id-ID" dirty="0" smtClean="0"/>
              <a:t>    2. Laju fotosintesis meningkat dengan meningkatnya intensitas cahaya</a:t>
            </a:r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B4411-0C88-4729-80F1-6283E7DE2BC8}" type="datetime1">
              <a:rPr lang="id-ID" smtClean="0"/>
              <a:t>20/12/2019</a:t>
            </a:fld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10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24837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 rotWithShape="1">
          <a:blip r:embed="rId2"/>
          <a:srcRect l="31768" t="24556" r="26817" b="39349"/>
          <a:stretch/>
        </p:blipFill>
        <p:spPr bwMode="auto">
          <a:xfrm>
            <a:off x="179512" y="692696"/>
            <a:ext cx="8604448" cy="56166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4E77E-3C05-4401-B457-0EC3E8CF3E7D}" type="datetime1">
              <a:rPr lang="id-ID" smtClean="0"/>
              <a:t>20/12/2019</a:t>
            </a:fld>
            <a:endParaRPr lang="id-ID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11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232178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/>
          <a:srcRect l="19959" t="37278" r="16671" b="22485"/>
          <a:stretch/>
        </p:blipFill>
        <p:spPr bwMode="auto">
          <a:xfrm>
            <a:off x="467544" y="943816"/>
            <a:ext cx="8136904" cy="5437511"/>
          </a:xfrm>
          <a:prstGeom prst="rect">
            <a:avLst/>
          </a:prstGeom>
          <a:ln w="19050">
            <a:solidFill>
              <a:srgbClr val="4F81BD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2808-9386-4D84-921D-F07F9426E8F0}" type="datetime1">
              <a:rPr lang="id-ID" smtClean="0"/>
              <a:t>20/12/2019</a:t>
            </a:fld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12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70415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Stres (cekaman) Konsentrasi CO2</a:t>
            </a:r>
            <a:endParaRPr lang="id-ID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sz="2400" dirty="0">
                <a:solidFill>
                  <a:srgbClr val="000000"/>
                </a:solidFill>
                <a:latin typeface="Tahoma"/>
              </a:rPr>
              <a:t>Meningkatnya konsentrasi </a:t>
            </a:r>
            <a:r>
              <a:rPr lang="id-ID" sz="2400" dirty="0" smtClean="0">
                <a:solidFill>
                  <a:srgbClr val="000000"/>
                </a:solidFill>
                <a:latin typeface="Tahoma"/>
              </a:rPr>
              <a:t>CO2 berpengaruh </a:t>
            </a:r>
            <a:r>
              <a:rPr lang="id-ID" sz="2400" dirty="0">
                <a:solidFill>
                  <a:srgbClr val="000000"/>
                </a:solidFill>
                <a:latin typeface="Tahoma"/>
              </a:rPr>
              <a:t>negatif </a:t>
            </a:r>
            <a:r>
              <a:rPr lang="id-ID" sz="2400" dirty="0" smtClean="0">
                <a:solidFill>
                  <a:srgbClr val="000000"/>
                </a:solidFill>
                <a:latin typeface="Tahoma"/>
              </a:rPr>
              <a:t>terhadap lingkungan </a:t>
            </a:r>
            <a:r>
              <a:rPr lang="id-ID" sz="2400" dirty="0" smtClean="0">
                <a:solidFill>
                  <a:srgbClr val="FF0000"/>
                </a:solidFill>
                <a:latin typeface="Tahoma"/>
              </a:rPr>
              <a:t>(??)</a:t>
            </a:r>
            <a:r>
              <a:rPr lang="id-ID" sz="2400" dirty="0" smtClean="0">
                <a:solidFill>
                  <a:srgbClr val="000000"/>
                </a:solidFill>
                <a:latin typeface="Tahoma"/>
              </a:rPr>
              <a:t>, </a:t>
            </a:r>
            <a:r>
              <a:rPr lang="id-ID" sz="2400" dirty="0">
                <a:solidFill>
                  <a:srgbClr val="000000"/>
                </a:solidFill>
                <a:latin typeface="Tahoma"/>
              </a:rPr>
              <a:t>namun mempunyai arti positif bagi pertumbuhan  </a:t>
            </a:r>
            <a:r>
              <a:rPr lang="id-ID" sz="2400" dirty="0" smtClean="0">
                <a:solidFill>
                  <a:srgbClr val="000000"/>
                </a:solidFill>
                <a:latin typeface="Tahoma"/>
              </a:rPr>
              <a:t>tanaman </a:t>
            </a:r>
            <a:r>
              <a:rPr lang="id-ID" sz="2400" dirty="0" smtClean="0">
                <a:solidFill>
                  <a:srgbClr val="FF0000"/>
                </a:solidFill>
                <a:latin typeface="Tahoma"/>
              </a:rPr>
              <a:t>(??)</a:t>
            </a:r>
            <a:r>
              <a:rPr lang="id-ID" sz="2400" dirty="0" smtClean="0">
                <a:solidFill>
                  <a:srgbClr val="000000"/>
                </a:solidFill>
                <a:latin typeface="Tahoma"/>
              </a:rPr>
              <a:t>.</a:t>
            </a:r>
          </a:p>
          <a:p>
            <a:pPr algn="just"/>
            <a:r>
              <a:rPr lang="id-ID" sz="2400" dirty="0">
                <a:solidFill>
                  <a:srgbClr val="000000"/>
                </a:solidFill>
                <a:latin typeface="Tahoma"/>
              </a:rPr>
              <a:t>semakin </a:t>
            </a:r>
            <a:r>
              <a:rPr lang="id-ID" sz="2400" dirty="0" smtClean="0">
                <a:solidFill>
                  <a:srgbClr val="000000"/>
                </a:solidFill>
                <a:latin typeface="Tahoma"/>
              </a:rPr>
              <a:t>tinggi konsentrasi CO2 </a:t>
            </a:r>
            <a:r>
              <a:rPr lang="sv-SE" sz="2400" dirty="0" smtClean="0">
                <a:solidFill>
                  <a:srgbClr val="000000"/>
                </a:solidFill>
                <a:latin typeface="Tahoma"/>
              </a:rPr>
              <a:t>yang </a:t>
            </a:r>
            <a:r>
              <a:rPr lang="sv-SE" sz="2400" dirty="0">
                <a:solidFill>
                  <a:srgbClr val="000000"/>
                </a:solidFill>
                <a:latin typeface="Tahoma"/>
              </a:rPr>
              <a:t>diberikan ke tanaman jahe mampu meningkatan </a:t>
            </a:r>
            <a:r>
              <a:rPr lang="id-ID" sz="2400" dirty="0" smtClean="0">
                <a:solidFill>
                  <a:srgbClr val="000000"/>
                </a:solidFill>
                <a:latin typeface="Tahoma"/>
              </a:rPr>
              <a:t>laju </a:t>
            </a:r>
            <a:r>
              <a:rPr lang="id-ID" sz="2400" dirty="0">
                <a:solidFill>
                  <a:srgbClr val="000000"/>
                </a:solidFill>
                <a:latin typeface="Tahoma"/>
              </a:rPr>
              <a:t>fotosintesa, konduktansi stomata, efisiensi penggunaan air, </a:t>
            </a:r>
            <a:r>
              <a:rPr lang="id-ID" sz="2400" dirty="0" smtClean="0">
                <a:solidFill>
                  <a:srgbClr val="000000"/>
                </a:solidFill>
                <a:latin typeface="Tahoma"/>
              </a:rPr>
              <a:t>total akumulasi </a:t>
            </a:r>
            <a:r>
              <a:rPr lang="id-ID" sz="2400" dirty="0">
                <a:solidFill>
                  <a:srgbClr val="000000"/>
                </a:solidFill>
                <a:latin typeface="Tahoma"/>
              </a:rPr>
              <a:t>biomas tanaman dan batang, daun serta </a:t>
            </a:r>
            <a:r>
              <a:rPr lang="id-ID" sz="2400" dirty="0" smtClean="0">
                <a:solidFill>
                  <a:srgbClr val="000000"/>
                </a:solidFill>
                <a:latin typeface="Tahoma"/>
              </a:rPr>
              <a:t>rimpang </a:t>
            </a:r>
            <a:r>
              <a:rPr lang="id-ID" sz="2000" dirty="0" smtClean="0">
                <a:solidFill>
                  <a:srgbClr val="000099"/>
                </a:solidFill>
                <a:latin typeface="Tahoma"/>
              </a:rPr>
              <a:t>(Ghasemzadeh </a:t>
            </a:r>
            <a:r>
              <a:rPr lang="id-ID" sz="2000" dirty="0">
                <a:solidFill>
                  <a:srgbClr val="000099"/>
                </a:solidFill>
                <a:latin typeface="Tahoma"/>
              </a:rPr>
              <a:t>dan Jaafar </a:t>
            </a:r>
            <a:r>
              <a:rPr lang="id-ID" sz="2000" dirty="0" smtClean="0">
                <a:solidFill>
                  <a:srgbClr val="000099"/>
                </a:solidFill>
                <a:latin typeface="Tahoma"/>
              </a:rPr>
              <a:t>,2011).</a:t>
            </a:r>
          </a:p>
          <a:p>
            <a:r>
              <a:rPr lang="sv-SE" sz="2400" dirty="0">
                <a:solidFill>
                  <a:srgbClr val="000000"/>
                </a:solidFill>
                <a:latin typeface="Tahoma"/>
              </a:rPr>
              <a:t>Produktivitas tanaman jahe dapat meningkat dengan </a:t>
            </a:r>
            <a:r>
              <a:rPr lang="sv-SE" sz="2400" dirty="0" smtClean="0">
                <a:solidFill>
                  <a:srgbClr val="000000"/>
                </a:solidFill>
                <a:latin typeface="Tahoma"/>
              </a:rPr>
              <a:t>meningkatnya</a:t>
            </a:r>
            <a:r>
              <a:rPr lang="id-ID" sz="2400" dirty="0" smtClean="0">
                <a:solidFill>
                  <a:srgbClr val="000000"/>
                </a:solidFill>
                <a:latin typeface="Tahoma"/>
              </a:rPr>
              <a:t> konsentrasi CO2 yang </a:t>
            </a:r>
            <a:r>
              <a:rPr lang="id-ID" sz="2400" dirty="0">
                <a:solidFill>
                  <a:srgbClr val="000000"/>
                </a:solidFill>
                <a:latin typeface="Tahoma"/>
              </a:rPr>
              <a:t>diberikan.</a:t>
            </a:r>
          </a:p>
          <a:p>
            <a:pPr algn="just"/>
            <a:endParaRPr lang="id-ID" sz="2000" dirty="0">
              <a:solidFill>
                <a:srgbClr val="000099"/>
              </a:solidFill>
              <a:latin typeface="Tahom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3D18E-36D8-4356-B834-128759F4C679}" type="datetime1">
              <a:rPr lang="id-ID" smtClean="0"/>
              <a:t>20/12/2019</a:t>
            </a:fld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13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2163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476672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id-ID" sz="2400" dirty="0" smtClean="0">
                <a:solidFill>
                  <a:srgbClr val="000000"/>
                </a:solidFill>
                <a:latin typeface="Tahoma"/>
              </a:rPr>
              <a:t>Laju fotosintesa berkorelasi positif terhadap efisiensi penggunaan, </a:t>
            </a:r>
            <a:r>
              <a:rPr lang="sv-SE" sz="2400" dirty="0" smtClean="0">
                <a:solidFill>
                  <a:srgbClr val="000000"/>
                </a:solidFill>
                <a:latin typeface="Tahoma"/>
              </a:rPr>
              <a:t>air, akumulasi biomas, total karbohidrat terlarut, pati, total fenol dan total</a:t>
            </a:r>
            <a:r>
              <a:rPr lang="id-ID" sz="2400" dirty="0" smtClean="0">
                <a:solidFill>
                  <a:srgbClr val="000000"/>
                </a:solidFill>
                <a:latin typeface="Tahoma"/>
              </a:rPr>
              <a:t> falvonoid, namun berkorelasi negatif terhadap konduktansi stomata walaupun tidak nyata </a:t>
            </a:r>
            <a:r>
              <a:rPr lang="id-ID" sz="2400" dirty="0" smtClean="0">
                <a:solidFill>
                  <a:srgbClr val="000099"/>
                </a:solidFill>
                <a:latin typeface="Tahoma"/>
              </a:rPr>
              <a:t>(</a:t>
            </a:r>
            <a:r>
              <a:rPr lang="id-ID" sz="2000" dirty="0">
                <a:solidFill>
                  <a:srgbClr val="000099"/>
                </a:solidFill>
                <a:latin typeface="Tahoma"/>
              </a:rPr>
              <a:t>(Ghasemzadeh dan Jaafar ,2011).</a:t>
            </a:r>
          </a:p>
          <a:p>
            <a:pPr algn="just"/>
            <a:endParaRPr lang="id-ID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DC3DC-2646-4A37-9831-7598BAAEF49F}" type="datetime1">
              <a:rPr lang="id-ID" smtClean="0"/>
              <a:t>20/12/2019</a:t>
            </a:fld>
            <a:endParaRPr lang="id-ID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14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35521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3"/>
          <a:srcRect l="28775" t="28381" r="26983" b="20712"/>
          <a:stretch/>
        </p:blipFill>
        <p:spPr bwMode="auto">
          <a:xfrm>
            <a:off x="467544" y="693174"/>
            <a:ext cx="8064896" cy="5328114"/>
          </a:xfrm>
          <a:prstGeom prst="rect">
            <a:avLst/>
          </a:prstGeom>
          <a:ln w="15875">
            <a:solidFill>
              <a:srgbClr val="4F81BD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F18F3-257A-4662-88FD-4149FA5ED468}" type="datetime1">
              <a:rPr lang="id-ID" smtClean="0"/>
              <a:t>20/12/2019</a:t>
            </a:fld>
            <a:endParaRPr lang="id-ID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15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442788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93344" y="188640"/>
            <a:ext cx="7920880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3600" dirty="0" smtClean="0">
                <a:solidFill>
                  <a:srgbClr val="000099"/>
                </a:solidFill>
              </a:rPr>
              <a:t>2. Stres  (Cekaman) Salinitas</a:t>
            </a:r>
          </a:p>
          <a:p>
            <a:r>
              <a:rPr lang="id-ID" sz="3600" dirty="0">
                <a:solidFill>
                  <a:srgbClr val="000099"/>
                </a:solidFill>
              </a:rPr>
              <a:t> </a:t>
            </a:r>
            <a:r>
              <a:rPr lang="id-ID" sz="3600" dirty="0" smtClean="0">
                <a:solidFill>
                  <a:srgbClr val="000099"/>
                </a:solidFill>
              </a:rPr>
              <a:t>    Contoh: Tanaman jahe</a:t>
            </a:r>
            <a:endParaRPr lang="id-ID" sz="3600" dirty="0">
              <a:solidFill>
                <a:srgbClr val="000099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93344" y="1628800"/>
            <a:ext cx="82271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d-ID" dirty="0">
                <a:solidFill>
                  <a:srgbClr val="000000"/>
                </a:solidFill>
                <a:latin typeface="Tahoma"/>
              </a:rPr>
              <a:t>Jahe pada dasarnya sensitif terhadap lahan salin sehingga</a:t>
            </a:r>
          </a:p>
          <a:p>
            <a:pPr marL="354013">
              <a:tabLst>
                <a:tab pos="354013" algn="l"/>
              </a:tabLst>
            </a:pPr>
            <a:r>
              <a:rPr lang="id-ID" dirty="0" smtClean="0">
                <a:solidFill>
                  <a:srgbClr val="000000"/>
                </a:solidFill>
                <a:latin typeface="Tahoma"/>
              </a:rPr>
              <a:t>Produktivitasnya menurun </a:t>
            </a:r>
            <a:r>
              <a:rPr lang="id-ID" dirty="0">
                <a:solidFill>
                  <a:srgbClr val="000000"/>
                </a:solidFill>
                <a:latin typeface="Tahoma"/>
              </a:rPr>
              <a:t>apabila ditanam pada lahan yang bersifat salin</a:t>
            </a:r>
          </a:p>
          <a:p>
            <a:pPr marL="265113"/>
            <a:r>
              <a:rPr lang="id-ID" dirty="0">
                <a:solidFill>
                  <a:srgbClr val="FF0000"/>
                </a:solidFill>
                <a:latin typeface="Tahoma"/>
              </a:rPr>
              <a:t>(Ahmad </a:t>
            </a:r>
            <a:r>
              <a:rPr lang="id-ID" sz="2400" dirty="0">
                <a:solidFill>
                  <a:srgbClr val="FF0000"/>
                </a:solidFill>
                <a:latin typeface="Tahoma"/>
              </a:rPr>
              <a:t>et al</a:t>
            </a:r>
            <a:r>
              <a:rPr lang="id-ID" dirty="0">
                <a:solidFill>
                  <a:srgbClr val="FF0000"/>
                </a:solidFill>
                <a:latin typeface="Tahoma"/>
              </a:rPr>
              <a:t>. 2009</a:t>
            </a:r>
            <a:r>
              <a:rPr lang="id-ID" dirty="0">
                <a:solidFill>
                  <a:srgbClr val="000000"/>
                </a:solidFill>
                <a:latin typeface="Tahoma"/>
              </a:rPr>
              <a:t>). </a:t>
            </a:r>
            <a:endParaRPr lang="id-ID" dirty="0"/>
          </a:p>
        </p:txBody>
      </p:sp>
      <p:sp>
        <p:nvSpPr>
          <p:cNvPr id="4" name="Rectangle 3"/>
          <p:cNvSpPr/>
          <p:nvPr/>
        </p:nvSpPr>
        <p:spPr>
          <a:xfrm>
            <a:off x="593344" y="2648049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i-FI" dirty="0">
                <a:solidFill>
                  <a:srgbClr val="000000"/>
                </a:solidFill>
                <a:latin typeface="Tahoma"/>
              </a:rPr>
              <a:t>Hal ini terjadi karena tanaman mengalami </a:t>
            </a:r>
            <a:r>
              <a:rPr lang="fi-FI" dirty="0" smtClean="0">
                <a:solidFill>
                  <a:srgbClr val="000000"/>
                </a:solidFill>
                <a:latin typeface="Tahoma"/>
              </a:rPr>
              <a:t>toksisitas</a:t>
            </a:r>
            <a:r>
              <a:rPr lang="id-ID" dirty="0" smtClean="0">
                <a:solidFill>
                  <a:srgbClr val="000000"/>
                </a:solidFill>
                <a:latin typeface="Tahoma"/>
              </a:rPr>
              <a:t> natrium </a:t>
            </a:r>
            <a:r>
              <a:rPr lang="id-ID" dirty="0">
                <a:solidFill>
                  <a:srgbClr val="000000"/>
                </a:solidFill>
                <a:latin typeface="Tahoma"/>
              </a:rPr>
              <a:t>berlebihan pada daerah perakaran tanaman. Tanaman jahe </a:t>
            </a:r>
            <a:r>
              <a:rPr lang="id-ID" dirty="0" smtClean="0">
                <a:solidFill>
                  <a:srgbClr val="000000"/>
                </a:solidFill>
                <a:latin typeface="Tahoma"/>
              </a:rPr>
              <a:t>kurang mempunyai </a:t>
            </a:r>
            <a:r>
              <a:rPr lang="id-ID" dirty="0">
                <a:solidFill>
                  <a:srgbClr val="000000"/>
                </a:solidFill>
                <a:latin typeface="Tahoma"/>
              </a:rPr>
              <a:t>kemampuan untuk memindahkan ion natrium ke vakuola sel</a:t>
            </a:r>
            <a:r>
              <a:rPr lang="id-ID" dirty="0" smtClean="0">
                <a:solidFill>
                  <a:srgbClr val="000000"/>
                </a:solidFill>
                <a:latin typeface="Tahoma"/>
              </a:rPr>
              <a:t>, sehingga </a:t>
            </a:r>
            <a:r>
              <a:rPr lang="id-ID" dirty="0">
                <a:solidFill>
                  <a:srgbClr val="000000"/>
                </a:solidFill>
                <a:latin typeface="Tahoma"/>
              </a:rPr>
              <a:t>menimbulkan keracunan natrium di sel tanaman. </a:t>
            </a:r>
            <a:endParaRPr lang="id-ID" dirty="0"/>
          </a:p>
        </p:txBody>
      </p:sp>
      <p:sp>
        <p:nvSpPr>
          <p:cNvPr id="5" name="Rectangle 4"/>
          <p:cNvSpPr/>
          <p:nvPr/>
        </p:nvSpPr>
        <p:spPr>
          <a:xfrm>
            <a:off x="593344" y="4041058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d-ID" dirty="0">
                <a:solidFill>
                  <a:srgbClr val="000000"/>
                </a:solidFill>
                <a:latin typeface="Tahoma"/>
              </a:rPr>
              <a:t>Ion natrium </a:t>
            </a:r>
            <a:r>
              <a:rPr lang="id-ID" dirty="0" smtClean="0">
                <a:solidFill>
                  <a:srgbClr val="000000"/>
                </a:solidFill>
                <a:latin typeface="Tahoma"/>
              </a:rPr>
              <a:t>di dalam </a:t>
            </a:r>
            <a:r>
              <a:rPr lang="id-ID" dirty="0">
                <a:solidFill>
                  <a:srgbClr val="000000"/>
                </a:solidFill>
                <a:latin typeface="Tahoma"/>
              </a:rPr>
              <a:t>sitoplasma menghambat aktivitas enzim menyebabkan kematian </a:t>
            </a:r>
            <a:r>
              <a:rPr lang="id-ID" dirty="0" smtClean="0">
                <a:solidFill>
                  <a:srgbClr val="000000"/>
                </a:solidFill>
                <a:latin typeface="Tahoma"/>
              </a:rPr>
              <a:t>sel </a:t>
            </a:r>
            <a:r>
              <a:rPr lang="da-DK" dirty="0" smtClean="0">
                <a:solidFill>
                  <a:srgbClr val="000000"/>
                </a:solidFill>
                <a:latin typeface="Tahoma"/>
              </a:rPr>
              <a:t>tanaman </a:t>
            </a:r>
            <a:r>
              <a:rPr lang="da-DK" dirty="0">
                <a:solidFill>
                  <a:srgbClr val="000000"/>
                </a:solidFill>
                <a:latin typeface="Tahoma"/>
              </a:rPr>
              <a:t>akibat kerusakan dinding sel. </a:t>
            </a:r>
            <a:endParaRPr lang="id-ID" dirty="0"/>
          </a:p>
        </p:txBody>
      </p:sp>
      <p:sp>
        <p:nvSpPr>
          <p:cNvPr id="6" name="Rectangle 5"/>
          <p:cNvSpPr/>
          <p:nvPr/>
        </p:nvSpPr>
        <p:spPr>
          <a:xfrm>
            <a:off x="611560" y="4801078"/>
            <a:ext cx="75426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d-ID" dirty="0">
                <a:solidFill>
                  <a:srgbClr val="000000"/>
                </a:solidFill>
                <a:latin typeface="Tahoma"/>
              </a:rPr>
              <a:t>Meningkatnya  kadar garam </a:t>
            </a:r>
            <a:r>
              <a:rPr lang="id-ID" dirty="0" smtClean="0">
                <a:solidFill>
                  <a:srgbClr val="000000"/>
                </a:solidFill>
                <a:latin typeface="Tahoma"/>
              </a:rPr>
              <a:t>pada air </a:t>
            </a:r>
            <a:r>
              <a:rPr lang="id-ID" dirty="0">
                <a:solidFill>
                  <a:srgbClr val="000000"/>
                </a:solidFill>
                <a:latin typeface="Tahoma"/>
              </a:rPr>
              <a:t>pengairan brepengaruh terhadap penurunan akumukasi bahan </a:t>
            </a:r>
            <a:r>
              <a:rPr lang="id-ID" dirty="0" smtClean="0">
                <a:solidFill>
                  <a:srgbClr val="000000"/>
                </a:solidFill>
                <a:latin typeface="Tahoma"/>
              </a:rPr>
              <a:t>kering </a:t>
            </a:r>
            <a:r>
              <a:rPr lang="nl-NL" dirty="0" smtClean="0">
                <a:solidFill>
                  <a:srgbClr val="000000"/>
                </a:solidFill>
                <a:latin typeface="Tahoma"/>
              </a:rPr>
              <a:t>tanaman </a:t>
            </a:r>
            <a:r>
              <a:rPr lang="nl-NL" dirty="0">
                <a:solidFill>
                  <a:srgbClr val="000000"/>
                </a:solidFill>
                <a:latin typeface="Tahoma"/>
              </a:rPr>
              <a:t>dan produksi rmpang jahe </a:t>
            </a:r>
            <a:endParaRPr lang="id-ID" dirty="0"/>
          </a:p>
        </p:txBody>
      </p:sp>
      <p:sp>
        <p:nvSpPr>
          <p:cNvPr id="7" name="Rectangle 6"/>
          <p:cNvSpPr/>
          <p:nvPr/>
        </p:nvSpPr>
        <p:spPr>
          <a:xfrm>
            <a:off x="611560" y="5923679"/>
            <a:ext cx="7758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d-ID" dirty="0">
                <a:solidFill>
                  <a:srgbClr val="000000"/>
                </a:solidFill>
                <a:latin typeface="Tahoma"/>
              </a:rPr>
              <a:t> Semakin tinggi kadar </a:t>
            </a:r>
            <a:r>
              <a:rPr lang="id-ID" dirty="0" smtClean="0">
                <a:solidFill>
                  <a:srgbClr val="000000"/>
                </a:solidFill>
                <a:latin typeface="Tahoma"/>
              </a:rPr>
              <a:t>garam air </a:t>
            </a:r>
            <a:r>
              <a:rPr lang="id-ID" dirty="0">
                <a:solidFill>
                  <a:srgbClr val="000000"/>
                </a:solidFill>
                <a:latin typeface="Tahoma"/>
              </a:rPr>
              <a:t>pengairan semakin besar penurunan akumulasi bobot kering dan </a:t>
            </a:r>
            <a:r>
              <a:rPr lang="id-ID" dirty="0" smtClean="0">
                <a:solidFill>
                  <a:srgbClr val="000000"/>
                </a:solidFill>
                <a:latin typeface="Tahoma"/>
              </a:rPr>
              <a:t>hasil rimpang </a:t>
            </a:r>
            <a:r>
              <a:rPr lang="id-ID" dirty="0">
                <a:solidFill>
                  <a:srgbClr val="000000"/>
                </a:solidFill>
                <a:latin typeface="Tahoma"/>
              </a:rPr>
              <a:t>jahe. </a:t>
            </a:r>
            <a:endParaRPr lang="id-ID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9E1FF-1BF5-4C90-9B50-42A692B6A4CB}" type="datetime1">
              <a:rPr lang="id-ID" smtClean="0"/>
              <a:t>20/12/2019</a:t>
            </a:fld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16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81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/>
          <a:srcRect l="29273" t="28698" r="26817" b="37870"/>
          <a:stretch/>
        </p:blipFill>
        <p:spPr bwMode="auto">
          <a:xfrm>
            <a:off x="899592" y="692695"/>
            <a:ext cx="7848872" cy="5688631"/>
          </a:xfrm>
          <a:prstGeom prst="rect">
            <a:avLst/>
          </a:prstGeom>
          <a:ln w="15875">
            <a:solidFill>
              <a:srgbClr val="4F81BD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9FDF-A108-4518-8875-E7F52B98AFF8}" type="datetime1">
              <a:rPr lang="id-ID" smtClean="0"/>
              <a:t>20/12/2019</a:t>
            </a:fld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17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443251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92696"/>
            <a:ext cx="813690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 smtClean="0">
                <a:solidFill>
                  <a:srgbClr val="000099"/>
                </a:solidFill>
              </a:rPr>
              <a:t>Masalah yang dihadapi tumbuhan yang hidup di lahan Salin:</a:t>
            </a:r>
          </a:p>
          <a:p>
            <a:endParaRPr lang="id-ID" sz="3600" dirty="0">
              <a:solidFill>
                <a:srgbClr val="000099"/>
              </a:solidFill>
            </a:endParaRPr>
          </a:p>
          <a:p>
            <a:pPr marL="742950" indent="-742950">
              <a:buAutoNum type="arabicPeriod"/>
            </a:pPr>
            <a:r>
              <a:rPr lang="id-ID" sz="3600" dirty="0" smtClean="0">
                <a:solidFill>
                  <a:srgbClr val="000099"/>
                </a:solidFill>
              </a:rPr>
              <a:t>Masalah memperoleh air </a:t>
            </a:r>
            <a:r>
              <a:rPr lang="id-ID" sz="3600" dirty="0" smtClean="0">
                <a:solidFill>
                  <a:srgbClr val="FF0000"/>
                </a:solidFill>
              </a:rPr>
              <a:t>(Why? Diskusi)</a:t>
            </a:r>
          </a:p>
          <a:p>
            <a:pPr marL="742950" indent="-742950">
              <a:buAutoNum type="arabicPeriod"/>
            </a:pPr>
            <a:r>
              <a:rPr lang="id-ID" sz="3600" dirty="0" smtClean="0">
                <a:solidFill>
                  <a:srgbClr val="000099"/>
                </a:solidFill>
              </a:rPr>
              <a:t>Konsentrasi Na+ dan Cl- yang tinggi mungkin beracun.</a:t>
            </a:r>
          </a:p>
          <a:p>
            <a:pPr marL="742950" indent="-742950">
              <a:buAutoNum type="arabicPeriod"/>
            </a:pPr>
            <a:r>
              <a:rPr lang="id-ID" sz="3600" dirty="0" smtClean="0">
                <a:solidFill>
                  <a:srgbClr val="000099"/>
                </a:solidFill>
              </a:rPr>
              <a:t>Ketidak seimbangan nutrisi, terutama Ca</a:t>
            </a:r>
            <a:endParaRPr lang="id-ID" sz="3600" dirty="0">
              <a:solidFill>
                <a:srgbClr val="000099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F727A-6B36-4BBA-BB3E-F3600AAED6AD}" type="datetime1">
              <a:rPr lang="id-ID" smtClean="0"/>
              <a:t>20/12/2019</a:t>
            </a:fld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18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294494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332656"/>
            <a:ext cx="849694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 smtClean="0">
                <a:solidFill>
                  <a:srgbClr val="000099"/>
                </a:solidFill>
              </a:rPr>
              <a:t>Stres (Cekaman) Salinitas terhadap Fotosintesis, dan Transpirasi </a:t>
            </a:r>
          </a:p>
          <a:p>
            <a:endParaRPr lang="id-ID" sz="3600" dirty="0">
              <a:solidFill>
                <a:srgbClr val="000099"/>
              </a:solidFill>
            </a:endParaRPr>
          </a:p>
          <a:p>
            <a:pPr marL="457200" indent="-457200">
              <a:buAutoNum type="arabicPeriod"/>
            </a:pPr>
            <a:r>
              <a:rPr lang="id-ID" sz="3600" dirty="0" smtClean="0">
                <a:solidFill>
                  <a:srgbClr val="000099"/>
                </a:solidFill>
              </a:rPr>
              <a:t>Salinitas dan luas daun merupakan hubungan terbalik </a:t>
            </a:r>
            <a:r>
              <a:rPr lang="id-ID" sz="3600" dirty="0" smtClean="0">
                <a:solidFill>
                  <a:srgbClr val="FF0000"/>
                </a:solidFill>
              </a:rPr>
              <a:t>(maksudnya??)</a:t>
            </a:r>
          </a:p>
          <a:p>
            <a:pPr marL="457200" indent="-457200">
              <a:buAutoNum type="arabicPeriod"/>
            </a:pPr>
            <a:r>
              <a:rPr lang="id-ID" sz="3600" dirty="0" smtClean="0">
                <a:solidFill>
                  <a:srgbClr val="000099"/>
                </a:solidFill>
              </a:rPr>
              <a:t>Semakin meningkat salinitas transpirasi menurun </a:t>
            </a:r>
            <a:r>
              <a:rPr lang="id-ID" sz="3600" dirty="0" smtClean="0">
                <a:solidFill>
                  <a:srgbClr val="FF0000"/>
                </a:solidFill>
              </a:rPr>
              <a:t>(why???)</a:t>
            </a:r>
          </a:p>
          <a:p>
            <a:pPr marL="457200" indent="-457200">
              <a:buAutoNum type="arabicPeriod"/>
            </a:pPr>
            <a:r>
              <a:rPr lang="id-ID" sz="3600" dirty="0" smtClean="0">
                <a:solidFill>
                  <a:srgbClr val="000099"/>
                </a:solidFill>
              </a:rPr>
              <a:t>Semakin meningkat salinitas fiksasi CO2 berkurang </a:t>
            </a:r>
            <a:r>
              <a:rPr lang="id-ID" sz="3600" dirty="0" smtClean="0">
                <a:solidFill>
                  <a:srgbClr val="FF0000"/>
                </a:solidFill>
              </a:rPr>
              <a:t>(why???)</a:t>
            </a:r>
          </a:p>
          <a:p>
            <a:pPr marL="457200" indent="-457200">
              <a:buAutoNum type="arabicPeriod"/>
            </a:pPr>
            <a:r>
              <a:rPr lang="id-ID" sz="3600" dirty="0" smtClean="0">
                <a:solidFill>
                  <a:srgbClr val="000099"/>
                </a:solidFill>
              </a:rPr>
              <a:t>Semakin meningkat salinitas respirasi meningkat </a:t>
            </a:r>
            <a:r>
              <a:rPr lang="id-ID" sz="3600" dirty="0" smtClean="0">
                <a:solidFill>
                  <a:srgbClr val="FF0000"/>
                </a:solidFill>
              </a:rPr>
              <a:t>(why????)</a:t>
            </a:r>
            <a:endParaRPr lang="id-ID" sz="3600" dirty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00756-7907-4225-926D-5409FA021769}" type="datetime1">
              <a:rPr lang="id-ID" smtClean="0"/>
              <a:t>20/12/2019</a:t>
            </a:fld>
            <a:endParaRPr lang="id-ID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19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95891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260648"/>
            <a:ext cx="849694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3600" b="1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STRES </a:t>
            </a:r>
            <a:r>
              <a:rPr lang="id-ID" sz="36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(CEKAMAN</a:t>
            </a:r>
            <a:r>
              <a:rPr lang="id-ID" sz="36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):</a:t>
            </a:r>
          </a:p>
          <a:p>
            <a:pPr marL="1076325"/>
            <a:r>
              <a:rPr lang="en-US" sz="2800" dirty="0" err="1" smtClean="0">
                <a:solidFill>
                  <a:srgbClr val="000099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segala</a:t>
            </a:r>
            <a:r>
              <a:rPr lang="en-US" sz="2800" dirty="0" smtClean="0">
                <a:solidFill>
                  <a:srgbClr val="000099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kondisi</a:t>
            </a:r>
            <a:r>
              <a:rPr lang="en-US" sz="2800" dirty="0" smtClean="0">
                <a:solidFill>
                  <a:srgbClr val="000099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perubahan</a:t>
            </a:r>
            <a:r>
              <a:rPr lang="en-US" sz="2800" dirty="0" smtClean="0">
                <a:solidFill>
                  <a:srgbClr val="000099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lingkungan</a:t>
            </a:r>
            <a:r>
              <a:rPr lang="en-US" sz="2800" dirty="0" smtClean="0">
                <a:solidFill>
                  <a:srgbClr val="000099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yang </a:t>
            </a:r>
            <a:r>
              <a:rPr lang="en-US" sz="2800" dirty="0" err="1" smtClean="0">
                <a:solidFill>
                  <a:srgbClr val="000099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mungkin</a:t>
            </a:r>
            <a:r>
              <a:rPr lang="en-US" sz="2800" dirty="0" smtClean="0">
                <a:solidFill>
                  <a:srgbClr val="000099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akan</a:t>
            </a:r>
            <a:r>
              <a:rPr lang="en-US" sz="2800" dirty="0" smtClean="0">
                <a:solidFill>
                  <a:srgbClr val="000099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menurunkan</a:t>
            </a:r>
            <a:r>
              <a:rPr lang="en-US" sz="2800" dirty="0" smtClean="0">
                <a:solidFill>
                  <a:srgbClr val="000099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atau</a:t>
            </a:r>
            <a:r>
              <a:rPr lang="en-US" sz="2800" dirty="0" smtClean="0">
                <a:solidFill>
                  <a:srgbClr val="000099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merugikan</a:t>
            </a:r>
            <a:r>
              <a:rPr lang="en-US" sz="2800" dirty="0" smtClean="0">
                <a:solidFill>
                  <a:srgbClr val="000099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pertumbuhan</a:t>
            </a:r>
            <a:r>
              <a:rPr lang="en-US" sz="2800" dirty="0" smtClean="0">
                <a:solidFill>
                  <a:srgbClr val="000099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 </a:t>
            </a:r>
            <a:r>
              <a:rPr lang="en-US" sz="2800" dirty="0" err="1" smtClean="0">
                <a:solidFill>
                  <a:srgbClr val="000099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atau</a:t>
            </a:r>
            <a:r>
              <a:rPr lang="en-US" sz="2800" dirty="0" smtClean="0">
                <a:solidFill>
                  <a:srgbClr val="000099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perkembangan</a:t>
            </a:r>
            <a:r>
              <a:rPr lang="en-US" sz="2800" dirty="0" smtClean="0">
                <a:solidFill>
                  <a:srgbClr val="000099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tumbuhan</a:t>
            </a:r>
            <a:r>
              <a:rPr lang="en-US" sz="2800" dirty="0" smtClean="0">
                <a:solidFill>
                  <a:srgbClr val="000099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id-ID" sz="2800" b="1" dirty="0" smtClean="0">
              <a:solidFill>
                <a:srgbClr val="00009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id-ID" dirty="0"/>
          </a:p>
        </p:txBody>
      </p:sp>
      <p:sp>
        <p:nvSpPr>
          <p:cNvPr id="3" name="TextBox 2"/>
          <p:cNvSpPr txBox="1"/>
          <p:nvPr/>
        </p:nvSpPr>
        <p:spPr>
          <a:xfrm>
            <a:off x="271478" y="2636912"/>
            <a:ext cx="87016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65225" indent="-1165225"/>
            <a:r>
              <a:rPr lang="id-ID" sz="3200" b="1" dirty="0">
                <a:latin typeface="Tahoma" pitchFamily="34" charset="0"/>
                <a:ea typeface="Tahoma" pitchFamily="34" charset="0"/>
                <a:cs typeface="Tahoma" pitchFamily="34" charset="0"/>
              </a:rPr>
              <a:t>Adaptasi</a:t>
            </a:r>
            <a:r>
              <a:rPr lang="id-ID" sz="32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id-ID" sz="32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adalah cara bagaimana </a:t>
            </a:r>
            <a:r>
              <a:rPr lang="id-ID" sz="3200" u="sng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 tooltip="Organisme"/>
              </a:rPr>
              <a:t>organisme</a:t>
            </a:r>
            <a:r>
              <a:rPr lang="id-ID" sz="32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mengatasi tekanan lingkungan sekitarnya untuk bertahan hidup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8867" y="4653136"/>
            <a:ext cx="84336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id-ID" sz="36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Hukum Toleransi Shelford</a:t>
            </a:r>
            <a:r>
              <a:rPr lang="id-ID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O</a:t>
            </a:r>
            <a:r>
              <a:rPr lang="id-ID" sz="3600" dirty="0" smtClean="0">
                <a:latin typeface="Times New Roman"/>
                <a:ea typeface="Times New Roman"/>
              </a:rPr>
              <a:t>rganisme –mempunyai batas  </a:t>
            </a:r>
            <a:r>
              <a:rPr lang="id-ID" sz="3600" dirty="0">
                <a:latin typeface="Times New Roman"/>
                <a:ea typeface="Times New Roman"/>
              </a:rPr>
              <a:t>minimum dan maksimum ekologi; </a:t>
            </a:r>
            <a:r>
              <a:rPr lang="id-ID" sz="3600" b="1" i="1" dirty="0" smtClean="0">
                <a:latin typeface="Times New Roman"/>
                <a:ea typeface="Times New Roman"/>
              </a:rPr>
              <a:t>batas </a:t>
            </a:r>
            <a:r>
              <a:rPr lang="id-ID" sz="3600" b="1" i="1" dirty="0">
                <a:latin typeface="Times New Roman"/>
                <a:ea typeface="Times New Roman"/>
              </a:rPr>
              <a:t>–batas  toleransi.</a:t>
            </a:r>
            <a:r>
              <a:rPr lang="id-ID" sz="3600" dirty="0">
                <a:latin typeface="Times New Roman"/>
                <a:ea typeface="Times New Roman"/>
              </a:rPr>
              <a:t>  </a:t>
            </a:r>
            <a:endParaRPr lang="id-ID" sz="4000" b="1" dirty="0">
              <a:effectLst/>
              <a:latin typeface="Times New Roman"/>
              <a:ea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11287-62A1-4620-80E3-FA5EC7FC8C03}" type="datetime1">
              <a:rPr lang="id-ID" smtClean="0"/>
              <a:t>20/12/2019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273020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C5B80-2131-48AD-9DF5-D677219B9760}" type="datetime1">
              <a:rPr lang="id-ID" smtClean="0"/>
              <a:t>20/12/2019</a:t>
            </a:fld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20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83746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7320" y="1268760"/>
            <a:ext cx="8424936" cy="4056495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id-ID" sz="280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Organisme yang mampu beradaptasi terhadap lingkungannya mampu untuk: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id-ID" sz="28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1. memperoleh </a:t>
            </a:r>
            <a:r>
              <a:rPr lang="id-ID" sz="280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air, udara dan nutrisi (makanan).</a:t>
            </a:r>
          </a:p>
          <a:p>
            <a:pPr marL="530225" lvl="0" indent="-530225">
              <a:lnSpc>
                <a:spcPct val="115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id-ID" sz="28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2. mengatasi </a:t>
            </a:r>
            <a:r>
              <a:rPr lang="id-ID" sz="280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kondisi fisik lingkungan seperti temperatur, cahaya dan panas.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id-ID" sz="28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3. mempertahankan </a:t>
            </a:r>
            <a:r>
              <a:rPr lang="id-ID" sz="280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hidup dari musuh alaminya.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id-ID" sz="28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4. bereproduksi</a:t>
            </a:r>
            <a:r>
              <a:rPr lang="id-ID" sz="280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id-ID" sz="28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5. merespon </a:t>
            </a:r>
            <a:r>
              <a:rPr lang="id-ID" sz="280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perubahan yang terjadi di sekitarnya</a:t>
            </a:r>
            <a:r>
              <a:rPr lang="id-ID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7ABF0-539D-4196-8D53-2D98C066C20F}" type="datetime1">
              <a:rPr lang="id-ID" smtClean="0"/>
              <a:t>20/12/2019</a:t>
            </a:fld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3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87319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6333" y="1700808"/>
            <a:ext cx="7848872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id-ID" sz="3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Jenis </a:t>
            </a:r>
            <a:r>
              <a:rPr lang="id-ID" sz="3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adaptasi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id-ID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1.  </a:t>
            </a:r>
            <a:r>
              <a:rPr lang="en-US" sz="3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Adaptasi</a:t>
            </a:r>
            <a:r>
              <a:rPr lang="en-US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36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Morfologi</a:t>
            </a:r>
            <a:endParaRPr lang="id-ID" sz="32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id-ID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2.  </a:t>
            </a:r>
            <a:r>
              <a:rPr lang="en-US" sz="3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Adaptasi</a:t>
            </a:r>
            <a:r>
              <a:rPr lang="en-US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36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Fisiologi</a:t>
            </a:r>
            <a:endParaRPr lang="id-ID" sz="32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id-ID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3.  </a:t>
            </a:r>
            <a:r>
              <a:rPr lang="en-US" sz="3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Adaptasi</a:t>
            </a:r>
            <a:r>
              <a:rPr lang="en-US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36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Tingkah</a:t>
            </a:r>
            <a:r>
              <a:rPr lang="en-US" sz="36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36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Laku</a:t>
            </a:r>
            <a:endParaRPr lang="id-ID" sz="32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id-ID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7DC4A-03E4-4B14-857C-5B1736D56FAE}" type="datetime1">
              <a:rPr lang="id-ID" smtClean="0"/>
              <a:t>20/12/2019</a:t>
            </a:fld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4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61206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21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07933"/>
            <a:ext cx="5688632" cy="629095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B44E2-5095-42EE-82AD-E18F3816A47F}" type="datetime1">
              <a:rPr lang="id-ID" smtClean="0"/>
              <a:t>20/12/2019</a:t>
            </a:fld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5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0576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C00000"/>
            </a:solidFill>
          </a:ln>
        </p:spPr>
        <p:txBody>
          <a:bodyPr/>
          <a:lstStyle/>
          <a:p>
            <a:r>
              <a:rPr lang="id-ID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Stres (Cekaman)</a:t>
            </a:r>
            <a:endParaRPr lang="id-ID" dirty="0">
              <a:solidFill>
                <a:srgbClr val="00009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1700808"/>
            <a:ext cx="4182616" cy="4525963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id-ID" sz="24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Stres  abiotik</a:t>
            </a:r>
            <a:r>
              <a:rPr lang="id-ID" sz="240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id-ID" sz="24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(lingkungan)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id-ID" sz="2400" b="1" dirty="0" smtClean="0">
              <a:solidFill>
                <a:srgbClr val="0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76213" indent="-176213" fontAlgn="base">
              <a:spcBef>
                <a:spcPct val="0"/>
              </a:spcBef>
              <a:spcAft>
                <a:spcPct val="0"/>
              </a:spcAft>
              <a:tabLst>
                <a:tab pos="88900" algn="l"/>
              </a:tabLst>
            </a:pPr>
            <a:endParaRPr lang="id-ID" sz="2400" dirty="0" smtClean="0">
              <a:solidFill>
                <a:srgbClr val="0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76213" indent="-176213" fontAlgn="base">
              <a:spcBef>
                <a:spcPct val="0"/>
              </a:spcBef>
              <a:spcAft>
                <a:spcPct val="0"/>
              </a:spcAft>
              <a:tabLst>
                <a:tab pos="88900" algn="l"/>
              </a:tabLst>
            </a:pPr>
            <a:r>
              <a:rPr lang="en-US" sz="240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Temperatur</a:t>
            </a:r>
            <a:r>
              <a:rPr lang="en-US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id-ID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(tinggi/rendah)</a:t>
            </a:r>
            <a:endParaRPr lang="en-US" sz="240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76213" indent="-176213" fontAlgn="base">
              <a:spcBef>
                <a:spcPct val="0"/>
              </a:spcBef>
              <a:spcAft>
                <a:spcPct val="0"/>
              </a:spcAft>
            </a:pPr>
            <a:r>
              <a:rPr lang="id-ID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Air </a:t>
            </a:r>
            <a:r>
              <a:rPr lang="en-US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id-ID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tinggi</a:t>
            </a:r>
            <a:r>
              <a:rPr lang="en-US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 </a:t>
            </a:r>
            <a:r>
              <a:rPr lang="id-ID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rendah</a:t>
            </a:r>
            <a:r>
              <a:rPr lang="en-US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endParaRPr lang="en-US" sz="240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76213" indent="-176213" fontAlgn="base">
              <a:spcBef>
                <a:spcPct val="0"/>
              </a:spcBef>
              <a:spcAft>
                <a:spcPct val="0"/>
              </a:spcAft>
              <a:tabLst>
                <a:tab pos="176213" algn="l"/>
              </a:tabLst>
            </a:pPr>
            <a:r>
              <a:rPr lang="id-ID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Garam</a:t>
            </a:r>
            <a:endParaRPr lang="en-US" sz="240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76213" indent="-176213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Radia</a:t>
            </a:r>
            <a:r>
              <a:rPr lang="id-ID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si/intensitas cahaya</a:t>
            </a:r>
            <a:endParaRPr lang="en-US" sz="240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76213" indent="-176213" fontAlgn="base">
              <a:spcBef>
                <a:spcPct val="0"/>
              </a:spcBef>
              <a:spcAft>
                <a:spcPct val="0"/>
              </a:spcAft>
            </a:pPr>
            <a:r>
              <a:rPr lang="id-ID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Bahan kimia (</a:t>
            </a:r>
            <a:r>
              <a:rPr lang="en-US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Chemical</a:t>
            </a:r>
            <a:r>
              <a:rPr lang="id-ID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endParaRPr lang="en-US" sz="240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id-ID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4008" y="1700808"/>
            <a:ext cx="4248472" cy="4525963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id-ID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Stres  biotik (organime hidup)</a:t>
            </a:r>
            <a:endParaRPr lang="en-US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en-US" b="1" dirty="0">
              <a:solidFill>
                <a:srgbClr val="0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Fungi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4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Ba</a:t>
            </a:r>
            <a:r>
              <a:rPr lang="id-ID" sz="24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</a:t>
            </a:r>
            <a:r>
              <a:rPr lang="en-US" sz="2400" dirty="0" err="1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teria</a:t>
            </a:r>
            <a:endParaRPr lang="en-US" sz="2400" dirty="0">
              <a:solidFill>
                <a:srgbClr val="00009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4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Insects</a:t>
            </a:r>
            <a:r>
              <a:rPr lang="id-ID" sz="24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/serangga</a:t>
            </a:r>
            <a:endParaRPr lang="en-US" sz="2400" dirty="0">
              <a:solidFill>
                <a:srgbClr val="00009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400" dirty="0" err="1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Herbivor</a:t>
            </a:r>
            <a:r>
              <a:rPr lang="id-ID" sz="24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</a:t>
            </a:r>
            <a:endParaRPr lang="en-US" sz="2400" dirty="0">
              <a:solidFill>
                <a:srgbClr val="00009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Other </a:t>
            </a:r>
            <a:r>
              <a:rPr lang="id-ID" sz="24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</a:t>
            </a:r>
            <a:r>
              <a:rPr lang="en-US" sz="2400" dirty="0" err="1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lants</a:t>
            </a:r>
            <a:r>
              <a:rPr lang="en-US" sz="24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/competition</a:t>
            </a:r>
            <a:endParaRPr lang="en-US" sz="2400" dirty="0">
              <a:solidFill>
                <a:srgbClr val="00009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id-ID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5E122-E411-445F-988F-7FF872D875BE}" type="datetime1">
              <a:rPr lang="id-ID" smtClean="0"/>
              <a:t>20/12/2019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6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0597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id-ID" sz="3600" b="1" dirty="0" smtClean="0">
                <a:solidFill>
                  <a:srgbClr val="C00000"/>
                </a:solidFill>
              </a:rPr>
              <a:t>1.Abiotik Stres  (Cekaman):</a:t>
            </a:r>
            <a:r>
              <a:rPr lang="id-ID" sz="3600" dirty="0" smtClean="0"/>
              <a:t>  </a:t>
            </a:r>
            <a:r>
              <a:rPr lang="id-ID" sz="3600" b="1" dirty="0" smtClean="0">
                <a:solidFill>
                  <a:srgbClr val="003399"/>
                </a:solidFill>
              </a:rPr>
              <a:t>Temperatur</a:t>
            </a:r>
            <a:r>
              <a:rPr lang="id-ID" sz="3600" dirty="0" smtClean="0"/>
              <a:t>  </a:t>
            </a:r>
            <a:endParaRPr lang="id-ID" sz="3600" dirty="0"/>
          </a:p>
        </p:txBody>
      </p:sp>
      <p:sp>
        <p:nvSpPr>
          <p:cNvPr id="7" name="Freeform 5"/>
          <p:cNvSpPr>
            <a:spLocks noGrp="1"/>
          </p:cNvSpPr>
          <p:nvPr>
            <p:ph sz="half" idx="2"/>
          </p:nvPr>
        </p:nvSpPr>
        <p:spPr bwMode="auto">
          <a:xfrm>
            <a:off x="1979712" y="1451917"/>
            <a:ext cx="4038600" cy="4562834"/>
          </a:xfrm>
          <a:custGeom>
            <a:avLst/>
            <a:gdLst>
              <a:gd name="T0" fmla="*/ 0 w 1488"/>
              <a:gd name="T1" fmla="*/ 1056 h 1136"/>
              <a:gd name="T2" fmla="*/ 336 w 1488"/>
              <a:gd name="T3" fmla="*/ 1008 h 1136"/>
              <a:gd name="T4" fmla="*/ 480 w 1488"/>
              <a:gd name="T5" fmla="*/ 336 h 1136"/>
              <a:gd name="T6" fmla="*/ 672 w 1488"/>
              <a:gd name="T7" fmla="*/ 48 h 1136"/>
              <a:gd name="T8" fmla="*/ 864 w 1488"/>
              <a:gd name="T9" fmla="*/ 48 h 1136"/>
              <a:gd name="T10" fmla="*/ 1008 w 1488"/>
              <a:gd name="T11" fmla="*/ 288 h 1136"/>
              <a:gd name="T12" fmla="*/ 1152 w 1488"/>
              <a:gd name="T13" fmla="*/ 1008 h 1136"/>
              <a:gd name="T14" fmla="*/ 1488 w 1488"/>
              <a:gd name="T15" fmla="*/ 1056 h 11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88"/>
              <a:gd name="T25" fmla="*/ 0 h 1136"/>
              <a:gd name="T26" fmla="*/ 1488 w 1488"/>
              <a:gd name="T27" fmla="*/ 1136 h 11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88" h="1136">
                <a:moveTo>
                  <a:pt x="0" y="1056"/>
                </a:moveTo>
                <a:cubicBezTo>
                  <a:pt x="128" y="1092"/>
                  <a:pt x="256" y="1128"/>
                  <a:pt x="336" y="1008"/>
                </a:cubicBezTo>
                <a:cubicBezTo>
                  <a:pt x="416" y="888"/>
                  <a:pt x="424" y="496"/>
                  <a:pt x="480" y="336"/>
                </a:cubicBezTo>
                <a:cubicBezTo>
                  <a:pt x="536" y="176"/>
                  <a:pt x="608" y="96"/>
                  <a:pt x="672" y="48"/>
                </a:cubicBezTo>
                <a:cubicBezTo>
                  <a:pt x="736" y="0"/>
                  <a:pt x="808" y="8"/>
                  <a:pt x="864" y="48"/>
                </a:cubicBezTo>
                <a:cubicBezTo>
                  <a:pt x="920" y="88"/>
                  <a:pt x="960" y="128"/>
                  <a:pt x="1008" y="288"/>
                </a:cubicBezTo>
                <a:cubicBezTo>
                  <a:pt x="1056" y="448"/>
                  <a:pt x="1072" y="880"/>
                  <a:pt x="1152" y="1008"/>
                </a:cubicBezTo>
                <a:cubicBezTo>
                  <a:pt x="1232" y="1136"/>
                  <a:pt x="1432" y="1048"/>
                  <a:pt x="1488" y="1056"/>
                </a:cubicBezTo>
              </a:path>
            </a:pathLst>
          </a:cu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38100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Rectangle 8"/>
          <p:cNvSpPr/>
          <p:nvPr/>
        </p:nvSpPr>
        <p:spPr>
          <a:xfrm rot="5400000">
            <a:off x="4504337" y="3479091"/>
            <a:ext cx="1656184" cy="6164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Laju pertumbuhan</a:t>
            </a:r>
            <a:endParaRPr lang="id-ID" dirty="0"/>
          </a:p>
        </p:txBody>
      </p:sp>
      <p:sp>
        <p:nvSpPr>
          <p:cNvPr id="10" name="Rectangle 9"/>
          <p:cNvSpPr/>
          <p:nvPr/>
        </p:nvSpPr>
        <p:spPr>
          <a:xfrm>
            <a:off x="2956166" y="5764965"/>
            <a:ext cx="237626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Temperatur</a:t>
            </a:r>
            <a:endParaRPr lang="id-ID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6C9DA-6EC9-47FB-B0C5-55D16E75E110}" type="datetime1">
              <a:rPr lang="id-ID" smtClean="0"/>
              <a:t>20/12/2019</a:t>
            </a:fld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7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0464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d-ID" dirty="0" smtClean="0"/>
              <a:t>2.Stres (Cekaman) air </a:t>
            </a:r>
            <a:endParaRPr lang="id-ID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Fungsi air ???</a:t>
            </a:r>
          </a:p>
          <a:p>
            <a:pPr marL="0" indent="0">
              <a:buNone/>
            </a:pPr>
            <a:r>
              <a:rPr lang="id-ID" dirty="0" smtClean="0"/>
              <a:t>Hasil Penelitian pada Tanaman Jahe:</a:t>
            </a:r>
          </a:p>
          <a:p>
            <a:pPr marL="514350" indent="-514350">
              <a:buAutoNum type="arabicPeriod"/>
            </a:pPr>
            <a:r>
              <a:rPr lang="id-ID" dirty="0" smtClean="0"/>
              <a:t>Semakin tinggi derajat stres (cekaman) air penurunan jumlah klorofil semakin besar.</a:t>
            </a:r>
          </a:p>
          <a:p>
            <a:pPr marL="514350" indent="-514350">
              <a:buAutoNum type="arabicPeriod"/>
            </a:pPr>
            <a:r>
              <a:rPr lang="id-ID" dirty="0" smtClean="0"/>
              <a:t>Stres (cekaman) air meningkatkan kadar prolin?? pada daun dan rimpang. </a:t>
            </a:r>
            <a:endParaRPr lang="id-ID" dirty="0"/>
          </a:p>
          <a:p>
            <a:endParaRPr lang="id-ID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9195-B4DF-4D82-9FD5-EC1223063976}" type="datetime1">
              <a:rPr lang="id-ID" smtClean="0"/>
              <a:t>20/12/2019</a:t>
            </a:fld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8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07521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0649"/>
            <a:ext cx="6408712" cy="489272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115616" y="5229200"/>
            <a:ext cx="69847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>
                <a:solidFill>
                  <a:srgbClr val="000000"/>
                </a:solidFill>
                <a:latin typeface="Tahoma"/>
              </a:rPr>
              <a:t>Pengaruh stres air terhadap tanaman jahe. (A) jumlah klorofil</a:t>
            </a:r>
          </a:p>
          <a:p>
            <a:r>
              <a:rPr lang="sv-SE" dirty="0">
                <a:solidFill>
                  <a:srgbClr val="000000"/>
                </a:solidFill>
                <a:latin typeface="Tahoma"/>
              </a:rPr>
              <a:t>daun, (B) kadar prolin di daun dan rimpang jahe, (C) jumlah</a:t>
            </a:r>
          </a:p>
          <a:p>
            <a:r>
              <a:rPr lang="id-ID" dirty="0">
                <a:solidFill>
                  <a:srgbClr val="000000"/>
                </a:solidFill>
                <a:latin typeface="Tahoma"/>
              </a:rPr>
              <a:t>klorofil pada tanaman jahe stres air yang dipupuk mikoriza</a:t>
            </a:r>
          </a:p>
          <a:p>
            <a:r>
              <a:rPr lang="sv-SE" dirty="0">
                <a:solidFill>
                  <a:srgbClr val="000000"/>
                </a:solidFill>
                <a:latin typeface="Tahoma"/>
              </a:rPr>
              <a:t>arbuskula, dan (D) kadar prolin pada tanaman jahe yang</a:t>
            </a:r>
          </a:p>
          <a:p>
            <a:r>
              <a:rPr lang="id-ID" dirty="0">
                <a:solidFill>
                  <a:srgbClr val="000000"/>
                </a:solidFill>
                <a:latin typeface="Tahoma"/>
              </a:rPr>
              <a:t>dipupuk mikoriza arbuskula. </a:t>
            </a:r>
            <a:r>
              <a:rPr lang="en-US" dirty="0" err="1">
                <a:solidFill>
                  <a:srgbClr val="000000"/>
                </a:solidFill>
                <a:latin typeface="Tahoma"/>
              </a:rPr>
              <a:t>Sumber</a:t>
            </a:r>
            <a:r>
              <a:rPr lang="en-US" dirty="0">
                <a:solidFill>
                  <a:srgbClr val="000000"/>
                </a:solidFill>
                <a:latin typeface="Tahoma"/>
              </a:rPr>
              <a:t> :</a:t>
            </a:r>
            <a:r>
              <a:rPr lang="en-US" dirty="0" err="1">
                <a:solidFill>
                  <a:srgbClr val="000000"/>
                </a:solidFill>
                <a:latin typeface="Tahoma"/>
              </a:rPr>
              <a:t>Bhosale</a:t>
            </a:r>
            <a:r>
              <a:rPr lang="en-US" dirty="0">
                <a:solidFill>
                  <a:srgbClr val="000000"/>
                </a:solidFill>
                <a:latin typeface="Tahoma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/>
              </a:rPr>
              <a:t>dan</a:t>
            </a:r>
            <a:r>
              <a:rPr lang="en-US" dirty="0">
                <a:solidFill>
                  <a:srgbClr val="000000"/>
                </a:solidFill>
                <a:latin typeface="Tahoma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/>
              </a:rPr>
              <a:t>Shinde</a:t>
            </a:r>
            <a:r>
              <a:rPr lang="en-US" dirty="0">
                <a:solidFill>
                  <a:srgbClr val="000000"/>
                </a:solidFill>
                <a:latin typeface="Tahoma"/>
              </a:rPr>
              <a:t> (2011) </a:t>
            </a:r>
            <a:endParaRPr lang="id-ID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F45B5-A78A-4E9F-AEB5-05A568E1A8D1}" type="datetime1">
              <a:rPr lang="id-ID" smtClean="0"/>
              <a:t>20/12/2019</a:t>
            </a:fld>
            <a:endParaRPr lang="id-ID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E1E5-3139-4440-9882-2C6262998346}" type="slidenum">
              <a:rPr lang="id-ID" smtClean="0"/>
              <a:t>9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388978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957</TotalTime>
  <Words>671</Words>
  <Application>Microsoft Office PowerPoint</Application>
  <PresentationFormat>On-screen Show (4:3)</PresentationFormat>
  <Paragraphs>114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Stres (Cekaman)</vt:lpstr>
      <vt:lpstr>1.Abiotik Stres  (Cekaman):  Temperatur  </vt:lpstr>
      <vt:lpstr>2.Stres (Cekaman) air </vt:lpstr>
      <vt:lpstr>PowerPoint Presentation</vt:lpstr>
      <vt:lpstr>Stres (cekaman) intensitas cahaya</vt:lpstr>
      <vt:lpstr>PowerPoint Presentation</vt:lpstr>
      <vt:lpstr>PowerPoint Presentation</vt:lpstr>
      <vt:lpstr>Stres (cekaman) Konsentrasi CO2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ACER</dc:creator>
  <cp:lastModifiedBy>ACER</cp:lastModifiedBy>
  <cp:revision>54</cp:revision>
  <dcterms:created xsi:type="dcterms:W3CDTF">2015-12-18T04:17:38Z</dcterms:created>
  <dcterms:modified xsi:type="dcterms:W3CDTF">2019-12-20T16:37:13Z</dcterms:modified>
</cp:coreProperties>
</file>