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2" r:id="rId19"/>
    <p:sldId id="273" r:id="rId20"/>
    <p:sldId id="274" r:id="rId21"/>
    <p:sldId id="275" r:id="rId22"/>
    <p:sldId id="276" r:id="rId23"/>
    <p:sldId id="280" r:id="rId24"/>
    <p:sldId id="277" r:id="rId25"/>
    <p:sldId id="281" r:id="rId26"/>
    <p:sldId id="278" r:id="rId27"/>
    <p:sldId id="279" r:id="rId28"/>
    <p:sldId id="283" r:id="rId29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50DB3"/>
    <a:srgbClr val="170BB5"/>
    <a:srgbClr val="1717A9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452138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31510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20959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520130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152508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9407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497595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9430392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694592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66144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767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5BEDA-9C3A-48D8-86C8-F6C2377E1A2A}" type="datetimeFigureOut">
              <a:rPr lang="id-ID" smtClean="0"/>
              <a:t>14/10/2019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4426B-77CB-4347-B48A-44341821D3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10553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id.wikipedia.org/wiki/Berkas:Apoplast_and_symplast_pathways_(id).jpg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b="1" dirty="0" smtClean="0">
                <a:solidFill>
                  <a:srgbClr val="002060"/>
                </a:solidFill>
              </a:rPr>
              <a:t>ORGANISASI TUMBUHAN DAN SEL TUMBUHAN </a:t>
            </a:r>
            <a:endParaRPr lang="id-ID" b="1" dirty="0">
              <a:solidFill>
                <a:srgbClr val="00206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Kul ke II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42371411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476672"/>
            <a:ext cx="58326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 smtClean="0">
                <a:solidFill>
                  <a:srgbClr val="1717A9"/>
                </a:solidFill>
              </a:rPr>
              <a:t>7. Microbodi</a:t>
            </a:r>
            <a:endParaRPr lang="id-ID" sz="3200" b="1" dirty="0">
              <a:solidFill>
                <a:srgbClr val="1717A9"/>
              </a:solidFill>
            </a:endParaRPr>
          </a:p>
        </p:txBody>
      </p:sp>
      <p:pic>
        <p:nvPicPr>
          <p:cNvPr id="3" name="Picture 2" descr="Hasil gambar untuk Gambar mikrobodi pada sel tumbuh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061" y="1464515"/>
            <a:ext cx="3005284" cy="1861600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2153108" y="1003308"/>
            <a:ext cx="3312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rgbClr val="C00000"/>
                </a:solidFill>
              </a:rPr>
              <a:t>1. Peroxisom</a:t>
            </a:r>
            <a:endParaRPr lang="id-ID" sz="2400" b="1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655750" y="146497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 smtClean="0">
                <a:latin typeface="Times New Roman"/>
                <a:ea typeface="Times New Roman"/>
              </a:rPr>
              <a:t>Mengandung banyak </a:t>
            </a:r>
            <a:r>
              <a:rPr lang="id-ID" dirty="0">
                <a:latin typeface="Times New Roman"/>
                <a:ea typeface="Times New Roman"/>
              </a:rPr>
              <a:t>enzim katalis, yang digunakan untuk mengeluarkan produk metabolisme sekunder. </a:t>
            </a:r>
            <a:endParaRPr lang="id-ID" dirty="0"/>
          </a:p>
        </p:txBody>
      </p:sp>
      <p:pic>
        <p:nvPicPr>
          <p:cNvPr id="6" name="Picture 5" descr="Hasil gambar untuk gambar glioksisom dan fungsiny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505" y="3969493"/>
            <a:ext cx="3005283" cy="203366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2153108" y="3507828"/>
            <a:ext cx="3005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400" b="1" dirty="0" smtClean="0">
                <a:solidFill>
                  <a:srgbClr val="1717A9"/>
                </a:solidFill>
              </a:rPr>
              <a:t>2. Gliokxisom</a:t>
            </a:r>
            <a:endParaRPr lang="id-ID" sz="2400" b="1" dirty="0">
              <a:solidFill>
                <a:srgbClr val="1717A9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654152" y="401875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 smtClean="0">
                <a:latin typeface="Times New Roman"/>
                <a:ea typeface="Times New Roman"/>
              </a:rPr>
              <a:t>Glioxisom terutama </a:t>
            </a:r>
            <a:r>
              <a:rPr lang="id-ID" dirty="0">
                <a:latin typeface="Times New Roman"/>
                <a:ea typeface="Times New Roman"/>
              </a:rPr>
              <a:t>terdapat pada biji, khususnya yang menyimpan cadangan  karbon sebagai </a:t>
            </a:r>
            <a:r>
              <a:rPr lang="id-ID" dirty="0" smtClean="0">
                <a:latin typeface="Times New Roman"/>
                <a:ea typeface="Times New Roman"/>
              </a:rPr>
              <a:t>lipid.</a:t>
            </a:r>
            <a:endParaRPr lang="id-ID" dirty="0"/>
          </a:p>
        </p:txBody>
      </p:sp>
      <p:sp>
        <p:nvSpPr>
          <p:cNvPr id="11" name="Rectangle 10"/>
          <p:cNvSpPr/>
          <p:nvPr/>
        </p:nvSpPr>
        <p:spPr>
          <a:xfrm>
            <a:off x="3654152" y="4986325"/>
            <a:ext cx="52383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id-ID" dirty="0" smtClean="0">
                <a:latin typeface="Times New Roman"/>
                <a:ea typeface="Times New Roman"/>
              </a:rPr>
              <a:t>Gliokxisom mengandung </a:t>
            </a:r>
            <a:r>
              <a:rPr lang="id-ID" dirty="0">
                <a:latin typeface="Times New Roman"/>
                <a:ea typeface="Times New Roman"/>
              </a:rPr>
              <a:t>enzim sintesis glyoxylate yang digunakan untuk merubah asam lemak menjadi glukosa melalui proses </a:t>
            </a:r>
            <a:r>
              <a:rPr lang="id-ID" dirty="0" smtClean="0">
                <a:latin typeface="Times New Roman"/>
                <a:ea typeface="Times New Roman"/>
              </a:rPr>
              <a:t> </a:t>
            </a:r>
            <a:r>
              <a:rPr lang="id-ID" b="1" i="1" dirty="0">
                <a:latin typeface="Times New Roman"/>
                <a:ea typeface="Times New Roman"/>
              </a:rPr>
              <a:t>glukoneogenesis</a:t>
            </a:r>
            <a:r>
              <a:rPr lang="id-ID" dirty="0">
                <a:latin typeface="Times New Roman"/>
                <a:ea typeface="Times New Roman"/>
              </a:rPr>
              <a:t>, </a:t>
            </a:r>
            <a:r>
              <a:rPr lang="id-ID" dirty="0" smtClean="0">
                <a:latin typeface="Times New Roman"/>
                <a:ea typeface="Times New Roman"/>
              </a:rPr>
              <a:t>kemudian </a:t>
            </a:r>
            <a:r>
              <a:rPr lang="id-ID" dirty="0">
                <a:latin typeface="Times New Roman"/>
                <a:ea typeface="Times New Roman"/>
              </a:rPr>
              <a:t>glukosa ditranspor ke embrio yang sedang tumbuh sebagai sumber energi dan karbon.</a:t>
            </a:r>
            <a:endParaRPr lang="id-ID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3144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73448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 smtClean="0">
                <a:solidFill>
                  <a:srgbClr val="FF0000"/>
                </a:solidFill>
              </a:rPr>
              <a:t>8. Ribosom</a:t>
            </a:r>
            <a:endParaRPr lang="id-ID" sz="3200" b="1" dirty="0">
              <a:solidFill>
                <a:srgbClr val="FF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674251" y="1268760"/>
            <a:ext cx="22717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>
                <a:solidFill>
                  <a:srgbClr val="170BB5"/>
                </a:solidFill>
                <a:latin typeface="Times New Roman"/>
                <a:ea typeface="Times New Roman"/>
              </a:rPr>
              <a:t>T</a:t>
            </a:r>
            <a:r>
              <a:rPr lang="id-ID" dirty="0" smtClean="0">
                <a:solidFill>
                  <a:srgbClr val="170BB5"/>
                </a:solidFill>
                <a:latin typeface="Times New Roman"/>
                <a:ea typeface="Times New Roman"/>
              </a:rPr>
              <a:t>empat </a:t>
            </a:r>
            <a:r>
              <a:rPr lang="id-ID" dirty="0">
                <a:solidFill>
                  <a:srgbClr val="170BB5"/>
                </a:solidFill>
                <a:latin typeface="Times New Roman"/>
                <a:ea typeface="Times New Roman"/>
              </a:rPr>
              <a:t>sintesa protein</a:t>
            </a:r>
            <a:endParaRPr lang="id-ID" dirty="0">
              <a:solidFill>
                <a:srgbClr val="170BB5"/>
              </a:solidFill>
            </a:endParaRPr>
          </a:p>
        </p:txBody>
      </p:sp>
      <p:pic>
        <p:nvPicPr>
          <p:cNvPr id="4" name="Picture 3" descr="Gambar terkai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268760"/>
            <a:ext cx="4345940" cy="2958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4572000" y="2009328"/>
            <a:ext cx="43204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solidFill>
                  <a:srgbClr val="1717A9"/>
                </a:solidFill>
                <a:latin typeface="Times New Roman"/>
                <a:ea typeface="Times New Roman"/>
              </a:rPr>
              <a:t>Ribosom adalah kumpuhan dari RNA dan protein, yang tampak sebagai butir-butir kecil (</a:t>
            </a:r>
            <a:r>
              <a:rPr lang="en-US" dirty="0">
                <a:solidFill>
                  <a:srgbClr val="1717A9"/>
                </a:solidFill>
                <a:latin typeface="Times New Roman"/>
                <a:ea typeface="Times New Roman"/>
                <a:cs typeface="Times New Roman"/>
                <a:sym typeface="Symbol"/>
              </a:rPr>
              <a:t></a:t>
            </a:r>
            <a:r>
              <a:rPr lang="en-US" dirty="0">
                <a:solidFill>
                  <a:srgbClr val="1717A9"/>
                </a:solidFill>
                <a:latin typeface="Times New Roman"/>
                <a:ea typeface="Times New Roman"/>
              </a:rPr>
              <a:t> </a:t>
            </a:r>
            <a:r>
              <a:rPr lang="en-US" dirty="0">
                <a:solidFill>
                  <a:srgbClr val="1717A9"/>
                </a:solidFill>
                <a:latin typeface="Times New Roman"/>
                <a:ea typeface="Times New Roman"/>
                <a:cs typeface="Times New Roman"/>
                <a:sym typeface="Symbol"/>
              </a:rPr>
              <a:t></a:t>
            </a:r>
            <a:r>
              <a:rPr lang="id-ID" dirty="0">
                <a:solidFill>
                  <a:srgbClr val="1717A9"/>
                </a:solidFill>
                <a:latin typeface="Times New Roman"/>
                <a:ea typeface="Times New Roman"/>
              </a:rPr>
              <a:t> 25 nm). </a:t>
            </a:r>
            <a:endParaRPr lang="id-ID" dirty="0" smtClean="0">
              <a:solidFill>
                <a:srgbClr val="1717A9"/>
              </a:solidFill>
              <a:latin typeface="Times New Roman"/>
              <a:ea typeface="Times New Roman"/>
            </a:endParaRPr>
          </a:p>
          <a:p>
            <a:endParaRPr lang="id-ID" dirty="0">
              <a:solidFill>
                <a:srgbClr val="1717A9"/>
              </a:solidFill>
              <a:latin typeface="Times New Roman"/>
            </a:endParaRPr>
          </a:p>
          <a:p>
            <a:r>
              <a:rPr lang="id-ID" dirty="0" smtClean="0">
                <a:solidFill>
                  <a:srgbClr val="1717A9"/>
                </a:solidFill>
                <a:latin typeface="Times New Roman"/>
              </a:rPr>
              <a:t>Disintesa di dalam nukleolus</a:t>
            </a:r>
            <a:endParaRPr lang="id-ID" dirty="0">
              <a:solidFill>
                <a:srgbClr val="1717A9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20846" y="407707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Beberapa ribosom terdapat bebas pada sitosol dan yang lain menempel pada retikulum endoplasma (RE). 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23928" y="51571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3413" algn="just">
              <a:spcAft>
                <a:spcPts val="0"/>
              </a:spcAft>
            </a:pPr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Sebuah sel </a:t>
            </a:r>
            <a:r>
              <a:rPr lang="id-ID" dirty="0" smtClean="0">
                <a:solidFill>
                  <a:srgbClr val="C00000"/>
                </a:solidFill>
                <a:latin typeface="Times New Roman"/>
                <a:ea typeface="Times New Roman"/>
              </a:rPr>
              <a:t>mungkin </a:t>
            </a:r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dapat mempunyai </a:t>
            </a:r>
            <a:r>
              <a:rPr lang="id-ID" dirty="0" smtClean="0">
                <a:solidFill>
                  <a:srgbClr val="C00000"/>
                </a:solidFill>
                <a:latin typeface="Times New Roman"/>
                <a:ea typeface="Times New Roman"/>
              </a:rPr>
              <a:t>   ratusan </a:t>
            </a:r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ribu ribosom, tergantung pada protein yang diperlukan.</a:t>
            </a:r>
            <a:endParaRPr lang="id-ID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271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9512" y="188640"/>
            <a:ext cx="3853491" cy="9271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spcAft>
                <a:spcPts val="0"/>
              </a:spcAft>
            </a:pPr>
            <a:r>
              <a:rPr lang="id-ID" sz="3200" b="1" dirty="0" smtClean="0">
                <a:solidFill>
                  <a:srgbClr val="C00000"/>
                </a:solidFill>
                <a:latin typeface="Times New Roman"/>
              </a:rPr>
              <a:t>9. CYTOSKLETON </a:t>
            </a:r>
            <a:endParaRPr lang="id-ID" sz="3200" b="1" dirty="0">
              <a:solidFill>
                <a:srgbClr val="C00000"/>
              </a:solidFill>
              <a:effectLst/>
              <a:latin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283968" y="1115817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170BB5"/>
                </a:solidFill>
                <a:latin typeface="Times New Roman"/>
                <a:ea typeface="Times New Roman"/>
              </a:rPr>
              <a:t>Umumnya, sel eukariotik, baik hewan maupun tumbuhan mempunyai hubungan antara sel yang satu dengan yang lain yang berupa serabut protein yang disebut </a:t>
            </a:r>
            <a:r>
              <a:rPr lang="id-ID" b="1" dirty="0">
                <a:solidFill>
                  <a:srgbClr val="170BB5"/>
                </a:solidFill>
                <a:latin typeface="Times New Roman"/>
                <a:ea typeface="Times New Roman"/>
              </a:rPr>
              <a:t>cytoskleton.</a:t>
            </a:r>
            <a:endParaRPr lang="id-ID" dirty="0">
              <a:solidFill>
                <a:srgbClr val="170BB5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283968" y="245950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Cytoskleton tumbuhan terdiri dari dua elemen yaitu mikrotubul dan mikrofilamen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427984" y="34290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Mikrofilamen sepertinya mengontrol arah aliran sitoplasma, aliran sitoplasma yang terus menerus dan organel disekitar tepi sel. 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4283968" y="479715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575945" algn="just">
              <a:spcAft>
                <a:spcPts val="0"/>
              </a:spcAft>
            </a:pPr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Mikrotubul juga menentukan orientasi dan lokasi dinding sel yang baru diantara sel anakan dan deposisi dari selulosa pada dinding sel yang  bertumbuh.</a:t>
            </a:r>
            <a:endParaRPr lang="id-ID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  <p:pic>
        <p:nvPicPr>
          <p:cNvPr id="7" name="Picture 6" descr="Gambar terkait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6378" y="1925830"/>
            <a:ext cx="4345940" cy="30063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50937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9925"/>
            <a:ext cx="5280613" cy="822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200000"/>
              </a:lnSpc>
              <a:spcAft>
                <a:spcPts val="0"/>
              </a:spcAft>
            </a:pPr>
            <a:r>
              <a:rPr lang="id-ID" sz="2800" b="1" dirty="0" smtClean="0">
                <a:solidFill>
                  <a:srgbClr val="1717A9"/>
                </a:solidFill>
                <a:latin typeface="Times New Roman"/>
                <a:ea typeface="Times New Roman"/>
              </a:rPr>
              <a:t>10. Matrik </a:t>
            </a:r>
            <a:r>
              <a:rPr lang="id-ID" sz="2800" b="1" dirty="0">
                <a:solidFill>
                  <a:srgbClr val="1717A9"/>
                </a:solidFill>
                <a:latin typeface="Times New Roman"/>
                <a:ea typeface="Times New Roman"/>
              </a:rPr>
              <a:t>Ekstra Selluler</a:t>
            </a:r>
            <a:r>
              <a:rPr lang="id-ID" sz="2800" dirty="0">
                <a:solidFill>
                  <a:srgbClr val="1717A9"/>
                </a:solidFill>
                <a:latin typeface="Times New Roman"/>
                <a:ea typeface="Times New Roman"/>
              </a:rPr>
              <a:t> (MES)</a:t>
            </a:r>
            <a:endParaRPr lang="id-ID" sz="2800" dirty="0">
              <a:solidFill>
                <a:srgbClr val="1717A9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67944" y="1124744"/>
            <a:ext cx="40895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>
                <a:solidFill>
                  <a:srgbClr val="170BB5"/>
                </a:solidFill>
                <a:latin typeface="Times New Roman"/>
                <a:ea typeface="Times New Roman"/>
              </a:rPr>
              <a:t>campuran material-material ekstra selluler</a:t>
            </a:r>
            <a:endParaRPr lang="id-ID" dirty="0">
              <a:solidFill>
                <a:srgbClr val="170BB5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52358" y="1628800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Komponen dari MES terutama adalah karbohidrat dan protein yang disintesa di dalam sel dan ditranspor  melalui membran sel dimana mereka digabungkan pada sel tumbuhan.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052358" y="297314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Pada sel tumbuhan MES didominasai oleh dinding sel yang memberikan kekakuan dan perlindungan bagi protoplas dan pada akhirnya bertanggung jawab menentukan bentuk sel.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4138237" y="436510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Dua jenis dinding sel yang dikenal adalah </a:t>
            </a:r>
            <a:r>
              <a:rPr lang="id-ID" b="1" dirty="0">
                <a:latin typeface="Times New Roman"/>
                <a:ea typeface="Times New Roman"/>
              </a:rPr>
              <a:t>dinding primer</a:t>
            </a:r>
            <a:r>
              <a:rPr lang="id-ID" dirty="0">
                <a:latin typeface="Times New Roman"/>
                <a:ea typeface="Times New Roman"/>
              </a:rPr>
              <a:t> yang melindungi sel muda, sel-sel yang aktif bertumbuh dan </a:t>
            </a:r>
            <a:r>
              <a:rPr lang="id-ID" b="1" dirty="0">
                <a:latin typeface="Times New Roman"/>
                <a:ea typeface="Times New Roman"/>
              </a:rPr>
              <a:t>dinding sekunder</a:t>
            </a:r>
            <a:r>
              <a:rPr lang="id-ID" dirty="0">
                <a:latin typeface="Times New Roman"/>
                <a:ea typeface="Times New Roman"/>
              </a:rPr>
              <a:t> yang terbentuk setelah sel dewasa dan tidak ada pertumbuhan lagi. </a:t>
            </a:r>
            <a:endParaRPr lang="id-ID" dirty="0"/>
          </a:p>
        </p:txBody>
      </p:sp>
      <p:pic>
        <p:nvPicPr>
          <p:cNvPr id="7" name="Picture 6" descr="Hasil gambar untuk gambar plasmodesmata pada tumbuh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494076"/>
            <a:ext cx="3707904" cy="2438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168078" y="60440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b="1" dirty="0">
                <a:latin typeface="Times New Roman"/>
                <a:ea typeface="Times New Roman"/>
              </a:rPr>
              <a:t>lamela tengah </a:t>
            </a:r>
            <a:r>
              <a:rPr lang="id-ID" dirty="0">
                <a:latin typeface="Times New Roman"/>
                <a:ea typeface="Times New Roman"/>
              </a:rPr>
              <a:t>yaitu semen yang menyatukan dinding primer dari sel yang berdekatan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03838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83568" y="1268760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>
              <a:lnSpc>
                <a:spcPct val="200000"/>
              </a:lnSpc>
              <a:spcAft>
                <a:spcPts val="0"/>
              </a:spcAft>
            </a:pPr>
            <a:r>
              <a:rPr lang="id-ID" b="1" i="1" dirty="0">
                <a:solidFill>
                  <a:srgbClr val="170BB5"/>
                </a:solidFill>
                <a:latin typeface="Times New Roman"/>
                <a:ea typeface="Times New Roman"/>
              </a:rPr>
              <a:t>Dinding Sel Sekunder</a:t>
            </a:r>
            <a:endParaRPr lang="id-ID" dirty="0">
              <a:solidFill>
                <a:srgbClr val="170BB5"/>
              </a:solidFill>
              <a:latin typeface="Times New Roman"/>
              <a:ea typeface="Times New Roman"/>
            </a:endParaRPr>
          </a:p>
          <a:p>
            <a:r>
              <a:rPr lang="id-ID" dirty="0">
                <a:solidFill>
                  <a:srgbClr val="170BB5"/>
                </a:solidFill>
                <a:latin typeface="Times New Roman"/>
                <a:ea typeface="Times New Roman"/>
              </a:rPr>
              <a:t>Pada saat sel berhenti membesar dan mulai dewasa, dinding sekunder terbentuk di sebelah dalam dinding primer. Dinding sekunder lebih tebal dan lebih kaku dari dinding primer, mengandung 45% sellulosa, lebih sedikit sellulosa dan sedikit senyawa pektin, pada dinding yang tebal sel berkayu, </a:t>
            </a:r>
            <a:endParaRPr lang="id-ID" dirty="0">
              <a:solidFill>
                <a:srgbClr val="170BB5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9054" y="3425551"/>
            <a:ext cx="820891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just">
              <a:lnSpc>
                <a:spcPct val="150000"/>
              </a:lnSpc>
              <a:spcAft>
                <a:spcPts val="0"/>
              </a:spcAft>
            </a:pPr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Umumnya dinding sekunder mengandung </a:t>
            </a:r>
            <a:r>
              <a:rPr lang="id-ID" b="1" dirty="0">
                <a:solidFill>
                  <a:srgbClr val="C00000"/>
                </a:solidFill>
                <a:latin typeface="Times New Roman"/>
                <a:ea typeface="Times New Roman"/>
              </a:rPr>
              <a:t>lignin,</a:t>
            </a:r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 yang mana dapat mencapai 35 % dari berat kering dari jaringan berkayu. Lignin memiliki derajat kekuatan yang kuat bahkan dari mikrofibril sellulosa. Kombinasi antara sellulosa dan lignin menentukan kekuatan dari suatu kayu. </a:t>
            </a:r>
            <a:endParaRPr lang="id-ID" dirty="0">
              <a:solidFill>
                <a:srgbClr val="C00000"/>
              </a:solidFill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635991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20890" y="260648"/>
            <a:ext cx="3335208" cy="71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indent="571500" algn="just">
              <a:lnSpc>
                <a:spcPct val="200000"/>
              </a:lnSpc>
            </a:pPr>
            <a:r>
              <a:rPr lang="id-ID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11. Plasmodesmata </a:t>
            </a:r>
            <a:endParaRPr lang="id-ID" sz="2400" dirty="0">
              <a:solidFill>
                <a:srgbClr val="C00000"/>
              </a:solidFill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51920" y="97911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plasmodesmata yaitu membran menghubungkan seluran kesinambungan dari plasma membran dari sel yang berdekatan. 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3968153" y="2156691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Plasmodesmata memilki diameter </a:t>
            </a:r>
            <a:r>
              <a:rPr lang="en-US" dirty="0">
                <a:latin typeface="Times New Roman"/>
                <a:ea typeface="Times New Roman"/>
                <a:cs typeface="Times New Roman"/>
                <a:sym typeface="Symbol"/>
              </a:rPr>
              <a:t></a:t>
            </a:r>
            <a:r>
              <a:rPr lang="id-ID" dirty="0">
                <a:latin typeface="Times New Roman"/>
                <a:ea typeface="Times New Roman"/>
              </a:rPr>
              <a:t> 60 nm tapi jumlahnya banyak </a:t>
            </a:r>
            <a:r>
              <a:rPr lang="en-US" dirty="0">
                <a:latin typeface="Times New Roman"/>
                <a:ea typeface="Times New Roman"/>
                <a:cs typeface="Times New Roman"/>
                <a:sym typeface="Symbol"/>
              </a:rPr>
              <a:t></a:t>
            </a:r>
            <a:r>
              <a:rPr lang="id-ID" dirty="0">
                <a:latin typeface="Times New Roman"/>
                <a:ea typeface="Times New Roman"/>
              </a:rPr>
              <a:t> 10/μm dari dinding sel 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3952567" y="2964943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Sedangkan  hubungan antar sel yang bukan melalui plasmodesmata disebut </a:t>
            </a:r>
            <a:r>
              <a:rPr lang="id-ID" b="1" dirty="0">
                <a:latin typeface="Times New Roman"/>
                <a:ea typeface="Times New Roman"/>
              </a:rPr>
              <a:t>apoplas.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4392488" y="580643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Konsep simplas dan apoplas khususnya penting dalam pergerakan air dan zat terlarut  pada seluruh tubuh tumbuhan. </a:t>
            </a:r>
            <a:endParaRPr lang="id-ID" dirty="0"/>
          </a:p>
        </p:txBody>
      </p:sp>
      <p:pic>
        <p:nvPicPr>
          <p:cNvPr id="8" name="Picture 7" descr="https://upload.wikimedia.org/wikipedia/commons/thumb/3/39/Apoplast_and_symplast_pathways_%28id%29.jpg/300px-Apoplast_and_symplast_pathways_%28id%29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3008" y="1265634"/>
            <a:ext cx="286131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asil gambar untuk gambar plasmodesmata pada tumbuha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525512"/>
            <a:ext cx="4776470" cy="2280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9"/>
          <p:cNvSpPr/>
          <p:nvPr/>
        </p:nvSpPr>
        <p:spPr>
          <a:xfrm>
            <a:off x="4919902" y="3693860"/>
            <a:ext cx="404458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Hubungan proptoplas yang berdekatan melalui plasmodesmata menciptakan jaringan sitoplasma yang berkesinambungan pada seluruh tubuh tumbuhan disebut sebagai </a:t>
            </a:r>
            <a:r>
              <a:rPr lang="id-ID" b="1" dirty="0">
                <a:latin typeface="Times New Roman"/>
                <a:ea typeface="Times New Roman"/>
              </a:rPr>
              <a:t>symplas.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22496806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94798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 smtClean="0">
                <a:solidFill>
                  <a:srgbClr val="000066"/>
                </a:solidFill>
              </a:rPr>
              <a:t>II. JARINGAN TUMBUHAN </a:t>
            </a:r>
            <a:endParaRPr lang="id-ID" sz="3600" b="1" dirty="0">
              <a:solidFill>
                <a:srgbClr val="000066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27584" y="1916832"/>
            <a:ext cx="77768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600" b="1" dirty="0" smtClean="0">
                <a:latin typeface="Times New Roman"/>
                <a:ea typeface="Times New Roman"/>
              </a:rPr>
              <a:t>Jaringan </a:t>
            </a:r>
          </a:p>
          <a:p>
            <a:r>
              <a:rPr lang="id-ID" sz="3600" dirty="0" smtClean="0">
                <a:solidFill>
                  <a:srgbClr val="FF0000"/>
                </a:solidFill>
                <a:latin typeface="Times New Roman"/>
                <a:ea typeface="Times New Roman"/>
              </a:rPr>
              <a:t>sekelompok (kumpulan) sel –sel yang mempunyai bentuk dan fungsi yang sama. </a:t>
            </a:r>
            <a:endParaRPr lang="id-ID" sz="3600" dirty="0">
              <a:solidFill>
                <a:srgbClr val="FF000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349" y="3789040"/>
            <a:ext cx="3916515" cy="247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28210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30173" y="188640"/>
            <a:ext cx="2805576" cy="822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>
              <a:lnSpc>
                <a:spcPct val="200000"/>
              </a:lnSpc>
              <a:spcAft>
                <a:spcPts val="0"/>
              </a:spcAft>
            </a:pPr>
            <a:r>
              <a:rPr lang="id-ID" sz="2800" b="1" dirty="0" smtClean="0">
                <a:latin typeface="Times New Roman"/>
                <a:ea typeface="Times New Roman"/>
              </a:rPr>
              <a:t>1. Epidermis </a:t>
            </a:r>
            <a:endParaRPr lang="id-ID" sz="2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455876" y="1033117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Epidermis adalah jaringan luar yang membentuk satu lapisan yang berkesinambungan pada seluruh permukaan tubuh primer tumbuhan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3466748" y="1987608"/>
            <a:ext cx="554461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Sel-sel epidermis umumnya mepunyai bentuk yang hampir sama, yang tersusun rapat dan dinding luarnya ditutupi oleh kutikula yang mengandung wax.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3635896" y="299869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Beberapa sel-sel epidermis mempunyai rambut-rambut </a:t>
            </a:r>
            <a:r>
              <a:rPr lang="id-ID" i="1" dirty="0">
                <a:latin typeface="Times New Roman"/>
                <a:ea typeface="Times New Roman"/>
              </a:rPr>
              <a:t>(trikroma)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3635896" y="3861048"/>
            <a:ext cx="54726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Pada beberapa epidermis daun terdapat pori-pori yang membantu pertukan CO</a:t>
            </a:r>
            <a:r>
              <a:rPr lang="id-ID" baseline="-25000" dirty="0">
                <a:latin typeface="Times New Roman"/>
                <a:ea typeface="Times New Roman"/>
              </a:rPr>
              <a:t>2</a:t>
            </a:r>
            <a:r>
              <a:rPr lang="id-ID" dirty="0">
                <a:latin typeface="Times New Roman"/>
                <a:ea typeface="Times New Roman"/>
              </a:rPr>
              <a:t> dan O</a:t>
            </a:r>
            <a:r>
              <a:rPr lang="id-ID" baseline="-25000" dirty="0">
                <a:latin typeface="Times New Roman"/>
                <a:ea typeface="Times New Roman"/>
              </a:rPr>
              <a:t>2</a:t>
            </a:r>
            <a:r>
              <a:rPr lang="id-ID" dirty="0">
                <a:latin typeface="Times New Roman"/>
                <a:ea typeface="Times New Roman"/>
              </a:rPr>
              <a:t> serta air antara daun dan atmosfer. Pori-pori ini dikelilingi sel epidermis khusus yang disebut sel pendamping </a:t>
            </a:r>
            <a:r>
              <a:rPr lang="id-ID" i="1" dirty="0">
                <a:latin typeface="Times New Roman"/>
                <a:ea typeface="Times New Roman"/>
              </a:rPr>
              <a:t>(guard cells)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3480251" y="5589240"/>
            <a:ext cx="54726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Fungsi utama dari epidermis adalah perlindungan secara mekanis dan mengurangi kehilangan air. </a:t>
            </a:r>
            <a:endParaRPr lang="id-ID" dirty="0"/>
          </a:p>
        </p:txBody>
      </p:sp>
      <p:pic>
        <p:nvPicPr>
          <p:cNvPr id="8" name="Picture 7" descr="Hasil gambar untuk gambar jaringan epidermis tumbuh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050" y="1395730"/>
            <a:ext cx="3227070" cy="2033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Hasil gambar untuk gambar jaringan epidermis tumbuhan"/>
          <p:cNvPicPr/>
          <p:nvPr/>
        </p:nvPicPr>
        <p:blipFill rotWithShape="1">
          <a:blip r:embed="rId3"/>
          <a:srcRect t="15890" b="7945"/>
          <a:stretch/>
        </p:blipFill>
        <p:spPr bwMode="auto">
          <a:xfrm>
            <a:off x="46050" y="3645025"/>
            <a:ext cx="3373822" cy="211416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330119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sil gambar untuk gambar stomata dan keteranganny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476672"/>
            <a:ext cx="352839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asil gambar untuk gambar stomata dan keterangannya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960" y="476672"/>
            <a:ext cx="432048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asil gambar untuk gambar stomata dan keteranganny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536" y="3140968"/>
            <a:ext cx="530092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Hasil gambar untuk gambar stomata dan keterangannya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95640" y="3140968"/>
            <a:ext cx="2836799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7133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2630785" cy="822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>
              <a:lnSpc>
                <a:spcPct val="200000"/>
              </a:lnSpc>
              <a:spcAft>
                <a:spcPts val="0"/>
              </a:spcAft>
            </a:pPr>
            <a:r>
              <a:rPr lang="id-ID" sz="2800" b="1" dirty="0" smtClean="0">
                <a:solidFill>
                  <a:srgbClr val="1717A9"/>
                </a:solidFill>
                <a:latin typeface="Times New Roman"/>
                <a:ea typeface="Times New Roman"/>
              </a:rPr>
              <a:t>2. Parenkim</a:t>
            </a:r>
            <a:endParaRPr lang="id-ID" sz="2800" dirty="0">
              <a:solidFill>
                <a:srgbClr val="1717A9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71800" y="805186"/>
            <a:ext cx="59766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Sel-sel parenkim terdapat pada hampir seluruh tubuh tumbuhan pada daerah korteks batang dan akar, pada mesofil daun dan tersebar pada seluruh jaringan </a:t>
            </a:r>
            <a:r>
              <a:rPr lang="id-ID" i="1" dirty="0">
                <a:latin typeface="Times New Roman"/>
                <a:ea typeface="Times New Roman"/>
              </a:rPr>
              <a:t>vasculer</a:t>
            </a:r>
            <a:r>
              <a:rPr lang="id-ID" dirty="0">
                <a:latin typeface="Times New Roman"/>
                <a:ea typeface="Times New Roman"/>
              </a:rPr>
              <a:t>. </a:t>
            </a:r>
            <a:endParaRPr lang="id-ID" dirty="0"/>
          </a:p>
        </p:txBody>
      </p:sp>
      <p:pic>
        <p:nvPicPr>
          <p:cNvPr id="4" name="Picture 3" descr="http://1.bp.blogspot.com/-cCAdLciVXB0/VmmYRyQoqdI/AAAAAAAAALg/6TLWq9mFW-U/s1600/Jaringan%2BPenguat%2BKolenkim%2Bdan%2BSklerenkim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810" b="3679"/>
          <a:stretch/>
        </p:blipFill>
        <p:spPr bwMode="auto">
          <a:xfrm>
            <a:off x="1326672" y="2348880"/>
            <a:ext cx="3749383" cy="417646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46562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>
                <a:effectLst/>
                <a:latin typeface="Times New Roman"/>
                <a:ea typeface="Times New Roman"/>
              </a:rPr>
              <a:t>. </a:t>
            </a:r>
            <a:r>
              <a:rPr lang="nl-NL" b="1" dirty="0" smtClean="0">
                <a:effectLst/>
                <a:latin typeface="Times New Roman"/>
                <a:ea typeface="Times New Roman"/>
              </a:rPr>
              <a:t>SEL TUMBUHAN</a:t>
            </a:r>
            <a:endParaRPr lang="id-ID" b="1" dirty="0"/>
          </a:p>
        </p:txBody>
      </p:sp>
      <p:pic>
        <p:nvPicPr>
          <p:cNvPr id="4" name="Content Placeholder 3" descr="Gambar terkait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31640" y="1556792"/>
            <a:ext cx="6840759" cy="460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54151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556012" y="188640"/>
            <a:ext cx="4374916" cy="82278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just">
              <a:lnSpc>
                <a:spcPct val="200000"/>
              </a:lnSpc>
              <a:spcAft>
                <a:spcPts val="0"/>
              </a:spcAft>
            </a:pPr>
            <a:r>
              <a:rPr lang="id-ID" sz="2800" b="1" dirty="0" smtClean="0">
                <a:latin typeface="Times New Roman"/>
                <a:ea typeface="Times New Roman"/>
              </a:rPr>
              <a:t>3. Jaringan </a:t>
            </a:r>
            <a:r>
              <a:rPr lang="id-ID" sz="2800" b="1" dirty="0">
                <a:latin typeface="Times New Roman"/>
                <a:ea typeface="Times New Roman"/>
              </a:rPr>
              <a:t>Penyokong </a:t>
            </a:r>
            <a:endParaRPr lang="id-ID" sz="28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347864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Kedua jaringan penyokong </a:t>
            </a:r>
            <a:r>
              <a:rPr lang="id-ID" dirty="0" smtClean="0">
                <a:latin typeface="Times New Roman"/>
                <a:ea typeface="Times New Roman"/>
              </a:rPr>
              <a:t>disebut </a:t>
            </a:r>
            <a:r>
              <a:rPr lang="id-ID" b="1" dirty="0" smtClean="0">
                <a:latin typeface="Times New Roman"/>
                <a:ea typeface="Times New Roman"/>
              </a:rPr>
              <a:t>kollenkim </a:t>
            </a:r>
            <a:r>
              <a:rPr lang="id-ID" dirty="0">
                <a:latin typeface="Times New Roman"/>
                <a:ea typeface="Times New Roman"/>
              </a:rPr>
              <a:t>dan </a:t>
            </a:r>
            <a:r>
              <a:rPr lang="id-ID" b="1" dirty="0">
                <a:latin typeface="Times New Roman"/>
                <a:ea typeface="Times New Roman"/>
              </a:rPr>
              <a:t>sklerenkim</a:t>
            </a:r>
            <a:r>
              <a:rPr lang="id-ID" dirty="0">
                <a:latin typeface="Times New Roman"/>
                <a:ea typeface="Times New Roman"/>
              </a:rPr>
              <a:t>.</a:t>
            </a:r>
            <a:endParaRPr lang="id-ID" dirty="0"/>
          </a:p>
        </p:txBody>
      </p:sp>
      <p:sp>
        <p:nvSpPr>
          <p:cNvPr id="3" name="AutoShape 2" descr="Image result for gambar sklerenki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AutoShape 4" descr="Image result for gambar sklerenki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AutoShape 6" descr="https://pendidikan.co.id/wp-content/uploads/2019/03/Pengertian-Jaringan-Penguat-Jenis-Fungsi-Dan-Cirinya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8" name="Picture 7" descr="http://1.bp.blogspot.com/-cCAdLciVXB0/VmmYRyQoqdI/AAAAAAAAALg/6TLWq9mFW-U/s1600/Jaringan%2BPenguat%2BKolenkim%2Bdan%2BSklerenkim.jp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90"/>
          <a:stretch/>
        </p:blipFill>
        <p:spPr bwMode="auto">
          <a:xfrm>
            <a:off x="1907704" y="2348880"/>
            <a:ext cx="4824536" cy="400811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23925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5963" y="51889"/>
            <a:ext cx="3525965" cy="71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just">
              <a:lnSpc>
                <a:spcPct val="200000"/>
              </a:lnSpc>
              <a:spcAft>
                <a:spcPts val="0"/>
              </a:spcAft>
            </a:pPr>
            <a:r>
              <a:rPr lang="id-ID" sz="2400" b="1" dirty="0" smtClean="0">
                <a:latin typeface="Times New Roman"/>
                <a:ea typeface="Times New Roman"/>
              </a:rPr>
              <a:t>4. Jaringan </a:t>
            </a:r>
            <a:r>
              <a:rPr lang="id-ID" sz="2400" b="1" dirty="0">
                <a:latin typeface="Times New Roman"/>
                <a:ea typeface="Times New Roman"/>
              </a:rPr>
              <a:t>Vasculer </a:t>
            </a:r>
            <a:endParaRPr lang="id-ID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275856" y="908720"/>
            <a:ext cx="56166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Ada dua jaringan vasculer yaitu </a:t>
            </a:r>
            <a:r>
              <a:rPr lang="id-ID" b="1" dirty="0">
                <a:latin typeface="Times New Roman"/>
                <a:ea typeface="Times New Roman"/>
              </a:rPr>
              <a:t>xylem </a:t>
            </a:r>
            <a:r>
              <a:rPr lang="id-ID" dirty="0">
                <a:latin typeface="Times New Roman"/>
                <a:ea typeface="Times New Roman"/>
              </a:rPr>
              <a:t>dan </a:t>
            </a:r>
            <a:r>
              <a:rPr lang="id-ID" b="1" dirty="0">
                <a:latin typeface="Times New Roman"/>
                <a:ea typeface="Times New Roman"/>
              </a:rPr>
              <a:t>phloem.</a:t>
            </a:r>
            <a:r>
              <a:rPr lang="id-ID" dirty="0">
                <a:solidFill>
                  <a:srgbClr val="FF0000"/>
                </a:solidFill>
                <a:latin typeface="Times New Roman"/>
                <a:ea typeface="Times New Roman"/>
              </a:rPr>
              <a:t> 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3275856" y="1556792"/>
            <a:ext cx="53285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Xylem adalah jaringan yang secara struktur dan fungsi merupakan jaringan yang sangat kompleks yang berfungsi terutama menghantar air, 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3275856" y="2780928"/>
            <a:ext cx="547260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Jaringan phloem juga rumit secara struktur dan fungsi,  phloem bertanggung jawab terhadap distribusi dari molekul-molekul organik antara “sourse” (penghasil)  yaitu jaringan fotosintetis atau jaringan penimbun. Dan “sinks” (pengguna) atau bagian yang aktif bertumbuh dan metabolisme.</a:t>
            </a:r>
            <a:endParaRPr lang="id-ID" dirty="0"/>
          </a:p>
        </p:txBody>
      </p:sp>
      <p:pic>
        <p:nvPicPr>
          <p:cNvPr id="6" name="Picture 5" descr="https://www.biologi.co.id/wp-content/uploads/2019/01/jaringan-tumbuhan-1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78052"/>
            <a:ext cx="2454943" cy="253649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Xilem dan floem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749" y="4541030"/>
            <a:ext cx="3807460" cy="21564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07504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37310" y="260648"/>
            <a:ext cx="4603889" cy="9271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just">
              <a:lnSpc>
                <a:spcPct val="200000"/>
              </a:lnSpc>
              <a:spcAft>
                <a:spcPts val="0"/>
              </a:spcAft>
            </a:pPr>
            <a:r>
              <a:rPr lang="id-ID" sz="3200" b="1" dirty="0" smtClean="0">
                <a:solidFill>
                  <a:srgbClr val="170BB5"/>
                </a:solidFill>
                <a:latin typeface="Times New Roman"/>
                <a:ea typeface="Times New Roman"/>
              </a:rPr>
              <a:t>III. Organ </a:t>
            </a:r>
            <a:r>
              <a:rPr lang="id-ID" sz="3200" b="1" dirty="0">
                <a:solidFill>
                  <a:srgbClr val="170BB5"/>
                </a:solidFill>
                <a:latin typeface="Times New Roman"/>
                <a:ea typeface="Times New Roman"/>
              </a:rPr>
              <a:t>Tumbuhan</a:t>
            </a:r>
            <a:endParaRPr lang="id-ID" sz="3200" dirty="0">
              <a:solidFill>
                <a:srgbClr val="170BB5"/>
              </a:solidFill>
              <a:effectLst/>
              <a:latin typeface="Times New Roman"/>
              <a:ea typeface="Times New Roman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67544" y="2420888"/>
            <a:ext cx="81369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sz="3200" dirty="0">
                <a:solidFill>
                  <a:srgbClr val="C00000"/>
                </a:solidFill>
                <a:latin typeface="Times New Roman"/>
                <a:ea typeface="Times New Roman"/>
              </a:rPr>
              <a:t>Sebagaimana sel-sel dikelompokkan menjadi jaringan-jaringan yang berbeda dalam struktur dan fungsi, </a:t>
            </a:r>
            <a:r>
              <a:rPr lang="id-ID" sz="3200" dirty="0">
                <a:solidFill>
                  <a:srgbClr val="250DB3"/>
                </a:solidFill>
                <a:latin typeface="Times New Roman"/>
                <a:ea typeface="Times New Roman"/>
              </a:rPr>
              <a:t>jaringan juga dikelompokkan menjadi organ-organ. </a:t>
            </a:r>
            <a:r>
              <a:rPr lang="id-ID" sz="3200" dirty="0">
                <a:latin typeface="Times New Roman"/>
                <a:ea typeface="Times New Roman"/>
              </a:rPr>
              <a:t>Organ utama dari tumbuhan adalah akar, batang, daun, bunga dan buah</a:t>
            </a:r>
            <a:endParaRPr lang="id-ID" sz="3200" dirty="0"/>
          </a:p>
        </p:txBody>
      </p:sp>
    </p:spTree>
    <p:extLst>
      <p:ext uri="{BB962C8B-B14F-4D97-AF65-F5344CB8AC3E}">
        <p14:creationId xmlns:p14="http://schemas.microsoft.com/office/powerpoint/2010/main" val="234568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Hasil gambar untuk gambar jaringan penguat  pada batang tumbuh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560" y="1544812"/>
            <a:ext cx="3001645" cy="3926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 descr="Hasil gambar untuk gambar jaringan penguat  pada batang tumbuha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3206" y="1700808"/>
            <a:ext cx="4919234" cy="37708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0450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4384" y="260648"/>
            <a:ext cx="1737014" cy="7184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just">
              <a:lnSpc>
                <a:spcPct val="200000"/>
              </a:lnSpc>
              <a:spcAft>
                <a:spcPts val="0"/>
              </a:spcAft>
            </a:pPr>
            <a:r>
              <a:rPr lang="id-ID" sz="2400" b="1" dirty="0" smtClean="0">
                <a:latin typeface="Times New Roman"/>
                <a:ea typeface="Times New Roman"/>
              </a:rPr>
              <a:t>1. Akar</a:t>
            </a:r>
            <a:endParaRPr lang="id-ID" sz="2400" dirty="0">
              <a:effectLst/>
              <a:latin typeface="Times New Roman"/>
              <a:ea typeface="Times New Roman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27376" y="979114"/>
            <a:ext cx="540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Bagian utama dari akar adalah jaringan pusat dari jaringan vasculer, yang disebut </a:t>
            </a:r>
            <a:r>
              <a:rPr lang="id-ID" b="1" dirty="0">
                <a:latin typeface="Times New Roman"/>
                <a:ea typeface="Times New Roman"/>
              </a:rPr>
              <a:t>stele</a:t>
            </a:r>
            <a:r>
              <a:rPr lang="id-ID" dirty="0" smtClean="0">
                <a:latin typeface="Times New Roman"/>
                <a:ea typeface="Times New Roman"/>
              </a:rPr>
              <a:t>,</a:t>
            </a:r>
            <a:r>
              <a:rPr lang="id-ID" dirty="0">
                <a:latin typeface="Times New Roman"/>
                <a:ea typeface="Times New Roman"/>
              </a:rPr>
              <a:t> yang dikelilingi oleh korteks yang terdiri dari parenkim dan epidermis. 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4355976" y="234888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Fungsi utama dari akar sebagai penghubung, penyimpan dan penyerap air dan meneral nutrisi</a:t>
            </a:r>
            <a:endParaRPr lang="id-ID" dirty="0"/>
          </a:p>
        </p:txBody>
      </p:sp>
      <p:pic>
        <p:nvPicPr>
          <p:cNvPr id="6" name="Picture 5" descr="Hasil gambar untuk gambar jaringan penguat  pada batang tumbuh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528" y="2132856"/>
            <a:ext cx="3775710" cy="26805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6278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62545" y="11659"/>
            <a:ext cx="2425664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just">
              <a:lnSpc>
                <a:spcPct val="200000"/>
              </a:lnSpc>
              <a:spcAft>
                <a:spcPts val="0"/>
              </a:spcAft>
            </a:pPr>
            <a:r>
              <a:rPr lang="id-ID" sz="3200" b="1" dirty="0">
                <a:latin typeface="Times New Roman"/>
                <a:ea typeface="Times New Roman"/>
              </a:rPr>
              <a:t>2</a:t>
            </a:r>
            <a:r>
              <a:rPr lang="id-ID" sz="3200" b="1" dirty="0" smtClean="0">
                <a:latin typeface="Times New Roman"/>
                <a:ea typeface="Times New Roman"/>
              </a:rPr>
              <a:t>. Batang</a:t>
            </a:r>
            <a:endParaRPr lang="id-ID" sz="3200" dirty="0">
              <a:effectLst/>
              <a:latin typeface="Times New Roman"/>
              <a:ea typeface="Times New Roman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923928" y="60549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Susunan dari jaringan-jaringan batang dapat bervariasi tergantung dengan umur atau tergantung apakah monokotil atau dikotil 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4716016" y="4244895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Pada batang monokotil, jaringa vasculer tersusun berupa bundel yang tersebar diseluruh pusat parenkim. Bundel termasuk pembungkus serabut sklerenkim yang menyokong batang. 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758949" y="544522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Batang muda dikotil tersusun rapi, dengan jaringa vasculer (xylem dan pholem) membentuk lingkaran (cincin) pada empulur (</a:t>
            </a:r>
            <a:r>
              <a:rPr lang="id-ID" i="1" dirty="0">
                <a:latin typeface="Times New Roman"/>
                <a:ea typeface="Times New Roman"/>
              </a:rPr>
              <a:t>pith</a:t>
            </a:r>
            <a:r>
              <a:rPr lang="id-ID" dirty="0">
                <a:latin typeface="Times New Roman"/>
                <a:ea typeface="Times New Roman"/>
              </a:rPr>
              <a:t>) dari parenkim.</a:t>
            </a:r>
            <a:endParaRPr lang="id-ID" dirty="0"/>
          </a:p>
        </p:txBody>
      </p:sp>
      <p:pic>
        <p:nvPicPr>
          <p:cNvPr id="1026" name="il_fi" descr="Description: http://phsgirard.org/APbiology/Chapter35/stem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681082"/>
            <a:ext cx="5730875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3796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25176" y="188640"/>
            <a:ext cx="2129109" cy="9271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571500" algn="just">
              <a:lnSpc>
                <a:spcPct val="200000"/>
              </a:lnSpc>
              <a:spcAft>
                <a:spcPts val="0"/>
              </a:spcAft>
            </a:pPr>
            <a:r>
              <a:rPr lang="id-ID" sz="3200" b="1" dirty="0" smtClean="0">
                <a:latin typeface="Times New Roman"/>
                <a:ea typeface="Times New Roman"/>
              </a:rPr>
              <a:t>3. Daun</a:t>
            </a:r>
            <a:endParaRPr lang="id-ID" sz="3200" dirty="0">
              <a:effectLst/>
              <a:latin typeface="Times New Roman"/>
              <a:ea typeface="Times New Roman"/>
            </a:endParaRPr>
          </a:p>
        </p:txBody>
      </p:sp>
      <p:pic>
        <p:nvPicPr>
          <p:cNvPr id="3" name="Picture 2" descr="Hasil gambar untuk gambar jaringan penguat  pada tumbuhan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5176" y="1196752"/>
            <a:ext cx="3950335" cy="344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 descr="Hasil gambar untuk gambar jaringan penguat  pada batang tumbuhan"/>
          <p:cNvPicPr/>
          <p:nvPr/>
        </p:nvPicPr>
        <p:blipFill rotWithShape="1">
          <a:blip r:embed="rId3"/>
          <a:srcRect t="16814" b="7620"/>
          <a:stretch/>
        </p:blipFill>
        <p:spPr bwMode="auto">
          <a:xfrm>
            <a:off x="4211960" y="2060848"/>
            <a:ext cx="4320480" cy="257887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10297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Image result for Gambar  pohon mangga, kakao dan kare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" name="AutoShape 4" descr="Image result for Gambar  pohon mangga, kakao dan karet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4" name="Picture 3" descr="Image result for Gambar  pohon mangga, kakao dan karet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404665"/>
            <a:ext cx="3751585" cy="288032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4" name="Picture 6" descr="Image result for Gambar  pohon mangga, kakao dan kare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0622" y="3501008"/>
            <a:ext cx="4247823" cy="300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Image result for Gambar  pohon mangga, kakao dan karet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5" y="3501008"/>
            <a:ext cx="3775587" cy="3009528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Image result for Gambar  pohon mangga, kakao dan karet, sawit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291" y="404665"/>
            <a:ext cx="4562483" cy="28803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431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2996952"/>
            <a:ext cx="8229600" cy="1143000"/>
          </a:xfrm>
        </p:spPr>
        <p:txBody>
          <a:bodyPr/>
          <a:lstStyle/>
          <a:p>
            <a:r>
              <a:rPr lang="id-ID" b="1" dirty="0" smtClean="0"/>
              <a:t>TERIMAKASIH</a:t>
            </a:r>
            <a:endParaRPr lang="id-ID" b="1" dirty="0"/>
          </a:p>
        </p:txBody>
      </p:sp>
    </p:spTree>
    <p:extLst>
      <p:ext uri="{BB962C8B-B14F-4D97-AF65-F5344CB8AC3E}">
        <p14:creationId xmlns:p14="http://schemas.microsoft.com/office/powerpoint/2010/main" val="16398689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560874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 smtClean="0">
                <a:solidFill>
                  <a:srgbClr val="002060"/>
                </a:solidFill>
              </a:rPr>
              <a:t>Membran Biologi</a:t>
            </a:r>
            <a:endParaRPr lang="id-ID" sz="4000" b="1" dirty="0">
              <a:solidFill>
                <a:srgbClr val="002060"/>
              </a:solidFill>
            </a:endParaRPr>
          </a:p>
        </p:txBody>
      </p:sp>
      <p:pic>
        <p:nvPicPr>
          <p:cNvPr id="5" name="Picture 6" descr="06_0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00" r="1125" b="28500"/>
          <a:stretch>
            <a:fillRect/>
          </a:stretch>
        </p:blipFill>
        <p:spPr bwMode="auto">
          <a:xfrm>
            <a:off x="3726972" y="1916832"/>
            <a:ext cx="4854575" cy="1416050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08733"/>
            <a:ext cx="3115412" cy="2232248"/>
          </a:xfrm>
          <a:prstGeom prst="rect">
            <a:avLst/>
          </a:prstGeom>
          <a:noFill/>
          <a:ln w="12700">
            <a:solidFill>
              <a:srgbClr val="00206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06_02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99" t="22501" r="24001" b="29250"/>
          <a:stretch>
            <a:fillRect/>
          </a:stretch>
        </p:blipFill>
        <p:spPr bwMode="auto">
          <a:xfrm>
            <a:off x="5580112" y="3348143"/>
            <a:ext cx="3171272" cy="3346454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531235" y="502137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>
                <a:solidFill>
                  <a:srgbClr val="002060"/>
                </a:solidFill>
              </a:rPr>
              <a:t>Asam lemak</a:t>
            </a:r>
          </a:p>
          <a:p>
            <a:r>
              <a:rPr lang="id-ID" b="1" dirty="0" smtClean="0">
                <a:solidFill>
                  <a:srgbClr val="002060"/>
                </a:solidFill>
              </a:rPr>
              <a:t>Hidrofobik</a:t>
            </a:r>
            <a:endParaRPr lang="id-ID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68244" y="3928293"/>
            <a:ext cx="13681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b="1" dirty="0" smtClean="0">
                <a:solidFill>
                  <a:srgbClr val="C00000"/>
                </a:solidFill>
              </a:rPr>
              <a:t>Fospat</a:t>
            </a:r>
          </a:p>
          <a:p>
            <a:r>
              <a:rPr lang="id-ID" b="1" dirty="0" smtClean="0">
                <a:solidFill>
                  <a:srgbClr val="C00000"/>
                </a:solidFill>
              </a:rPr>
              <a:t>Hidrofilik</a:t>
            </a:r>
            <a:endParaRPr lang="id-ID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4505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692696"/>
            <a:ext cx="64087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4000" b="1" dirty="0" smtClean="0">
                <a:solidFill>
                  <a:srgbClr val="C00000"/>
                </a:solidFill>
              </a:rPr>
              <a:t>Organel-organel sel</a:t>
            </a:r>
            <a:endParaRPr lang="id-ID" sz="4000" b="1" dirty="0">
              <a:solidFill>
                <a:srgbClr val="C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6428" y="1603976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rgbClr val="0070C0"/>
                </a:solidFill>
              </a:rPr>
              <a:t>1. Vacuola</a:t>
            </a:r>
            <a:endParaRPr lang="id-ID" sz="2800" b="1" dirty="0">
              <a:solidFill>
                <a:srgbClr val="0070C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355976" y="1865586"/>
            <a:ext cx="417646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dirty="0" smtClean="0">
                <a:solidFill>
                  <a:srgbClr val="C00000"/>
                </a:solidFill>
                <a:latin typeface="Times New Roman"/>
                <a:ea typeface="Times New Roman"/>
              </a:rPr>
              <a:t>Terdapat </a:t>
            </a:r>
            <a:r>
              <a:rPr lang="id-ID" sz="2800" dirty="0" smtClean="0">
                <a:solidFill>
                  <a:srgbClr val="C00000"/>
                </a:solidFill>
                <a:effectLst/>
                <a:latin typeface="Times New Roman"/>
                <a:ea typeface="Times New Roman"/>
              </a:rPr>
              <a:t>ion-ion anorganik, asam-asam organik, gula dan enzim dan hasil metabolisme sekunder termasuk pigmen. </a:t>
            </a:r>
          </a:p>
          <a:p>
            <a:r>
              <a:rPr lang="id-ID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Fungsi: </a:t>
            </a:r>
          </a:p>
          <a:p>
            <a:r>
              <a:rPr lang="id-ID" sz="2800" dirty="0" smtClean="0">
                <a:solidFill>
                  <a:srgbClr val="002060"/>
                </a:solidFill>
                <a:effectLst/>
                <a:latin typeface="Times New Roman"/>
                <a:ea typeface="Times New Roman"/>
              </a:rPr>
              <a:t>membantu dalam penyerapan air yang dibutuhkan untuk pembesaran sel. </a:t>
            </a:r>
            <a:endParaRPr lang="id-ID" sz="2800" dirty="0">
              <a:solidFill>
                <a:srgbClr val="002060"/>
              </a:solidFill>
            </a:endParaRPr>
          </a:p>
        </p:txBody>
      </p:sp>
      <p:pic>
        <p:nvPicPr>
          <p:cNvPr id="6" name="Picture 5" descr="Hasil gambar untuk gambar glioksisom dan fungsiny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2538695"/>
            <a:ext cx="3743960" cy="3054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60914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83671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 smtClean="0">
                <a:solidFill>
                  <a:srgbClr val="002060"/>
                </a:solidFill>
              </a:rPr>
              <a:t>2. Nukleus</a:t>
            </a:r>
            <a:endParaRPr lang="id-ID" sz="3200" b="1" dirty="0">
              <a:solidFill>
                <a:srgbClr val="002060"/>
              </a:solidFill>
            </a:endParaRPr>
          </a:p>
        </p:txBody>
      </p:sp>
      <p:pic>
        <p:nvPicPr>
          <p:cNvPr id="307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012" y="1775826"/>
            <a:ext cx="284480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957812" y="1268760"/>
            <a:ext cx="6006676" cy="6309420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>
            <a:spAutoFit/>
          </a:bodyPr>
          <a:lstStyle/>
          <a:p>
            <a:pPr marL="176213" indent="-176213"/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1.Nukleus merupakan pusat informasi dari sel, mengandung bahan-bahan genetika yaitu DNA.</a:t>
            </a:r>
          </a:p>
          <a:p>
            <a:pPr marL="176213" indent="-176213"/>
            <a:r>
              <a:rPr lang="id-ID" sz="2000" dirty="0" smtClean="0">
                <a:solidFill>
                  <a:srgbClr val="1717A9"/>
                </a:solidFill>
                <a:latin typeface="Times New Roman"/>
                <a:ea typeface="Times New Roman"/>
              </a:rPr>
              <a:t>2.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 DNA mengandung gen, yang mengkode informansi untuk sintetis RNA. </a:t>
            </a:r>
          </a:p>
          <a:p>
            <a:pPr marL="265113" indent="-265113"/>
            <a:r>
              <a:rPr lang="id-ID" sz="2000" dirty="0" smtClean="0">
                <a:solidFill>
                  <a:srgbClr val="1717A9"/>
                </a:solidFill>
                <a:latin typeface="Times New Roman"/>
              </a:rPr>
              <a:t>3.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 RNA ditranspor ke sitoplasma yang mengarahkan sintetis protein.</a:t>
            </a:r>
          </a:p>
          <a:p>
            <a:r>
              <a:rPr lang="id-ID" sz="2000" dirty="0" smtClean="0">
                <a:solidFill>
                  <a:srgbClr val="1717A9"/>
                </a:solidFill>
                <a:latin typeface="Times New Roman"/>
              </a:rPr>
              <a:t>4. Mengandung nukleoulus</a:t>
            </a: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sz="2000" dirty="0" smtClean="0">
                <a:solidFill>
                  <a:srgbClr val="1717A9"/>
                </a:solidFill>
                <a:latin typeface="Times New Roman"/>
              </a:rPr>
              <a:t>5. 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Nukleolus tempat sintesa ribosom;</a:t>
            </a:r>
          </a:p>
          <a:p>
            <a:pPr marL="265113" indent="-265113" algn="just">
              <a:spcAft>
                <a:spcPts val="0"/>
              </a:spcAft>
            </a:pPr>
            <a:r>
              <a:rPr lang="id-ID" sz="2000" dirty="0" smtClean="0">
                <a:solidFill>
                  <a:srgbClr val="1717A9"/>
                </a:solidFill>
                <a:latin typeface="Times New Roman"/>
                <a:ea typeface="Times New Roman"/>
              </a:rPr>
              <a:t>6.N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ukleolus menghilang selama proses pembelahan sel.</a:t>
            </a:r>
          </a:p>
          <a:p>
            <a:pPr marL="265113" indent="-265113" algn="just">
              <a:spcAft>
                <a:spcPts val="0"/>
              </a:spcAft>
            </a:pPr>
            <a:r>
              <a:rPr lang="id-ID" sz="2000" dirty="0" smtClean="0">
                <a:solidFill>
                  <a:srgbClr val="1717A9"/>
                </a:solidFill>
                <a:latin typeface="Times New Roman"/>
                <a:ea typeface="Times New Roman"/>
              </a:rPr>
              <a:t>7.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 Nukleus mempunyai diameter 5 – 30 </a:t>
            </a:r>
            <a:r>
              <a:rPr lang="en-US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  <a:cs typeface="Times New Roman"/>
                <a:sym typeface="Symbol"/>
              </a:rPr>
              <a:t>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m </a:t>
            </a:r>
          </a:p>
          <a:p>
            <a:pPr marL="265113" indent="-265113" algn="just">
              <a:spcAft>
                <a:spcPts val="0"/>
              </a:spcAft>
            </a:pPr>
            <a:r>
              <a:rPr lang="id-ID" sz="2000" dirty="0" smtClean="0">
                <a:solidFill>
                  <a:srgbClr val="1717A9"/>
                </a:solidFill>
                <a:latin typeface="Times New Roman"/>
                <a:ea typeface="Times New Roman"/>
              </a:rPr>
              <a:t>8.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 Nukleus dikelilingi dua lapisan membran disebut membran nukleus.</a:t>
            </a:r>
          </a:p>
          <a:p>
            <a:pPr marL="265113" indent="-265113" algn="just">
              <a:spcAft>
                <a:spcPts val="0"/>
              </a:spcAft>
            </a:pPr>
            <a:r>
              <a:rPr lang="id-ID" sz="2000" dirty="0" smtClean="0">
                <a:solidFill>
                  <a:srgbClr val="1717A9"/>
                </a:solidFill>
                <a:latin typeface="Times New Roman"/>
                <a:ea typeface="Times New Roman"/>
              </a:rPr>
              <a:t>9. Membran n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ukleus memiliki  pori-pori inti, yang merupakan tempat keluarnya RNA dari inti ke sitoplasma.</a:t>
            </a:r>
          </a:p>
          <a:p>
            <a:pPr marL="265113" indent="-265113" algn="just">
              <a:spcAft>
                <a:spcPts val="0"/>
              </a:spcAft>
            </a:pPr>
            <a:r>
              <a:rPr lang="id-ID" sz="2000" dirty="0" smtClean="0">
                <a:solidFill>
                  <a:srgbClr val="1717A9"/>
                </a:solidFill>
                <a:latin typeface="Times New Roman"/>
                <a:ea typeface="Times New Roman"/>
              </a:rPr>
              <a:t>10.D</a:t>
            </a:r>
            <a:r>
              <a:rPr lang="id-ID" sz="2000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inding inti menghilang selama pembelahan sel dan terbentuk kembali mengelilingi DNA pada sel anakan</a:t>
            </a:r>
          </a:p>
          <a:p>
            <a:endParaRPr lang="id-ID" dirty="0" smtClean="0">
              <a:latin typeface="Times New Roman"/>
            </a:endParaRPr>
          </a:p>
          <a:p>
            <a:endParaRPr lang="id-ID" dirty="0">
              <a:latin typeface="Times New Roman"/>
            </a:endParaRPr>
          </a:p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5479373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64807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2800" b="1" dirty="0" smtClean="0">
                <a:solidFill>
                  <a:srgbClr val="1717A9"/>
                </a:solidFill>
              </a:rPr>
              <a:t>3. Retikulum Endoplasma (RE)</a:t>
            </a:r>
            <a:endParaRPr lang="id-ID" sz="2800" b="1" dirty="0">
              <a:solidFill>
                <a:srgbClr val="1717A9"/>
              </a:solidFill>
            </a:endParaRPr>
          </a:p>
        </p:txBody>
      </p:sp>
      <p:pic>
        <p:nvPicPr>
          <p:cNvPr id="4098" name="Picture 8" descr="Description: Smooth Endoplasmic Reticul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7543" y="335300"/>
            <a:ext cx="1524000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6" descr="Description: Rough Endoplasmic Reticul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065" y="435042"/>
            <a:ext cx="16510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Hasil gambar untuk gambar sitoskeleton pada tumbuhan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4530" y="2204864"/>
            <a:ext cx="3348372" cy="2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4067944" y="2204864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Retikukum Endoplasma (RE) dan Badan Golgi (BG) bersama-sama membentuk sistem membran yang berperan dalam biosintesis lipid, protein dan sekresi.</a:t>
            </a:r>
          </a:p>
          <a:p>
            <a:endParaRPr lang="id-ID" dirty="0">
              <a:solidFill>
                <a:srgbClr val="1717A9"/>
              </a:solidFill>
              <a:latin typeface="Times New Roman"/>
              <a:ea typeface="Times New Roman"/>
            </a:endParaRPr>
          </a:p>
          <a:p>
            <a:r>
              <a:rPr lang="id-ID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RE mempunyai membran tunggal yang berbelit-belit yang berkesinambungan dengan membran luar dari inti </a:t>
            </a:r>
          </a:p>
          <a:p>
            <a:endParaRPr lang="id-ID" dirty="0">
              <a:solidFill>
                <a:srgbClr val="1717A9"/>
              </a:solidFill>
              <a:latin typeface="Times New Roman"/>
            </a:endParaRPr>
          </a:p>
          <a:p>
            <a:r>
              <a:rPr lang="id-ID" dirty="0" smtClean="0">
                <a:solidFill>
                  <a:srgbClr val="1717A9"/>
                </a:solidFill>
                <a:effectLst/>
                <a:latin typeface="Times New Roman"/>
                <a:ea typeface="Times New Roman"/>
              </a:rPr>
              <a:t>Retikulum endoplasma “halus”juga merupakan tempat utama untuk biosintesis lipid dan pembentukan membran. </a:t>
            </a:r>
          </a:p>
          <a:p>
            <a:endParaRPr lang="id-ID" dirty="0">
              <a:solidFill>
                <a:srgbClr val="1717A9"/>
              </a:solidFill>
              <a:latin typeface="Times New Roman"/>
            </a:endParaRPr>
          </a:p>
          <a:p>
            <a:r>
              <a:rPr lang="id-ID" dirty="0" smtClean="0">
                <a:solidFill>
                  <a:srgbClr val="C00000"/>
                </a:solidFill>
                <a:latin typeface="Times New Roman"/>
              </a:rPr>
              <a:t>Terdapat Oleosom</a:t>
            </a:r>
            <a:endParaRPr lang="id-ID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20467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620688"/>
            <a:ext cx="74888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 smtClean="0">
                <a:solidFill>
                  <a:srgbClr val="FF0000"/>
                </a:solidFill>
              </a:rPr>
              <a:t>4. Badan golgi</a:t>
            </a:r>
            <a:endParaRPr lang="id-ID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14" descr="Description: G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2448272" cy="294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275856" y="1102582"/>
            <a:ext cx="56166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Badan golgi </a:t>
            </a:r>
            <a:r>
              <a:rPr lang="id-ID" dirty="0" smtClean="0">
                <a:latin typeface="Times New Roman"/>
                <a:ea typeface="Times New Roman"/>
              </a:rPr>
              <a:t>strukturnya padat </a:t>
            </a:r>
            <a:r>
              <a:rPr lang="id-ID" dirty="0">
                <a:latin typeface="Times New Roman"/>
                <a:ea typeface="Times New Roman"/>
              </a:rPr>
              <a:t>dan rata, mempunyai membran dan rongga, yang disebut </a:t>
            </a:r>
            <a:r>
              <a:rPr lang="id-ID" b="1" dirty="0">
                <a:latin typeface="Times New Roman"/>
                <a:ea typeface="Times New Roman"/>
              </a:rPr>
              <a:t>cisterna</a:t>
            </a:r>
            <a:r>
              <a:rPr lang="id-ID" dirty="0">
                <a:latin typeface="Times New Roman"/>
                <a:ea typeface="Times New Roman"/>
              </a:rPr>
              <a:t>,</a:t>
            </a:r>
            <a:endParaRPr lang="id-ID" dirty="0"/>
          </a:p>
        </p:txBody>
      </p:sp>
      <p:sp>
        <p:nvSpPr>
          <p:cNvPr id="4" name="Rectangle 3"/>
          <p:cNvSpPr/>
          <p:nvPr/>
        </p:nvSpPr>
        <p:spPr>
          <a:xfrm>
            <a:off x="3275856" y="1916831"/>
            <a:ext cx="53640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Golgi berperan dalam pembentukan karbohidrat (rantai oligosakarida) dari glikoprotein yang ditranspor ke golgi melalui </a:t>
            </a:r>
            <a:r>
              <a:rPr lang="id-ID" i="1" dirty="0">
                <a:latin typeface="Times New Roman"/>
                <a:ea typeface="Times New Roman"/>
              </a:rPr>
              <a:t>vesicle</a:t>
            </a:r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3347864" y="3064372"/>
            <a:ext cx="52200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retikulum endoplasma </a:t>
            </a:r>
            <a:r>
              <a:rPr lang="id-ID" dirty="0" smtClean="0">
                <a:latin typeface="Times New Roman"/>
                <a:ea typeface="Times New Roman"/>
              </a:rPr>
              <a:t>yang mentranspor </a:t>
            </a:r>
            <a:r>
              <a:rPr lang="id-ID" dirty="0">
                <a:latin typeface="Times New Roman"/>
                <a:ea typeface="Times New Roman"/>
              </a:rPr>
              <a:t>bersatu dengan cisterna </a:t>
            </a:r>
            <a:r>
              <a:rPr lang="id-ID" dirty="0" smtClean="0">
                <a:latin typeface="Times New Roman"/>
                <a:ea typeface="Times New Roman"/>
              </a:rPr>
              <a:t>golgi.</a:t>
            </a:r>
            <a:r>
              <a:rPr lang="id-ID" dirty="0">
                <a:latin typeface="Times New Roman"/>
                <a:ea typeface="Times New Roman"/>
              </a:rPr>
              <a:t> Disini rantai gula dimodifikasi diperpanjang dengan penambahan gula </a:t>
            </a:r>
            <a:r>
              <a:rPr lang="id-ID" dirty="0" smtClean="0">
                <a:latin typeface="Times New Roman"/>
                <a:ea typeface="Times New Roman"/>
              </a:rPr>
              <a:t>lain. 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3347864" y="4149080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Glikoprotein yang telah dimodifikasi meninggalkan golgi dalam </a:t>
            </a:r>
            <a:r>
              <a:rPr lang="id-ID" i="1" dirty="0">
                <a:latin typeface="Times New Roman"/>
                <a:ea typeface="Times New Roman"/>
              </a:rPr>
              <a:t>vesicle</a:t>
            </a:r>
            <a:r>
              <a:rPr lang="id-ID" dirty="0">
                <a:latin typeface="Times New Roman"/>
                <a:ea typeface="Times New Roman"/>
              </a:rPr>
              <a:t> sekresi, yang membawanya ke tempat penyimpanan protein, alat yang disebut protein </a:t>
            </a:r>
            <a:r>
              <a:rPr lang="id-ID" i="1" dirty="0">
                <a:latin typeface="Times New Roman"/>
                <a:ea typeface="Times New Roman"/>
              </a:rPr>
              <a:t>bodies</a:t>
            </a:r>
            <a:r>
              <a:rPr lang="id-ID" dirty="0">
                <a:latin typeface="Times New Roman"/>
                <a:ea typeface="Times New Roman"/>
              </a:rPr>
              <a:t>, atau ke membran plasma untuk dikeluarkan dari sel.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179512" y="5467404"/>
            <a:ext cx="8388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Fungsi utama dari golgi pada sel tanaman  untuk mensintesa polisakarida yang menyusun dinding sel dan membawanya untuk pembentukan dinding sel pada sel yang membelah dan bertumbuh.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451005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64087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200" b="1" dirty="0" smtClean="0"/>
              <a:t>5. Mitokondria </a:t>
            </a:r>
            <a:endParaRPr lang="id-ID" sz="3200" b="1" dirty="0"/>
          </a:p>
        </p:txBody>
      </p:sp>
      <p:pic>
        <p:nvPicPr>
          <p:cNvPr id="2050" name="Picture 5" descr="Description: mitochrondri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1556792"/>
            <a:ext cx="3644529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4279703" y="126876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FF0000"/>
                </a:solidFill>
                <a:latin typeface="Times New Roman"/>
                <a:ea typeface="Times New Roman"/>
              </a:rPr>
              <a:t>Mitokondria dijumpai pada semua sel mahkluk </a:t>
            </a:r>
            <a:r>
              <a:rPr lang="id-ID" dirty="0" smtClean="0">
                <a:solidFill>
                  <a:srgbClr val="FF0000"/>
                </a:solidFill>
                <a:latin typeface="Times New Roman"/>
                <a:ea typeface="Times New Roman"/>
              </a:rPr>
              <a:t>hidup</a:t>
            </a:r>
            <a:endParaRPr lang="id-ID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79703" y="231926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1717A9"/>
                </a:solidFill>
                <a:latin typeface="Times New Roman"/>
                <a:ea typeface="Times New Roman"/>
              </a:rPr>
              <a:t>Mitokondria dibungkus oleh membran luar yang mulus dan mempunyai membran dalam yang berlekuk-lekuk (melipat-lipat</a:t>
            </a:r>
            <a:r>
              <a:rPr lang="id-ID" dirty="0">
                <a:latin typeface="Times New Roman"/>
                <a:ea typeface="Times New Roman"/>
              </a:rPr>
              <a:t>)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4303161" y="3543399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solidFill>
                  <a:srgbClr val="C00000"/>
                </a:solidFill>
                <a:latin typeface="Times New Roman"/>
                <a:ea typeface="Times New Roman"/>
              </a:rPr>
              <a:t>Membran bagian dalam terdiri dari 70% protein, yang mencerminkan fungsinya sebagai penghasil energi. </a:t>
            </a:r>
            <a:endParaRPr lang="id-ID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827584" y="4939914"/>
            <a:ext cx="7506580" cy="13388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id-ID" dirty="0">
                <a:solidFill>
                  <a:srgbClr val="1717A9"/>
                </a:solidFill>
                <a:latin typeface="Times New Roman"/>
                <a:ea typeface="Times New Roman"/>
              </a:rPr>
              <a:t>Mitokondria adalah tempat respirasi sel, proses penghasil energi melalui oksidasi glukosa yang digunakan untuk pembentukan ATP.  ATP kemudian dibawa ke bagian lain dari sel dimana energi digunakan untuk aktivitas sel</a:t>
            </a:r>
            <a:r>
              <a:rPr lang="id-ID" dirty="0">
                <a:latin typeface="Times New Roman"/>
                <a:ea typeface="Times New Roman"/>
              </a:rPr>
              <a:t>. </a:t>
            </a:r>
            <a:endParaRPr lang="id-ID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707024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76672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3600" b="1" dirty="0" smtClean="0">
                <a:solidFill>
                  <a:srgbClr val="1717A9"/>
                </a:solidFill>
              </a:rPr>
              <a:t>6. Plastida</a:t>
            </a:r>
            <a:endParaRPr lang="id-ID" sz="3600" b="1" dirty="0">
              <a:solidFill>
                <a:srgbClr val="1717A9"/>
              </a:solidFill>
            </a:endParaRPr>
          </a:p>
        </p:txBody>
      </p:sp>
      <p:pic>
        <p:nvPicPr>
          <p:cNvPr id="3" name="Picture 2" descr="Hasil gambar untuk gambar kloroplas dan fungsinya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6625" y="4005064"/>
            <a:ext cx="2880320" cy="2376264"/>
          </a:xfrm>
          <a:prstGeom prst="rect">
            <a:avLst/>
          </a:prstGeom>
          <a:noFill/>
          <a:ln w="12700">
            <a:solidFill>
              <a:srgbClr val="00B050"/>
            </a:solidFill>
            <a:miter lim="800000"/>
            <a:headEnd/>
            <a:tailEnd/>
          </a:ln>
        </p:spPr>
      </p:pic>
      <p:pic>
        <p:nvPicPr>
          <p:cNvPr id="1026" name="Picture 8" descr="Description: chlo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639194" y="1262214"/>
            <a:ext cx="2435179" cy="2880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995937" y="1152189"/>
            <a:ext cx="4896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 smtClean="0">
                <a:latin typeface="Times New Roman"/>
                <a:ea typeface="Times New Roman"/>
              </a:rPr>
              <a:t>Plastida yang paling umum adalah kloroplasyang </a:t>
            </a:r>
            <a:r>
              <a:rPr lang="id-ID" dirty="0">
                <a:latin typeface="Times New Roman"/>
                <a:ea typeface="Times New Roman"/>
              </a:rPr>
              <a:t>mengandung pigmen fotosintesa, yang melaksanakan fotosintesa, dan bertanggungjawab dalam memberikan warna hijau.</a:t>
            </a:r>
          </a:p>
          <a:p>
            <a:endParaRPr lang="id-ID" dirty="0"/>
          </a:p>
        </p:txBody>
      </p:sp>
      <p:sp>
        <p:nvSpPr>
          <p:cNvPr id="5" name="Rectangle 4"/>
          <p:cNvSpPr/>
          <p:nvPr/>
        </p:nvSpPr>
        <p:spPr>
          <a:xfrm>
            <a:off x="3958199" y="2716811"/>
            <a:ext cx="45768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Plastida yang tidak berwarna disebut </a:t>
            </a:r>
            <a:r>
              <a:rPr lang="id-ID" b="1" dirty="0">
                <a:latin typeface="Times New Roman"/>
                <a:ea typeface="Times New Roman"/>
              </a:rPr>
              <a:t>leukoplas</a:t>
            </a:r>
            <a:endParaRPr lang="id-ID" dirty="0"/>
          </a:p>
        </p:txBody>
      </p:sp>
      <p:sp>
        <p:nvSpPr>
          <p:cNvPr id="6" name="Rectangle 5"/>
          <p:cNvSpPr/>
          <p:nvPr/>
        </p:nvSpPr>
        <p:spPr>
          <a:xfrm>
            <a:off x="3995937" y="344747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Leukoplas sering merupakan tempat penimbunan amilum, yang disebut </a:t>
            </a:r>
            <a:r>
              <a:rPr lang="id-ID" b="1" dirty="0">
                <a:latin typeface="Times New Roman"/>
                <a:ea typeface="Times New Roman"/>
              </a:rPr>
              <a:t>amiloplas</a:t>
            </a:r>
            <a:r>
              <a:rPr lang="id-ID" dirty="0">
                <a:latin typeface="Times New Roman"/>
                <a:ea typeface="Times New Roman"/>
              </a:rPr>
              <a:t>. </a:t>
            </a:r>
            <a:endParaRPr lang="id-ID" dirty="0"/>
          </a:p>
        </p:txBody>
      </p:sp>
      <p:sp>
        <p:nvSpPr>
          <p:cNvPr id="7" name="Rectangle 6"/>
          <p:cNvSpPr/>
          <p:nvPr/>
        </p:nvSpPr>
        <p:spPr>
          <a:xfrm>
            <a:off x="3972947" y="42210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Kloroplas mengandung pigmen selain klorofil yaitu kromoplas.</a:t>
            </a:r>
            <a:endParaRPr lang="id-ID" dirty="0"/>
          </a:p>
        </p:txBody>
      </p:sp>
      <p:sp>
        <p:nvSpPr>
          <p:cNvPr id="8" name="Rectangle 7"/>
          <p:cNvSpPr/>
          <p:nvPr/>
        </p:nvSpPr>
        <p:spPr>
          <a:xfrm>
            <a:off x="3958198" y="5085184"/>
            <a:ext cx="479026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d-ID" dirty="0">
                <a:latin typeface="Times New Roman"/>
                <a:ea typeface="Times New Roman"/>
              </a:rPr>
              <a:t>Karakteristik warna dari buah tomat dan wortel karena adanya kromoplas yang mengandung pigmen karoten yang berwarna oranye.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9291653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</TotalTime>
  <Words>1349</Words>
  <Application>Microsoft Office PowerPoint</Application>
  <PresentationFormat>On-screen Show (4:3)</PresentationFormat>
  <Paragraphs>111</Paragraphs>
  <Slides>28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Office Theme</vt:lpstr>
      <vt:lpstr>ORGANISASI TUMBUHAN DAN SEL TUMBUHAN </vt:lpstr>
      <vt:lpstr>. SEL TUMBUHAN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TERIMAKASIH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ORGANISASI TUMBUHAN DAN SEL TUMBUHAN </dc:title>
  <dc:creator>ACER</dc:creator>
  <cp:lastModifiedBy>ACER</cp:lastModifiedBy>
  <cp:revision>92</cp:revision>
  <dcterms:created xsi:type="dcterms:W3CDTF">2017-09-12T06:07:02Z</dcterms:created>
  <dcterms:modified xsi:type="dcterms:W3CDTF">2019-10-14T16:45:18Z</dcterms:modified>
</cp:coreProperties>
</file>