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C81B9-7241-468E-BDFB-8690573592DA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A6F6F-BA85-4F03-9727-869A59307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d.wikipedia.org/w/index.php?title=Berkas:Sel_tumbuhan.png&amp;filetimestamp=20060119230530&amp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d.wikipedia.org/wiki/Theodor_Schwann" TargetMode="External"/><Relationship Id="rId2" Type="http://schemas.openxmlformats.org/officeDocument/2006/relationships/hyperlink" Target="https://id.wikipedia.org/wiki/Matthias_Jakob_Schleid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d.wikipedia.org/wiki/Biologi_se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d.wikipedia.org/wiki/Milimeter" TargetMode="External"/><Relationship Id="rId2" Type="http://schemas.openxmlformats.org/officeDocument/2006/relationships/hyperlink" Target="https://id.wikipedia.org/wiki/Mycoplasm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d.wikipedia.org/wiki/Meter" TargetMode="External"/><Relationship Id="rId4" Type="http://schemas.openxmlformats.org/officeDocument/2006/relationships/hyperlink" Target="https://id.wikipedia.org/wiki/Aya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00FF"/>
                </a:solidFill>
              </a:rPr>
              <a:t>SEL DAN SEJARAHNYA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ln w="25400">
            <a:solidFill>
              <a:srgbClr val="C00000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Robert </a:t>
            </a:r>
            <a:r>
              <a:rPr lang="en-US" sz="3600" b="1" dirty="0" smtClean="0">
                <a:solidFill>
                  <a:srgbClr val="C00000"/>
                </a:solidFill>
              </a:rPr>
              <a:t>Hooke , </a:t>
            </a:r>
            <a:r>
              <a:rPr lang="en-US" sz="3600" b="1" dirty="0" err="1" smtClean="0">
                <a:solidFill>
                  <a:srgbClr val="C00000"/>
                </a:solidFill>
              </a:rPr>
              <a:t>penemu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</a:rPr>
              <a:t>sel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 algn="just"/>
            <a:r>
              <a:rPr lang="en-US" sz="3600" dirty="0" err="1"/>
              <a:t>o</a:t>
            </a:r>
            <a:r>
              <a:rPr lang="en-US" sz="3600" dirty="0" err="1" smtClean="0"/>
              <a:t>rang</a:t>
            </a:r>
            <a:r>
              <a:rPr lang="en-US" sz="3600" b="1" dirty="0" smtClean="0"/>
              <a:t> </a:t>
            </a:r>
            <a:r>
              <a:rPr lang="en-US" sz="3600" dirty="0" err="1" smtClean="0"/>
              <a:t>Inggris</a:t>
            </a:r>
            <a:r>
              <a:rPr lang="en-US" sz="3600" dirty="0" smtClean="0"/>
              <a:t> </a:t>
            </a:r>
            <a:r>
              <a:rPr lang="en-US" sz="3600" dirty="0" err="1" smtClean="0"/>
              <a:t>lahir</a:t>
            </a:r>
            <a:r>
              <a:rPr lang="en-US" sz="3600" dirty="0" smtClean="0"/>
              <a:t> 18 </a:t>
            </a:r>
            <a:r>
              <a:rPr lang="en-US" sz="3600" dirty="0" err="1"/>
              <a:t>Juli</a:t>
            </a:r>
            <a:r>
              <a:rPr lang="en-US" sz="3600" dirty="0"/>
              <a:t> </a:t>
            </a:r>
            <a:r>
              <a:rPr lang="en-US" sz="3600" dirty="0" smtClean="0"/>
              <a:t>1635, </a:t>
            </a:r>
            <a:r>
              <a:rPr lang="en-US" sz="3600" dirty="0" err="1"/>
              <a:t>seorang</a:t>
            </a:r>
            <a:r>
              <a:rPr lang="en-US" sz="3600" dirty="0"/>
              <a:t> </a:t>
            </a:r>
            <a:r>
              <a:rPr lang="en-US" sz="3600" dirty="0" err="1"/>
              <a:t>penemu</a:t>
            </a:r>
            <a:r>
              <a:rPr lang="en-US" sz="3600" dirty="0"/>
              <a:t>, </a:t>
            </a:r>
            <a:r>
              <a:rPr lang="en-US" sz="3600" dirty="0" err="1"/>
              <a:t>ahli</a:t>
            </a:r>
            <a:r>
              <a:rPr lang="en-US" sz="3600" dirty="0"/>
              <a:t> </a:t>
            </a:r>
            <a:r>
              <a:rPr lang="en-US" sz="3600" dirty="0" err="1"/>
              <a:t>kimia</a:t>
            </a:r>
            <a:r>
              <a:rPr lang="en-US" sz="3600" dirty="0"/>
              <a:t>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/>
              <a:t>matematika</a:t>
            </a:r>
            <a:r>
              <a:rPr lang="en-US" sz="3600" dirty="0"/>
              <a:t>, </a:t>
            </a:r>
            <a:r>
              <a:rPr lang="en-US" sz="3600" dirty="0" err="1"/>
              <a:t>arsitek</a:t>
            </a:r>
            <a:r>
              <a:rPr lang="en-US" sz="3600" dirty="0"/>
              <a:t> </a:t>
            </a:r>
            <a:r>
              <a:rPr lang="en-US" sz="3600" dirty="0" err="1"/>
              <a:t>serta</a:t>
            </a:r>
            <a:r>
              <a:rPr lang="en-US" sz="3600" dirty="0"/>
              <a:t> </a:t>
            </a:r>
            <a:r>
              <a:rPr lang="en-US" sz="3600" dirty="0" err="1"/>
              <a:t>filsuf</a:t>
            </a:r>
            <a:r>
              <a:rPr lang="en-US" sz="3600" dirty="0" smtClean="0">
                <a:solidFill>
                  <a:srgbClr val="000099"/>
                </a:solidFill>
              </a:rPr>
              <a:t>.</a:t>
            </a:r>
          </a:p>
          <a:p>
            <a:pPr>
              <a:buNone/>
            </a:pPr>
            <a:endParaRPr lang="en-US" sz="3600" dirty="0" smtClean="0">
              <a:solidFill>
                <a:srgbClr val="000099"/>
              </a:solidFill>
            </a:endParaRPr>
          </a:p>
          <a:p>
            <a:pPr algn="just"/>
            <a:r>
              <a:rPr lang="en-US" sz="3600" dirty="0" err="1" smtClean="0">
                <a:solidFill>
                  <a:srgbClr val="000099"/>
                </a:solidFill>
              </a:rPr>
              <a:t>putra</a:t>
            </a:r>
            <a:r>
              <a:rPr lang="en-US" sz="3600" dirty="0" smtClean="0">
                <a:solidFill>
                  <a:srgbClr val="000099"/>
                </a:solidFill>
              </a:rPr>
              <a:t> </a:t>
            </a:r>
            <a:r>
              <a:rPr lang="en-US" sz="3600" dirty="0" err="1">
                <a:solidFill>
                  <a:srgbClr val="000099"/>
                </a:solidFill>
              </a:rPr>
              <a:t>seorang</a:t>
            </a:r>
            <a:r>
              <a:rPr lang="en-US" sz="3600" dirty="0">
                <a:solidFill>
                  <a:srgbClr val="000099"/>
                </a:solidFill>
              </a:rPr>
              <a:t> </a:t>
            </a:r>
            <a:r>
              <a:rPr lang="en-US" sz="3600" dirty="0" err="1" smtClean="0">
                <a:solidFill>
                  <a:srgbClr val="000099"/>
                </a:solidFill>
              </a:rPr>
              <a:t>pendeta</a:t>
            </a:r>
            <a:r>
              <a:rPr lang="en-US" sz="3600" dirty="0" smtClean="0">
                <a:solidFill>
                  <a:srgbClr val="000099"/>
                </a:solidFill>
              </a:rPr>
              <a:t>, </a:t>
            </a:r>
            <a:r>
              <a:rPr lang="en-US" sz="3600" dirty="0" err="1">
                <a:solidFill>
                  <a:srgbClr val="000099"/>
                </a:solidFill>
              </a:rPr>
              <a:t>Ayahnya</a:t>
            </a:r>
            <a:r>
              <a:rPr lang="en-US" sz="3600" dirty="0">
                <a:solidFill>
                  <a:srgbClr val="000099"/>
                </a:solidFill>
              </a:rPr>
              <a:t> </a:t>
            </a:r>
            <a:r>
              <a:rPr lang="en-US" sz="3600" dirty="0" smtClean="0">
                <a:solidFill>
                  <a:srgbClr val="000099"/>
                </a:solidFill>
              </a:rPr>
              <a:t> </a:t>
            </a:r>
            <a:r>
              <a:rPr lang="en-US" sz="3600" dirty="0">
                <a:solidFill>
                  <a:srgbClr val="000099"/>
                </a:solidFill>
              </a:rPr>
              <a:t>John Hooke </a:t>
            </a:r>
            <a:r>
              <a:rPr lang="en-US" sz="3600" dirty="0" err="1">
                <a:solidFill>
                  <a:srgbClr val="000099"/>
                </a:solidFill>
              </a:rPr>
              <a:t>seorang</a:t>
            </a:r>
            <a:r>
              <a:rPr lang="en-US" sz="3600" dirty="0">
                <a:solidFill>
                  <a:srgbClr val="000099"/>
                </a:solidFill>
              </a:rPr>
              <a:t> </a:t>
            </a:r>
            <a:r>
              <a:rPr lang="en-US" sz="3600" dirty="0" err="1">
                <a:solidFill>
                  <a:srgbClr val="000099"/>
                </a:solidFill>
              </a:rPr>
              <a:t>kurator</a:t>
            </a:r>
            <a:r>
              <a:rPr lang="en-US" sz="3600" dirty="0">
                <a:solidFill>
                  <a:srgbClr val="000099"/>
                </a:solidFill>
              </a:rPr>
              <a:t> </a:t>
            </a:r>
            <a:r>
              <a:rPr lang="en-US" sz="3600" dirty="0" err="1">
                <a:solidFill>
                  <a:srgbClr val="000099"/>
                </a:solidFill>
              </a:rPr>
              <a:t>pada</a:t>
            </a:r>
            <a:r>
              <a:rPr lang="en-US" sz="3600" dirty="0">
                <a:solidFill>
                  <a:srgbClr val="000099"/>
                </a:solidFill>
              </a:rPr>
              <a:t> museum </a:t>
            </a:r>
            <a:r>
              <a:rPr lang="en-US" sz="3600" dirty="0" err="1">
                <a:solidFill>
                  <a:srgbClr val="000099"/>
                </a:solidFill>
              </a:rPr>
              <a:t>Gereja</a:t>
            </a:r>
            <a:r>
              <a:rPr lang="en-US" sz="3600" dirty="0">
                <a:solidFill>
                  <a:srgbClr val="000099"/>
                </a:solidFill>
              </a:rPr>
              <a:t> All Saints. </a:t>
            </a:r>
            <a:endParaRPr lang="en-US" sz="3600" dirty="0" smtClean="0">
              <a:solidFill>
                <a:srgbClr val="000099"/>
              </a:solidFill>
            </a:endParaRPr>
          </a:p>
          <a:p>
            <a:endParaRPr lang="en-US" sz="3600" dirty="0" smtClean="0">
              <a:solidFill>
                <a:srgbClr val="000099"/>
              </a:solidFill>
            </a:endParaRPr>
          </a:p>
          <a:p>
            <a:pPr algn="just"/>
            <a:r>
              <a:rPr lang="en-US" sz="3600" dirty="0" err="1" smtClean="0">
                <a:solidFill>
                  <a:srgbClr val="C00000"/>
                </a:solidFill>
              </a:rPr>
              <a:t>Pada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masa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kecil</a:t>
            </a:r>
            <a:r>
              <a:rPr lang="en-US" sz="3600" dirty="0">
                <a:solidFill>
                  <a:srgbClr val="C00000"/>
                </a:solidFill>
              </a:rPr>
              <a:t> Hooke </a:t>
            </a:r>
            <a:r>
              <a:rPr lang="en-US" sz="3600" dirty="0" err="1">
                <a:solidFill>
                  <a:srgbClr val="C00000"/>
                </a:solidFill>
              </a:rPr>
              <a:t>belajar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pada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ayahnya</a:t>
            </a:r>
            <a:r>
              <a:rPr lang="en-US" sz="3600" dirty="0">
                <a:solidFill>
                  <a:srgbClr val="C00000"/>
                </a:solidFill>
              </a:rPr>
              <a:t>. </a:t>
            </a:r>
            <a:r>
              <a:rPr lang="en-US" sz="3600" dirty="0" err="1">
                <a:solidFill>
                  <a:srgbClr val="C00000"/>
                </a:solidFill>
              </a:rPr>
              <a:t>Karena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orang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tuanya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b="1" i="1" dirty="0" err="1">
                <a:solidFill>
                  <a:srgbClr val="C00000"/>
                </a:solidFill>
              </a:rPr>
              <a:t>miskin</a:t>
            </a:r>
            <a:r>
              <a:rPr lang="en-US" sz="3600" dirty="0">
                <a:solidFill>
                  <a:srgbClr val="C00000"/>
                </a:solidFill>
              </a:rPr>
              <a:t>, Hooke </a:t>
            </a:r>
            <a:r>
              <a:rPr lang="en-US" sz="3600" dirty="0" err="1">
                <a:solidFill>
                  <a:srgbClr val="C00000"/>
                </a:solidFill>
              </a:rPr>
              <a:t>tidak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leluasa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untuk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memilih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tempat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belajar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dan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akhirnya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dia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tertarik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dengan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seni</a:t>
            </a:r>
            <a:r>
              <a:rPr lang="en-US" sz="3600" dirty="0">
                <a:solidFill>
                  <a:srgbClr val="C00000"/>
                </a:solidFill>
              </a:rPr>
              <a:t>, </a:t>
            </a:r>
            <a:r>
              <a:rPr lang="en-US" sz="3600" dirty="0" err="1">
                <a:solidFill>
                  <a:srgbClr val="C00000"/>
                </a:solidFill>
              </a:rPr>
              <a:t>dan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kemudian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ia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ke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>
                <a:solidFill>
                  <a:srgbClr val="C00000"/>
                </a:solidFill>
              </a:rPr>
              <a:t>London </a:t>
            </a:r>
            <a:r>
              <a:rPr lang="en-US" sz="3600" dirty="0" err="1">
                <a:solidFill>
                  <a:srgbClr val="C00000"/>
                </a:solidFill>
              </a:rPr>
              <a:t>untuk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belajar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pada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seorang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dirty="0" err="1">
                <a:solidFill>
                  <a:srgbClr val="C00000"/>
                </a:solidFill>
              </a:rPr>
              <a:t>pelukis</a:t>
            </a:r>
            <a:r>
              <a:rPr lang="en-US" sz="3600" dirty="0">
                <a:solidFill>
                  <a:srgbClr val="C00000"/>
                </a:solidFill>
              </a:rPr>
              <a:t> Peter Lely</a:t>
            </a:r>
            <a:r>
              <a:rPr lang="en-US" sz="3600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7" name="Content Placeholder 6" descr="http://1.bp.blogspot.com/-0HaHxh1LrsY/Un5b6QlTL_I/AAAAAAAAEBs/54YP1C4ZFSg/s1600/Robert-Hooke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3953" y="1600200"/>
            <a:ext cx="38050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00FF"/>
                </a:solidFill>
              </a:rPr>
              <a:t>SEL DAN SEJARAHNYA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4953000" cy="4525963"/>
          </a:xfrm>
          <a:ln w="25400">
            <a:solidFill>
              <a:srgbClr val="000099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/>
              <a:t>1665, Robert Hooke </a:t>
            </a:r>
            <a:r>
              <a:rPr lang="en-US" dirty="0" err="1"/>
              <a:t>mengamati</a:t>
            </a:r>
            <a:r>
              <a:rPr lang="en-US" dirty="0"/>
              <a:t> </a:t>
            </a:r>
            <a:r>
              <a:rPr lang="en-US" dirty="0" err="1"/>
              <a:t>sayatan</a:t>
            </a:r>
            <a:r>
              <a:rPr lang="en-US" dirty="0"/>
              <a:t> </a:t>
            </a:r>
            <a:r>
              <a:rPr lang="en-US" dirty="0" err="1"/>
              <a:t>gabus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batang</a:t>
            </a:r>
            <a:r>
              <a:rPr lang="en-US" dirty="0"/>
              <a:t> </a:t>
            </a:r>
            <a:r>
              <a:rPr lang="en-US" dirty="0" err="1"/>
              <a:t>Quercus</a:t>
            </a:r>
            <a:r>
              <a:rPr lang="en-US" dirty="0"/>
              <a:t> </a:t>
            </a:r>
            <a:r>
              <a:rPr lang="en-US" dirty="0" err="1"/>
              <a:t>suber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 smtClean="0"/>
              <a:t>mikroskop,dengan</a:t>
            </a:r>
            <a:r>
              <a:rPr lang="en-US" dirty="0" smtClean="0"/>
              <a:t> </a:t>
            </a:r>
            <a:r>
              <a:rPr lang="id-ID" dirty="0" smtClean="0"/>
              <a:t> perbesaran </a:t>
            </a:r>
            <a:r>
              <a:rPr lang="en-US" dirty="0" smtClean="0"/>
              <a:t>30 </a:t>
            </a:r>
            <a:r>
              <a:rPr lang="en-US" dirty="0"/>
              <a:t>kali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menemukan</a:t>
            </a:r>
            <a:r>
              <a:rPr lang="en-US" dirty="0" smtClean="0"/>
              <a:t>/</a:t>
            </a:r>
            <a:r>
              <a:rPr lang="en-US" dirty="0" err="1" smtClean="0"/>
              <a:t>mengamati</a:t>
            </a:r>
            <a:r>
              <a:rPr lang="en-US" dirty="0" smtClean="0"/>
              <a:t> 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ruang-ruang</a:t>
            </a:r>
            <a:r>
              <a:rPr lang="en-US" dirty="0"/>
              <a:t> </a:t>
            </a:r>
            <a:r>
              <a:rPr lang="en-US" dirty="0" err="1"/>
              <a:t>kosong</a:t>
            </a:r>
            <a:r>
              <a:rPr lang="en-US" dirty="0"/>
              <a:t> yang </a:t>
            </a:r>
            <a:r>
              <a:rPr lang="en-US" dirty="0" err="1"/>
              <a:t>dibatasi</a:t>
            </a:r>
            <a:r>
              <a:rPr lang="en-US" dirty="0"/>
              <a:t> </a:t>
            </a:r>
            <a:r>
              <a:rPr lang="en-US" dirty="0" err="1"/>
              <a:t>dinding</a:t>
            </a:r>
            <a:r>
              <a:rPr lang="en-US" dirty="0"/>
              <a:t> </a:t>
            </a:r>
            <a:r>
              <a:rPr lang="en-US" dirty="0" err="1" smtClean="0"/>
              <a:t>tebal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kosong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cellulae</a:t>
            </a:r>
            <a:r>
              <a:rPr lang="en-US" dirty="0" smtClean="0"/>
              <a:t> </a:t>
            </a:r>
            <a:r>
              <a:rPr lang="en-US" dirty="0" err="1"/>
              <a:t>artinya</a:t>
            </a:r>
            <a:r>
              <a:rPr lang="en-US" dirty="0"/>
              <a:t> sel. 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Sel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ditemukan</a:t>
            </a:r>
            <a:r>
              <a:rPr lang="en-US" dirty="0"/>
              <a:t> Robert Hooke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sel-sel</a:t>
            </a:r>
            <a:r>
              <a:rPr lang="en-US" dirty="0"/>
              <a:t> </a:t>
            </a:r>
            <a:r>
              <a:rPr lang="en-US" dirty="0" err="1"/>
              <a:t>gabus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mati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Content Placeholder 6" descr="http://1.bp.blogspot.com/-0HaHxh1LrsY/Un5b6QlTL_I/AAAAAAAAEBs/54YP1C4ZFSg/s1600/Robert-Hooke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3953" y="1600201"/>
            <a:ext cx="2626447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s://upload.wikimedia.org/wikipedia/id/thumb/8/84/Sel_tumbuhan.png/220px-Sel_tumbuhan.pn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4191000"/>
            <a:ext cx="2590800" cy="2209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Pengertian</a:t>
            </a:r>
            <a:r>
              <a:rPr lang="en-US" b="1" dirty="0" smtClean="0"/>
              <a:t> </a:t>
            </a:r>
            <a:r>
              <a:rPr lang="en-US" b="1" dirty="0" err="1" smtClean="0"/>
              <a:t>Sel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ln w="25400">
            <a:solidFill>
              <a:srgbClr val="C0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Sel</a:t>
            </a:r>
            <a:r>
              <a:rPr lang="en-US" dirty="0" smtClean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terkecil</a:t>
            </a:r>
            <a:r>
              <a:rPr lang="en-US" dirty="0"/>
              <a:t> </a:t>
            </a:r>
            <a:r>
              <a:rPr lang="en-US" dirty="0" err="1" smtClean="0"/>
              <a:t>penyusun</a:t>
            </a:r>
            <a:r>
              <a:rPr lang="en-US" dirty="0" smtClean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makhluk</a:t>
            </a:r>
            <a:r>
              <a:rPr lang="en-US" dirty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, </a:t>
            </a:r>
            <a:r>
              <a:rPr lang="en-US" i="1" dirty="0">
                <a:solidFill>
                  <a:srgbClr val="FF0000"/>
                </a:solidFill>
              </a:rPr>
              <a:t>yang </a:t>
            </a:r>
            <a:r>
              <a:rPr lang="en-US" i="1" dirty="0" err="1">
                <a:solidFill>
                  <a:srgbClr val="FF0000"/>
                </a:solidFill>
              </a:rPr>
              <a:t>dapat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melaksanakan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kehidupan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 smtClean="0"/>
              <a:t>mahluk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struktural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dibagi-bagi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kecil</a:t>
            </a:r>
            <a:r>
              <a:rPr lang="en-US" dirty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sel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/>
              <a:t>sel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i="1" dirty="0" err="1">
                <a:solidFill>
                  <a:srgbClr val="FF0000"/>
                </a:solidFill>
              </a:rPr>
              <a:t>satuan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struktural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makhluk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hidup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/>
              <a:t>fungsional</a:t>
            </a:r>
            <a:r>
              <a:rPr lang="en-US" dirty="0"/>
              <a:t>,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makhluk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menyelenggarakan</a:t>
            </a:r>
            <a:r>
              <a:rPr lang="en-US" dirty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sel-sel</a:t>
            </a:r>
            <a:r>
              <a:rPr lang="en-US" dirty="0"/>
              <a:t> </a:t>
            </a:r>
            <a:r>
              <a:rPr lang="en-US" dirty="0" err="1"/>
              <a:t>penyusun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berfungsi</a:t>
            </a:r>
            <a:r>
              <a:rPr lang="en-US" dirty="0"/>
              <a:t>.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i="1" dirty="0" err="1">
                <a:solidFill>
                  <a:srgbClr val="FF0000"/>
                </a:solidFill>
              </a:rPr>
              <a:t>sel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juga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disebut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satuan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fungsional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makhluk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hidup</a:t>
            </a:r>
            <a:r>
              <a:rPr lang="en-US" i="1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n-US" i="1" dirty="0" err="1" smtClean="0">
                <a:solidFill>
                  <a:srgbClr val="0000FF"/>
                </a:solidFill>
              </a:rPr>
              <a:t>Sel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adalah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satuan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struktural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dan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fungsional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dari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mahluk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hidup</a:t>
            </a:r>
            <a:endParaRPr lang="en-US" i="1" dirty="0" smtClean="0">
              <a:solidFill>
                <a:srgbClr val="0000FF"/>
              </a:solidFill>
            </a:endParaRPr>
          </a:p>
          <a:p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>
                <a:solidFill>
                  <a:srgbClr val="0000FF"/>
                </a:solidFill>
              </a:rPr>
              <a:t>Pengertian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Sel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5400">
            <a:solidFill>
              <a:srgbClr val="000099"/>
            </a:solidFill>
          </a:ln>
        </p:spPr>
        <p:txBody>
          <a:bodyPr/>
          <a:lstStyle/>
          <a:p>
            <a:pPr lvl="0" algn="just"/>
            <a:r>
              <a:rPr lang="en-US" dirty="0" err="1"/>
              <a:t>T</a:t>
            </a:r>
            <a:r>
              <a:rPr lang="en-US" dirty="0" err="1" smtClean="0"/>
              <a:t>eori</a:t>
            </a:r>
            <a:r>
              <a:rPr lang="en-US" dirty="0" smtClean="0"/>
              <a:t> </a:t>
            </a:r>
            <a:r>
              <a:rPr lang="en-US" dirty="0" err="1"/>
              <a:t>sel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unit </a:t>
            </a:r>
            <a:r>
              <a:rPr lang="en-US" dirty="0" err="1" smtClean="0"/>
              <a:t>kehidupan</a:t>
            </a:r>
            <a:r>
              <a:rPr lang="en-US" dirty="0" smtClean="0"/>
              <a:t>,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smtClean="0">
                <a:hlinkClick r:id="rId2" tooltip="Matthias Jakob Schleiden"/>
              </a:rPr>
              <a:t>Matthias </a:t>
            </a:r>
            <a:r>
              <a:rPr lang="en-US" dirty="0" err="1" smtClean="0">
                <a:hlinkClick r:id="rId2" tooltip="Matthias Jakob Schleiden"/>
              </a:rPr>
              <a:t>Schleiden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smtClean="0">
                <a:hlinkClick r:id="rId3" tooltip="Theodor Schwann"/>
              </a:rPr>
              <a:t>Theodor Schwann</a:t>
            </a:r>
            <a:r>
              <a:rPr lang="en-US" dirty="0" smtClean="0"/>
              <a:t>. </a:t>
            </a:r>
            <a:r>
              <a:rPr lang="en-US" dirty="0" err="1" smtClean="0"/>
              <a:t>dirumuskan</a:t>
            </a:r>
            <a:r>
              <a:rPr lang="en-US" dirty="0" smtClean="0"/>
              <a:t> </a:t>
            </a:r>
            <a:r>
              <a:rPr lang="en-US" dirty="0" err="1"/>
              <a:t>hampir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 smtClean="0"/>
              <a:t>penemuan</a:t>
            </a:r>
            <a:r>
              <a:rPr lang="en-US" dirty="0" smtClean="0"/>
              <a:t> </a:t>
            </a:r>
            <a:r>
              <a:rPr lang="en-US" dirty="0" err="1" smtClean="0"/>
              <a:t>sel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Robert Hooke </a:t>
            </a:r>
            <a:r>
              <a:rPr lang="en-US" dirty="0" err="1" smtClean="0"/>
              <a:t>Thn</a:t>
            </a:r>
            <a:r>
              <a:rPr lang="en-US" dirty="0" smtClean="0"/>
              <a:t> 1665, </a:t>
            </a:r>
            <a:r>
              <a:rPr lang="en-US" dirty="0" err="1"/>
              <a:t>s</a:t>
            </a:r>
            <a:r>
              <a:rPr lang="en-US" dirty="0" err="1" smtClean="0"/>
              <a:t>elanjutnya</a:t>
            </a:r>
            <a:r>
              <a:rPr lang="en-US" dirty="0"/>
              <a:t>, </a:t>
            </a:r>
            <a:r>
              <a:rPr lang="en-US" dirty="0" err="1"/>
              <a:t>sel</a:t>
            </a:r>
            <a:r>
              <a:rPr lang="en-US" dirty="0"/>
              <a:t> </a:t>
            </a:r>
            <a:r>
              <a:rPr lang="en-US" dirty="0" err="1"/>
              <a:t>dikaji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cabang</a:t>
            </a:r>
            <a:r>
              <a:rPr lang="en-US" dirty="0"/>
              <a:t> </a:t>
            </a:r>
            <a:r>
              <a:rPr lang="en-US" dirty="0" err="1"/>
              <a:t>biologi</a:t>
            </a:r>
            <a:r>
              <a:rPr lang="en-US" dirty="0"/>
              <a:t> yang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>
                <a:hlinkClick r:id="rId4" tooltip="Biologi sel"/>
              </a:rPr>
              <a:t>biologi</a:t>
            </a:r>
            <a:r>
              <a:rPr lang="en-US" dirty="0">
                <a:hlinkClick r:id="rId4" tooltip="Biologi sel"/>
              </a:rPr>
              <a:t> sel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762000"/>
            <a:ext cx="7848600" cy="5334000"/>
          </a:xfrm>
          <a:ln w="25400">
            <a:solidFill>
              <a:srgbClr val="000099"/>
            </a:solidFill>
          </a:ln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C00000"/>
                </a:solidFill>
              </a:rPr>
              <a:t>sel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terkecil</a:t>
            </a:r>
            <a:r>
              <a:rPr lang="en-US" sz="3600" dirty="0" smtClean="0">
                <a:solidFill>
                  <a:srgbClr val="C00000"/>
                </a:solidFill>
              </a:rPr>
              <a:t> yang </a:t>
            </a:r>
            <a:r>
              <a:rPr lang="en-US" sz="3600" dirty="0" err="1" smtClean="0">
                <a:solidFill>
                  <a:srgbClr val="C00000"/>
                </a:solidFill>
              </a:rPr>
              <a:t>dikenal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manusia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ialah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bakteri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i="1" dirty="0" smtClean="0">
                <a:solidFill>
                  <a:srgbClr val="C00000"/>
                </a:solidFill>
                <a:hlinkClick r:id="rId2" tooltip="Mycoplasma"/>
              </a:rPr>
              <a:t>Mycoplasma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dengan</a:t>
            </a:r>
            <a:r>
              <a:rPr lang="en-US" sz="3600" dirty="0" smtClean="0">
                <a:solidFill>
                  <a:srgbClr val="C00000"/>
                </a:solidFill>
              </a:rPr>
              <a:t> diameter 0,0001 </a:t>
            </a:r>
            <a:r>
              <a:rPr lang="en-US" sz="3600" dirty="0" err="1" smtClean="0">
                <a:solidFill>
                  <a:srgbClr val="C00000"/>
                </a:solidFill>
              </a:rPr>
              <a:t>sampai</a:t>
            </a:r>
            <a:r>
              <a:rPr lang="en-US" sz="3600" dirty="0" smtClean="0">
                <a:solidFill>
                  <a:srgbClr val="C00000"/>
                </a:solidFill>
              </a:rPr>
              <a:t> 0,001 </a:t>
            </a:r>
            <a:r>
              <a:rPr lang="en-US" sz="3600" dirty="0" smtClean="0">
                <a:solidFill>
                  <a:srgbClr val="C00000"/>
                </a:solidFill>
                <a:hlinkClick r:id="rId3" tooltip="Milimeter"/>
              </a:rPr>
              <a:t>mm</a:t>
            </a:r>
            <a:r>
              <a:rPr lang="en-US" sz="36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US" sz="3600" dirty="0" err="1" smtClean="0"/>
              <a:t>salah</a:t>
            </a:r>
            <a:r>
              <a:rPr lang="en-US" sz="3600" dirty="0" smtClean="0"/>
              <a:t> </a:t>
            </a:r>
            <a:r>
              <a:rPr lang="en-US" sz="3600" dirty="0" err="1" smtClean="0"/>
              <a:t>satu</a:t>
            </a:r>
            <a:r>
              <a:rPr lang="en-US" sz="3600" dirty="0" smtClean="0"/>
              <a:t> </a:t>
            </a:r>
            <a:r>
              <a:rPr lang="en-US" sz="3600" dirty="0" err="1" smtClean="0"/>
              <a:t>sel</a:t>
            </a:r>
            <a:r>
              <a:rPr lang="en-US" sz="3600" dirty="0" smtClean="0"/>
              <a:t> </a:t>
            </a:r>
            <a:r>
              <a:rPr lang="en-US" sz="3600" dirty="0" err="1" smtClean="0"/>
              <a:t>tunggal</a:t>
            </a:r>
            <a:r>
              <a:rPr lang="en-US" sz="3600" dirty="0" smtClean="0"/>
              <a:t> yang </a:t>
            </a:r>
            <a:r>
              <a:rPr lang="en-US" sz="3600" dirty="0" err="1" smtClean="0"/>
              <a:t>bisa</a:t>
            </a:r>
            <a:r>
              <a:rPr lang="en-US" sz="3600" dirty="0" smtClean="0"/>
              <a:t> </a:t>
            </a:r>
            <a:r>
              <a:rPr lang="en-US" sz="3600" dirty="0" err="1" smtClean="0"/>
              <a:t>dilihat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mata</a:t>
            </a:r>
            <a:r>
              <a:rPr lang="en-US" sz="3600" dirty="0" smtClean="0"/>
              <a:t> </a:t>
            </a:r>
            <a:r>
              <a:rPr lang="en-US" sz="3600" dirty="0" err="1" smtClean="0"/>
              <a:t>telanjang</a:t>
            </a:r>
            <a:r>
              <a:rPr lang="en-US" sz="3600" dirty="0" smtClean="0"/>
              <a:t> </a:t>
            </a:r>
            <a:r>
              <a:rPr lang="en-US" sz="3600" dirty="0" err="1" smtClean="0"/>
              <a:t>ialah</a:t>
            </a:r>
            <a:r>
              <a:rPr lang="en-US" sz="3600" dirty="0" smtClean="0"/>
              <a:t> </a:t>
            </a:r>
            <a:r>
              <a:rPr lang="en-US" sz="3600" dirty="0" err="1" smtClean="0"/>
              <a:t>telur</a:t>
            </a:r>
            <a:r>
              <a:rPr lang="en-US" sz="3600" dirty="0" smtClean="0"/>
              <a:t> </a:t>
            </a:r>
            <a:r>
              <a:rPr lang="en-US" sz="3600" dirty="0" err="1" smtClean="0">
                <a:hlinkClick r:id="rId4" tooltip="Ayam"/>
              </a:rPr>
              <a:t>ayam</a:t>
            </a:r>
            <a:r>
              <a:rPr lang="en-US" sz="3600" dirty="0" smtClean="0"/>
              <a:t> yang </a:t>
            </a:r>
            <a:r>
              <a:rPr lang="en-US" sz="3600" dirty="0" err="1" smtClean="0"/>
              <a:t>belum</a:t>
            </a:r>
            <a:r>
              <a:rPr lang="en-US" sz="3600" dirty="0" smtClean="0"/>
              <a:t> </a:t>
            </a:r>
            <a:r>
              <a:rPr lang="en-US" sz="3600" dirty="0" err="1" smtClean="0"/>
              <a:t>dibuahi</a:t>
            </a:r>
            <a:r>
              <a:rPr lang="en-US" sz="3600" dirty="0" smtClean="0"/>
              <a:t>. </a:t>
            </a:r>
          </a:p>
          <a:p>
            <a:r>
              <a:rPr lang="en-US" sz="3600" dirty="0" err="1" smtClean="0">
                <a:solidFill>
                  <a:srgbClr val="000099"/>
                </a:solidFill>
              </a:rPr>
              <a:t>sebagian</a:t>
            </a:r>
            <a:r>
              <a:rPr lang="en-US" sz="3600" dirty="0" smtClean="0">
                <a:solidFill>
                  <a:srgbClr val="000099"/>
                </a:solidFill>
              </a:rPr>
              <a:t> </a:t>
            </a:r>
            <a:r>
              <a:rPr lang="en-US" sz="3600" dirty="0" err="1" smtClean="0">
                <a:solidFill>
                  <a:srgbClr val="000099"/>
                </a:solidFill>
              </a:rPr>
              <a:t>besar</a:t>
            </a:r>
            <a:r>
              <a:rPr lang="en-US" sz="3600" dirty="0" smtClean="0">
                <a:solidFill>
                  <a:srgbClr val="000099"/>
                </a:solidFill>
              </a:rPr>
              <a:t> </a:t>
            </a:r>
            <a:r>
              <a:rPr lang="en-US" sz="3600" dirty="0" err="1" smtClean="0">
                <a:solidFill>
                  <a:srgbClr val="000099"/>
                </a:solidFill>
              </a:rPr>
              <a:t>sel</a:t>
            </a:r>
            <a:r>
              <a:rPr lang="en-US" sz="3600" dirty="0" smtClean="0">
                <a:solidFill>
                  <a:srgbClr val="000099"/>
                </a:solidFill>
              </a:rPr>
              <a:t> </a:t>
            </a:r>
            <a:r>
              <a:rPr lang="en-US" sz="3600" dirty="0" err="1" smtClean="0">
                <a:solidFill>
                  <a:srgbClr val="000099"/>
                </a:solidFill>
              </a:rPr>
              <a:t>berdiameter</a:t>
            </a:r>
            <a:r>
              <a:rPr lang="en-US" sz="3600" dirty="0" smtClean="0">
                <a:solidFill>
                  <a:srgbClr val="000099"/>
                </a:solidFill>
              </a:rPr>
              <a:t> </a:t>
            </a:r>
            <a:r>
              <a:rPr lang="en-US" sz="3600" dirty="0" err="1" smtClean="0">
                <a:solidFill>
                  <a:srgbClr val="000099"/>
                </a:solidFill>
              </a:rPr>
              <a:t>antara</a:t>
            </a:r>
            <a:r>
              <a:rPr lang="en-US" sz="3600" dirty="0" smtClean="0">
                <a:solidFill>
                  <a:srgbClr val="000099"/>
                </a:solidFill>
              </a:rPr>
              <a:t> 1 </a:t>
            </a:r>
            <a:r>
              <a:rPr lang="en-US" sz="3600" dirty="0" err="1" smtClean="0">
                <a:solidFill>
                  <a:srgbClr val="000099"/>
                </a:solidFill>
              </a:rPr>
              <a:t>sampai</a:t>
            </a:r>
            <a:r>
              <a:rPr lang="en-US" sz="3600" dirty="0" smtClean="0">
                <a:solidFill>
                  <a:srgbClr val="000099"/>
                </a:solidFill>
              </a:rPr>
              <a:t> 100 </a:t>
            </a:r>
            <a:r>
              <a:rPr lang="en-US" sz="3600" dirty="0" smtClean="0">
                <a:solidFill>
                  <a:srgbClr val="000099"/>
                </a:solidFill>
                <a:hlinkClick r:id="rId5" tooltip="Meter"/>
              </a:rPr>
              <a:t>µm</a:t>
            </a:r>
            <a:r>
              <a:rPr lang="en-US" sz="3600" dirty="0" smtClean="0">
                <a:solidFill>
                  <a:srgbClr val="000099"/>
                </a:solidFill>
              </a:rPr>
              <a:t> (0,001–0,1 mm) </a:t>
            </a:r>
            <a:endParaRPr lang="en-US" sz="36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297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SEL DAN SEJARAHNYA</vt:lpstr>
      <vt:lpstr>SEL DAN SEJARAHNYA</vt:lpstr>
      <vt:lpstr>Pengertian Sel</vt:lpstr>
      <vt:lpstr>Pengertian Sel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</dc:title>
  <dc:creator>User</dc:creator>
  <cp:lastModifiedBy>ACER</cp:lastModifiedBy>
  <cp:revision>22</cp:revision>
  <dcterms:created xsi:type="dcterms:W3CDTF">2015-09-07T01:17:50Z</dcterms:created>
  <dcterms:modified xsi:type="dcterms:W3CDTF">2016-08-01T03:51:07Z</dcterms:modified>
</cp:coreProperties>
</file>